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66" r:id="rId15"/>
    <p:sldId id="268" r:id="rId16"/>
    <p:sldId id="269" r:id="rId17"/>
  </p:sldIdLst>
  <p:sldSz cx="9144000" cy="6858000" type="screen4x3"/>
  <p:notesSz cx="6858000" cy="9777413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 autoAdjust="0"/>
  </p:normalViewPr>
  <p:slideViewPr>
    <p:cSldViewPr snapToGrid="0">
      <p:cViewPr varScale="1">
        <p:scale>
          <a:sx n="131" d="100"/>
          <a:sy n="131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883A8-C0BB-4290-9119-27B311B819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AE25CF68-C60E-4954-B7CE-28AB2661FDDE}">
      <dgm:prSet phldrT="[Texte]"/>
      <dgm:spPr>
        <a:solidFill>
          <a:srgbClr val="92D050"/>
        </a:solidFill>
      </dgm:spPr>
      <dgm:t>
        <a:bodyPr/>
        <a:lstStyle/>
        <a:p>
          <a:r>
            <a:rPr lang="fr-CH" b="1" dirty="0" smtClean="0">
              <a:solidFill>
                <a:srgbClr val="000000"/>
              </a:solidFill>
            </a:rPr>
            <a:t>Les enfants jouent à la récré</a:t>
          </a:r>
          <a:endParaRPr lang="fr-CH" b="1" dirty="0">
            <a:solidFill>
              <a:srgbClr val="000000"/>
            </a:solidFill>
          </a:endParaRPr>
        </a:p>
      </dgm:t>
    </dgm:pt>
    <dgm:pt modelId="{5AFBC43C-2F38-4D16-AE39-31CD9DDB24E5}" type="parTrans" cxnId="{29A6676B-63B6-4B85-B64D-E21E07B46799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577CA60B-8807-4EAD-8C18-AF4BA4DE316A}" type="sibTrans" cxnId="{29A6676B-63B6-4B85-B64D-E21E07B46799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7D85083C-CC37-4D10-A836-66747E20E800}">
      <dgm:prSet phldrT="[Texte]"/>
      <dgm:spPr>
        <a:solidFill>
          <a:srgbClr val="92D050"/>
        </a:solidFill>
      </dgm:spPr>
      <dgm:t>
        <a:bodyPr/>
        <a:lstStyle/>
        <a:p>
          <a:r>
            <a:rPr lang="fr-CH" b="1" dirty="0" smtClean="0">
              <a:solidFill>
                <a:srgbClr val="000000"/>
              </a:solidFill>
            </a:rPr>
            <a:t>Diminution de déchets</a:t>
          </a:r>
          <a:endParaRPr lang="fr-CH" b="1" dirty="0">
            <a:solidFill>
              <a:srgbClr val="000000"/>
            </a:solidFill>
          </a:endParaRPr>
        </a:p>
      </dgm:t>
    </dgm:pt>
    <dgm:pt modelId="{B67B3AC3-B1FC-4D65-8810-96045DED6070}" type="parTrans" cxnId="{D9739FFE-01C4-48C3-BF4A-16E267200C10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006A2970-506A-49B7-8537-0AC8867F40B8}" type="sibTrans" cxnId="{D9739FFE-01C4-48C3-BF4A-16E267200C10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B52AF5B5-F43B-4027-9758-AB22BFE0FD60}">
      <dgm:prSet phldrT="[Texte]"/>
      <dgm:spPr>
        <a:solidFill>
          <a:srgbClr val="92D050"/>
        </a:solidFill>
      </dgm:spPr>
      <dgm:t>
        <a:bodyPr/>
        <a:lstStyle/>
        <a:p>
          <a:r>
            <a:rPr lang="fr-CH" b="1" dirty="0" smtClean="0">
              <a:solidFill>
                <a:srgbClr val="000000"/>
              </a:solidFill>
            </a:rPr>
            <a:t>Moins de vols de goûters, jeux de pouvoir, de violence</a:t>
          </a:r>
          <a:endParaRPr lang="fr-CH" b="1" dirty="0">
            <a:solidFill>
              <a:srgbClr val="000000"/>
            </a:solidFill>
          </a:endParaRPr>
        </a:p>
      </dgm:t>
    </dgm:pt>
    <dgm:pt modelId="{3ED6F5F6-8D0E-4ECA-BB12-A2A23ADEF6BA}" type="parTrans" cxnId="{77281F63-2909-4288-BF30-B33332B1C42E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F2445AEC-D9B7-4C07-B858-B271A0E4124E}" type="sibTrans" cxnId="{77281F63-2909-4288-BF30-B33332B1C42E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F1D2AA1D-B817-47BD-84EF-A0C678399D40}">
      <dgm:prSet phldrT="[Texte]"/>
      <dgm:spPr>
        <a:solidFill>
          <a:srgbClr val="92D050"/>
        </a:solidFill>
      </dgm:spPr>
      <dgm:t>
        <a:bodyPr/>
        <a:lstStyle/>
        <a:p>
          <a:r>
            <a:rPr lang="fr-CH" b="1" dirty="0" smtClean="0">
              <a:solidFill>
                <a:srgbClr val="000000"/>
              </a:solidFill>
            </a:rPr>
            <a:t>Conscience de l'importance de manger sainement</a:t>
          </a:r>
          <a:endParaRPr lang="fr-CH" b="1" dirty="0">
            <a:solidFill>
              <a:srgbClr val="000000"/>
            </a:solidFill>
          </a:endParaRPr>
        </a:p>
      </dgm:t>
    </dgm:pt>
    <dgm:pt modelId="{87977BD9-A828-409D-B7BC-D01220C7A3C9}" type="parTrans" cxnId="{3362DEC5-51EF-4A79-90FA-0C034E2F22CE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64AB900D-CE94-42BD-B150-10B886718A81}" type="sibTrans" cxnId="{3362DEC5-51EF-4A79-90FA-0C034E2F22CE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DB62EFA3-071C-4650-9296-76F8345C13CB}">
      <dgm:prSet phldrT="[Texte]"/>
      <dgm:spPr>
        <a:solidFill>
          <a:srgbClr val="92D050"/>
        </a:solidFill>
      </dgm:spPr>
      <dgm:t>
        <a:bodyPr/>
        <a:lstStyle/>
        <a:p>
          <a:r>
            <a:rPr lang="fr-CH" b="1" dirty="0" smtClean="0">
              <a:solidFill>
                <a:srgbClr val="000000"/>
              </a:solidFill>
            </a:rPr>
            <a:t>Dialogue entre enfants et enseignants au sujet de l'alimentation</a:t>
          </a:r>
          <a:endParaRPr lang="fr-CH" b="1" dirty="0">
            <a:solidFill>
              <a:srgbClr val="000000"/>
            </a:solidFill>
          </a:endParaRPr>
        </a:p>
      </dgm:t>
    </dgm:pt>
    <dgm:pt modelId="{A4E49C37-B1F5-4C4D-A286-83FE5B038813}" type="parTrans" cxnId="{C26E6178-60E6-4181-BFDC-9F3F08C68948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F88C9E6F-2B51-4CA0-903A-17CD8DCE526C}" type="sibTrans" cxnId="{C26E6178-60E6-4181-BFDC-9F3F08C68948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2BA1D499-728E-496C-9C8E-563ABD032B26}">
      <dgm:prSet phldrT="[Texte]"/>
      <dgm:spPr>
        <a:solidFill>
          <a:srgbClr val="92D050"/>
        </a:solidFill>
      </dgm:spPr>
      <dgm:t>
        <a:bodyPr/>
        <a:lstStyle/>
        <a:p>
          <a:r>
            <a:rPr lang="fr-CH" b="1" dirty="0" smtClean="0">
              <a:solidFill>
                <a:srgbClr val="000000"/>
              </a:solidFill>
            </a:rPr>
            <a:t>Enfants mangent avec plus d'appétit à midi et au goûter du parascolaire</a:t>
          </a:r>
          <a:endParaRPr lang="fr-CH" b="1" dirty="0">
            <a:solidFill>
              <a:srgbClr val="000000"/>
            </a:solidFill>
          </a:endParaRPr>
        </a:p>
      </dgm:t>
    </dgm:pt>
    <dgm:pt modelId="{B0D6D764-3820-477B-A2D6-A215F3FF9146}" type="parTrans" cxnId="{79E321BC-3E46-4C75-A541-81EEB79A7C4F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FC62651F-1159-4D27-8BE2-FB07146BA26C}" type="sibTrans" cxnId="{79E321BC-3E46-4C75-A541-81EEB79A7C4F}">
      <dgm:prSet/>
      <dgm:spPr/>
      <dgm:t>
        <a:bodyPr/>
        <a:lstStyle/>
        <a:p>
          <a:endParaRPr lang="fr-CH" b="1">
            <a:solidFill>
              <a:srgbClr val="000000"/>
            </a:solidFill>
          </a:endParaRPr>
        </a:p>
      </dgm:t>
    </dgm:pt>
    <dgm:pt modelId="{60B114E6-24EB-4369-B772-829C7D689967}">
      <dgm:prSet phldrT="[Texte]"/>
      <dgm:spPr>
        <a:solidFill>
          <a:srgbClr val="92D050"/>
        </a:solidFill>
      </dgm:spPr>
      <dgm:t>
        <a:bodyPr/>
        <a:lstStyle/>
        <a:p>
          <a:r>
            <a:rPr lang="fr-CH" b="1" dirty="0" smtClean="0">
              <a:solidFill>
                <a:srgbClr val="000000"/>
              </a:solidFill>
            </a:rPr>
            <a:t>Prise de conscience auprès des parents </a:t>
          </a:r>
          <a:endParaRPr lang="fr-CH" b="1" dirty="0">
            <a:solidFill>
              <a:srgbClr val="000000"/>
            </a:solidFill>
          </a:endParaRPr>
        </a:p>
      </dgm:t>
    </dgm:pt>
    <dgm:pt modelId="{EF95C5B8-92A2-4D8C-900B-402FA141B406}" type="parTrans" cxnId="{9233B19D-F203-4965-B031-74722AE652E9}">
      <dgm:prSet/>
      <dgm:spPr/>
      <dgm:t>
        <a:bodyPr/>
        <a:lstStyle/>
        <a:p>
          <a:endParaRPr lang="fr-CH" b="1"/>
        </a:p>
      </dgm:t>
    </dgm:pt>
    <dgm:pt modelId="{62071FBD-02F9-435B-8079-A92B164A0652}" type="sibTrans" cxnId="{9233B19D-F203-4965-B031-74722AE652E9}">
      <dgm:prSet/>
      <dgm:spPr/>
      <dgm:t>
        <a:bodyPr/>
        <a:lstStyle/>
        <a:p>
          <a:endParaRPr lang="fr-CH" b="1"/>
        </a:p>
      </dgm:t>
    </dgm:pt>
    <dgm:pt modelId="{E25F4FB0-545C-4A1D-A0C8-D0CA977FBBB7}" type="pres">
      <dgm:prSet presAssocID="{A32883A8-C0BB-4290-9119-27B311B819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C1861FA6-0E98-4AD2-8589-4C732D376AA6}" type="pres">
      <dgm:prSet presAssocID="{AE25CF68-C60E-4954-B7CE-28AB2661FDD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4CD2170-371C-4F19-8EFE-E044159D2C5B}" type="pres">
      <dgm:prSet presAssocID="{577CA60B-8807-4EAD-8C18-AF4BA4DE316A}" presName="sibTrans" presStyleCnt="0"/>
      <dgm:spPr/>
    </dgm:pt>
    <dgm:pt modelId="{E1B90447-1701-4AB1-A63E-85329ABFC2EA}" type="pres">
      <dgm:prSet presAssocID="{7D85083C-CC37-4D10-A836-66747E20E80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CE369BF-5D4B-43FD-AE95-4AA888BEECFB}" type="pres">
      <dgm:prSet presAssocID="{006A2970-506A-49B7-8537-0AC8867F40B8}" presName="sibTrans" presStyleCnt="0"/>
      <dgm:spPr/>
    </dgm:pt>
    <dgm:pt modelId="{D02F02B4-2AFD-41E4-9EE3-3BF9D0959237}" type="pres">
      <dgm:prSet presAssocID="{B52AF5B5-F43B-4027-9758-AB22BFE0FD6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0A935A5-A8EB-47AC-B61D-8A405E0607B6}" type="pres">
      <dgm:prSet presAssocID="{F2445AEC-D9B7-4C07-B858-B271A0E4124E}" presName="sibTrans" presStyleCnt="0"/>
      <dgm:spPr/>
    </dgm:pt>
    <dgm:pt modelId="{E81324BF-F966-4CB6-AEB3-7D523B0D60C7}" type="pres">
      <dgm:prSet presAssocID="{F1D2AA1D-B817-47BD-84EF-A0C678399D4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A82C3F8-247E-43BC-BA09-31ECECA05917}" type="pres">
      <dgm:prSet presAssocID="{64AB900D-CE94-42BD-B150-10B886718A81}" presName="sibTrans" presStyleCnt="0"/>
      <dgm:spPr/>
    </dgm:pt>
    <dgm:pt modelId="{E26E3E3D-5846-49E2-96E8-3DAE0C0B35BE}" type="pres">
      <dgm:prSet presAssocID="{DB62EFA3-071C-4650-9296-76F8345C13C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D2B4E70-0D63-463A-A5F6-43F6E9B94552}" type="pres">
      <dgm:prSet presAssocID="{F88C9E6F-2B51-4CA0-903A-17CD8DCE526C}" presName="sibTrans" presStyleCnt="0"/>
      <dgm:spPr/>
    </dgm:pt>
    <dgm:pt modelId="{43AFB4AC-D0E1-4020-AD1F-668C0EA95FD5}" type="pres">
      <dgm:prSet presAssocID="{2BA1D499-728E-496C-9C8E-563ABD032B2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3ECDBB1-4E41-4275-BF2C-55DD0A90FD68}" type="pres">
      <dgm:prSet presAssocID="{FC62651F-1159-4D27-8BE2-FB07146BA26C}" presName="sibTrans" presStyleCnt="0"/>
      <dgm:spPr/>
    </dgm:pt>
    <dgm:pt modelId="{8E819633-7AF9-422B-B151-86A59B2FE94A}" type="pres">
      <dgm:prSet presAssocID="{60B114E6-24EB-4369-B772-829C7D68996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9233B19D-F203-4965-B031-74722AE652E9}" srcId="{A32883A8-C0BB-4290-9119-27B311B81968}" destId="{60B114E6-24EB-4369-B772-829C7D689967}" srcOrd="6" destOrd="0" parTransId="{EF95C5B8-92A2-4D8C-900B-402FA141B406}" sibTransId="{62071FBD-02F9-435B-8079-A92B164A0652}"/>
    <dgm:cxn modelId="{3B336222-BE02-4B3F-B0FF-F98DDB5610BD}" type="presOf" srcId="{AE25CF68-C60E-4954-B7CE-28AB2661FDDE}" destId="{C1861FA6-0E98-4AD2-8589-4C732D376AA6}" srcOrd="0" destOrd="0" presId="urn:microsoft.com/office/officeart/2005/8/layout/default"/>
    <dgm:cxn modelId="{D0828702-E3C6-42AC-860A-7BA79E15A413}" type="presOf" srcId="{2BA1D499-728E-496C-9C8E-563ABD032B26}" destId="{43AFB4AC-D0E1-4020-AD1F-668C0EA95FD5}" srcOrd="0" destOrd="0" presId="urn:microsoft.com/office/officeart/2005/8/layout/default"/>
    <dgm:cxn modelId="{46CEFAF4-C1C6-48F0-A7B1-8B7E2245273B}" type="presOf" srcId="{DB62EFA3-071C-4650-9296-76F8345C13CB}" destId="{E26E3E3D-5846-49E2-96E8-3DAE0C0B35BE}" srcOrd="0" destOrd="0" presId="urn:microsoft.com/office/officeart/2005/8/layout/default"/>
    <dgm:cxn modelId="{5827ACA9-4270-4273-BF6B-190704D0F059}" type="presOf" srcId="{F1D2AA1D-B817-47BD-84EF-A0C678399D40}" destId="{E81324BF-F966-4CB6-AEB3-7D523B0D60C7}" srcOrd="0" destOrd="0" presId="urn:microsoft.com/office/officeart/2005/8/layout/default"/>
    <dgm:cxn modelId="{C26E6178-60E6-4181-BFDC-9F3F08C68948}" srcId="{A32883A8-C0BB-4290-9119-27B311B81968}" destId="{DB62EFA3-071C-4650-9296-76F8345C13CB}" srcOrd="4" destOrd="0" parTransId="{A4E49C37-B1F5-4C4D-A286-83FE5B038813}" sibTransId="{F88C9E6F-2B51-4CA0-903A-17CD8DCE526C}"/>
    <dgm:cxn modelId="{77281F63-2909-4288-BF30-B33332B1C42E}" srcId="{A32883A8-C0BB-4290-9119-27B311B81968}" destId="{B52AF5B5-F43B-4027-9758-AB22BFE0FD60}" srcOrd="2" destOrd="0" parTransId="{3ED6F5F6-8D0E-4ECA-BB12-A2A23ADEF6BA}" sibTransId="{F2445AEC-D9B7-4C07-B858-B271A0E4124E}"/>
    <dgm:cxn modelId="{79E321BC-3E46-4C75-A541-81EEB79A7C4F}" srcId="{A32883A8-C0BB-4290-9119-27B311B81968}" destId="{2BA1D499-728E-496C-9C8E-563ABD032B26}" srcOrd="5" destOrd="0" parTransId="{B0D6D764-3820-477B-A2D6-A215F3FF9146}" sibTransId="{FC62651F-1159-4D27-8BE2-FB07146BA26C}"/>
    <dgm:cxn modelId="{B61DA25D-C616-49CB-AB87-AB5347615494}" type="presOf" srcId="{7D85083C-CC37-4D10-A836-66747E20E800}" destId="{E1B90447-1701-4AB1-A63E-85329ABFC2EA}" srcOrd="0" destOrd="0" presId="urn:microsoft.com/office/officeart/2005/8/layout/default"/>
    <dgm:cxn modelId="{29A6676B-63B6-4B85-B64D-E21E07B46799}" srcId="{A32883A8-C0BB-4290-9119-27B311B81968}" destId="{AE25CF68-C60E-4954-B7CE-28AB2661FDDE}" srcOrd="0" destOrd="0" parTransId="{5AFBC43C-2F38-4D16-AE39-31CD9DDB24E5}" sibTransId="{577CA60B-8807-4EAD-8C18-AF4BA4DE316A}"/>
    <dgm:cxn modelId="{8E18A337-B953-4B56-A883-B2625ED81FC0}" type="presOf" srcId="{B52AF5B5-F43B-4027-9758-AB22BFE0FD60}" destId="{D02F02B4-2AFD-41E4-9EE3-3BF9D0959237}" srcOrd="0" destOrd="0" presId="urn:microsoft.com/office/officeart/2005/8/layout/default"/>
    <dgm:cxn modelId="{D9739FFE-01C4-48C3-BF4A-16E267200C10}" srcId="{A32883A8-C0BB-4290-9119-27B311B81968}" destId="{7D85083C-CC37-4D10-A836-66747E20E800}" srcOrd="1" destOrd="0" parTransId="{B67B3AC3-B1FC-4D65-8810-96045DED6070}" sibTransId="{006A2970-506A-49B7-8537-0AC8867F40B8}"/>
    <dgm:cxn modelId="{3362DEC5-51EF-4A79-90FA-0C034E2F22CE}" srcId="{A32883A8-C0BB-4290-9119-27B311B81968}" destId="{F1D2AA1D-B817-47BD-84EF-A0C678399D40}" srcOrd="3" destOrd="0" parTransId="{87977BD9-A828-409D-B7BC-D01220C7A3C9}" sibTransId="{64AB900D-CE94-42BD-B150-10B886718A81}"/>
    <dgm:cxn modelId="{373DC8F7-FBF5-483E-B19D-9F0436CB0AF8}" type="presOf" srcId="{A32883A8-C0BB-4290-9119-27B311B81968}" destId="{E25F4FB0-545C-4A1D-A0C8-D0CA977FBBB7}" srcOrd="0" destOrd="0" presId="urn:microsoft.com/office/officeart/2005/8/layout/default"/>
    <dgm:cxn modelId="{34D15A3C-7B17-4646-9A7E-4B47D1E6CB35}" type="presOf" srcId="{60B114E6-24EB-4369-B772-829C7D689967}" destId="{8E819633-7AF9-422B-B151-86A59B2FE94A}" srcOrd="0" destOrd="0" presId="urn:microsoft.com/office/officeart/2005/8/layout/default"/>
    <dgm:cxn modelId="{898ACCF3-719B-40A1-94E1-AD8A67E410D1}" type="presParOf" srcId="{E25F4FB0-545C-4A1D-A0C8-D0CA977FBBB7}" destId="{C1861FA6-0E98-4AD2-8589-4C732D376AA6}" srcOrd="0" destOrd="0" presId="urn:microsoft.com/office/officeart/2005/8/layout/default"/>
    <dgm:cxn modelId="{176E6831-4B1D-47A3-BC57-0E98F9A2EE59}" type="presParOf" srcId="{E25F4FB0-545C-4A1D-A0C8-D0CA977FBBB7}" destId="{94CD2170-371C-4F19-8EFE-E044159D2C5B}" srcOrd="1" destOrd="0" presId="urn:microsoft.com/office/officeart/2005/8/layout/default"/>
    <dgm:cxn modelId="{C17D468E-94F4-498E-A29E-ECAB962B2140}" type="presParOf" srcId="{E25F4FB0-545C-4A1D-A0C8-D0CA977FBBB7}" destId="{E1B90447-1701-4AB1-A63E-85329ABFC2EA}" srcOrd="2" destOrd="0" presId="urn:microsoft.com/office/officeart/2005/8/layout/default"/>
    <dgm:cxn modelId="{EA6CA702-1AA0-40BB-88F7-38497668E6B6}" type="presParOf" srcId="{E25F4FB0-545C-4A1D-A0C8-D0CA977FBBB7}" destId="{5CE369BF-5D4B-43FD-AE95-4AA888BEECFB}" srcOrd="3" destOrd="0" presId="urn:microsoft.com/office/officeart/2005/8/layout/default"/>
    <dgm:cxn modelId="{FEA8DBF9-A01B-4A62-B589-F0AB4486B778}" type="presParOf" srcId="{E25F4FB0-545C-4A1D-A0C8-D0CA977FBBB7}" destId="{D02F02B4-2AFD-41E4-9EE3-3BF9D0959237}" srcOrd="4" destOrd="0" presId="urn:microsoft.com/office/officeart/2005/8/layout/default"/>
    <dgm:cxn modelId="{7E90DA1E-0573-45FB-B97C-2B83DC27E641}" type="presParOf" srcId="{E25F4FB0-545C-4A1D-A0C8-D0CA977FBBB7}" destId="{10A935A5-A8EB-47AC-B61D-8A405E0607B6}" srcOrd="5" destOrd="0" presId="urn:microsoft.com/office/officeart/2005/8/layout/default"/>
    <dgm:cxn modelId="{77F9A58A-2A9C-4F51-B302-911498CF1588}" type="presParOf" srcId="{E25F4FB0-545C-4A1D-A0C8-D0CA977FBBB7}" destId="{E81324BF-F966-4CB6-AEB3-7D523B0D60C7}" srcOrd="6" destOrd="0" presId="urn:microsoft.com/office/officeart/2005/8/layout/default"/>
    <dgm:cxn modelId="{DD49777C-CD7A-41DB-9EDC-E8FC2CAFA6A9}" type="presParOf" srcId="{E25F4FB0-545C-4A1D-A0C8-D0CA977FBBB7}" destId="{0A82C3F8-247E-43BC-BA09-31ECECA05917}" srcOrd="7" destOrd="0" presId="urn:microsoft.com/office/officeart/2005/8/layout/default"/>
    <dgm:cxn modelId="{12F1FCFA-51A3-4ECA-A9BD-79A97B11AAB6}" type="presParOf" srcId="{E25F4FB0-545C-4A1D-A0C8-D0CA977FBBB7}" destId="{E26E3E3D-5846-49E2-96E8-3DAE0C0B35BE}" srcOrd="8" destOrd="0" presId="urn:microsoft.com/office/officeart/2005/8/layout/default"/>
    <dgm:cxn modelId="{F008FDA4-816F-4122-A2DD-55F796D87B50}" type="presParOf" srcId="{E25F4FB0-545C-4A1D-A0C8-D0CA977FBBB7}" destId="{2D2B4E70-0D63-463A-A5F6-43F6E9B94552}" srcOrd="9" destOrd="0" presId="urn:microsoft.com/office/officeart/2005/8/layout/default"/>
    <dgm:cxn modelId="{D05BB1D5-993B-43D4-807B-1AAA4CAEBF35}" type="presParOf" srcId="{E25F4FB0-545C-4A1D-A0C8-D0CA977FBBB7}" destId="{43AFB4AC-D0E1-4020-AD1F-668C0EA95FD5}" srcOrd="10" destOrd="0" presId="urn:microsoft.com/office/officeart/2005/8/layout/default"/>
    <dgm:cxn modelId="{FB7C26A2-2BE9-48DB-8660-6E2B81C001F8}" type="presParOf" srcId="{E25F4FB0-545C-4A1D-A0C8-D0CA977FBBB7}" destId="{A3ECDBB1-4E41-4275-BF2C-55DD0A90FD68}" srcOrd="11" destOrd="0" presId="urn:microsoft.com/office/officeart/2005/8/layout/default"/>
    <dgm:cxn modelId="{461A421B-6661-4AB1-B6EA-44505DFBC0D9}" type="presParOf" srcId="{E25F4FB0-545C-4A1D-A0C8-D0CA977FBBB7}" destId="{8E819633-7AF9-422B-B151-86A59B2FE94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61FA6-0E98-4AD2-8589-4C732D376AA6}">
      <dsp:nvSpPr>
        <dsp:cNvPr id="0" name=""/>
        <dsp:cNvSpPr/>
      </dsp:nvSpPr>
      <dsp:spPr>
        <a:xfrm>
          <a:off x="890468" y="1711"/>
          <a:ext cx="2015207" cy="120912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b="1" kern="1200" dirty="0" smtClean="0">
              <a:solidFill>
                <a:srgbClr val="000000"/>
              </a:solidFill>
            </a:rPr>
            <a:t>Les enfants jouent à la récré</a:t>
          </a:r>
          <a:endParaRPr lang="fr-CH" sz="1500" b="1" kern="1200" dirty="0">
            <a:solidFill>
              <a:srgbClr val="000000"/>
            </a:solidFill>
          </a:endParaRPr>
        </a:p>
      </dsp:txBody>
      <dsp:txXfrm>
        <a:off x="890468" y="1711"/>
        <a:ext cx="2015207" cy="1209124"/>
      </dsp:txXfrm>
    </dsp:sp>
    <dsp:sp modelId="{E1B90447-1701-4AB1-A63E-85329ABFC2EA}">
      <dsp:nvSpPr>
        <dsp:cNvPr id="0" name=""/>
        <dsp:cNvSpPr/>
      </dsp:nvSpPr>
      <dsp:spPr>
        <a:xfrm>
          <a:off x="3107196" y="1711"/>
          <a:ext cx="2015207" cy="120912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b="1" kern="1200" dirty="0" smtClean="0">
              <a:solidFill>
                <a:srgbClr val="000000"/>
              </a:solidFill>
            </a:rPr>
            <a:t>Diminution de déchets</a:t>
          </a:r>
          <a:endParaRPr lang="fr-CH" sz="1500" b="1" kern="1200" dirty="0">
            <a:solidFill>
              <a:srgbClr val="000000"/>
            </a:solidFill>
          </a:endParaRPr>
        </a:p>
      </dsp:txBody>
      <dsp:txXfrm>
        <a:off x="3107196" y="1711"/>
        <a:ext cx="2015207" cy="1209124"/>
      </dsp:txXfrm>
    </dsp:sp>
    <dsp:sp modelId="{D02F02B4-2AFD-41E4-9EE3-3BF9D0959237}">
      <dsp:nvSpPr>
        <dsp:cNvPr id="0" name=""/>
        <dsp:cNvSpPr/>
      </dsp:nvSpPr>
      <dsp:spPr>
        <a:xfrm>
          <a:off x="5323924" y="1711"/>
          <a:ext cx="2015207" cy="120912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b="1" kern="1200" dirty="0" smtClean="0">
              <a:solidFill>
                <a:srgbClr val="000000"/>
              </a:solidFill>
            </a:rPr>
            <a:t>Moins de vols de goûters, jeux de pouvoir, de violence</a:t>
          </a:r>
          <a:endParaRPr lang="fr-CH" sz="1500" b="1" kern="1200" dirty="0">
            <a:solidFill>
              <a:srgbClr val="000000"/>
            </a:solidFill>
          </a:endParaRPr>
        </a:p>
      </dsp:txBody>
      <dsp:txXfrm>
        <a:off x="5323924" y="1711"/>
        <a:ext cx="2015207" cy="1209124"/>
      </dsp:txXfrm>
    </dsp:sp>
    <dsp:sp modelId="{E81324BF-F966-4CB6-AEB3-7D523B0D60C7}">
      <dsp:nvSpPr>
        <dsp:cNvPr id="0" name=""/>
        <dsp:cNvSpPr/>
      </dsp:nvSpPr>
      <dsp:spPr>
        <a:xfrm>
          <a:off x="890468" y="1412356"/>
          <a:ext cx="2015207" cy="120912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b="1" kern="1200" dirty="0" smtClean="0">
              <a:solidFill>
                <a:srgbClr val="000000"/>
              </a:solidFill>
            </a:rPr>
            <a:t>Conscience de l'importance de manger sainement</a:t>
          </a:r>
          <a:endParaRPr lang="fr-CH" sz="1500" b="1" kern="1200" dirty="0">
            <a:solidFill>
              <a:srgbClr val="000000"/>
            </a:solidFill>
          </a:endParaRPr>
        </a:p>
      </dsp:txBody>
      <dsp:txXfrm>
        <a:off x="890468" y="1412356"/>
        <a:ext cx="2015207" cy="1209124"/>
      </dsp:txXfrm>
    </dsp:sp>
    <dsp:sp modelId="{E26E3E3D-5846-49E2-96E8-3DAE0C0B35BE}">
      <dsp:nvSpPr>
        <dsp:cNvPr id="0" name=""/>
        <dsp:cNvSpPr/>
      </dsp:nvSpPr>
      <dsp:spPr>
        <a:xfrm>
          <a:off x="3107196" y="1412356"/>
          <a:ext cx="2015207" cy="120912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b="1" kern="1200" dirty="0" smtClean="0">
              <a:solidFill>
                <a:srgbClr val="000000"/>
              </a:solidFill>
            </a:rPr>
            <a:t>Dialogue entre enfants et enseignants au sujet de l'alimentation</a:t>
          </a:r>
          <a:endParaRPr lang="fr-CH" sz="1500" b="1" kern="1200" dirty="0">
            <a:solidFill>
              <a:srgbClr val="000000"/>
            </a:solidFill>
          </a:endParaRPr>
        </a:p>
      </dsp:txBody>
      <dsp:txXfrm>
        <a:off x="3107196" y="1412356"/>
        <a:ext cx="2015207" cy="1209124"/>
      </dsp:txXfrm>
    </dsp:sp>
    <dsp:sp modelId="{43AFB4AC-D0E1-4020-AD1F-668C0EA95FD5}">
      <dsp:nvSpPr>
        <dsp:cNvPr id="0" name=""/>
        <dsp:cNvSpPr/>
      </dsp:nvSpPr>
      <dsp:spPr>
        <a:xfrm>
          <a:off x="5323924" y="1412356"/>
          <a:ext cx="2015207" cy="120912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b="1" kern="1200" dirty="0" smtClean="0">
              <a:solidFill>
                <a:srgbClr val="000000"/>
              </a:solidFill>
            </a:rPr>
            <a:t>Enfants mangent avec plus d'appétit à midi et au goûter du parascolaire</a:t>
          </a:r>
          <a:endParaRPr lang="fr-CH" sz="1500" b="1" kern="1200" dirty="0">
            <a:solidFill>
              <a:srgbClr val="000000"/>
            </a:solidFill>
          </a:endParaRPr>
        </a:p>
      </dsp:txBody>
      <dsp:txXfrm>
        <a:off x="5323924" y="1412356"/>
        <a:ext cx="2015207" cy="1209124"/>
      </dsp:txXfrm>
    </dsp:sp>
    <dsp:sp modelId="{8E819633-7AF9-422B-B151-86A59B2FE94A}">
      <dsp:nvSpPr>
        <dsp:cNvPr id="0" name=""/>
        <dsp:cNvSpPr/>
      </dsp:nvSpPr>
      <dsp:spPr>
        <a:xfrm>
          <a:off x="3107196" y="2823001"/>
          <a:ext cx="2015207" cy="120912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b="1" kern="1200" dirty="0" smtClean="0">
              <a:solidFill>
                <a:srgbClr val="000000"/>
              </a:solidFill>
            </a:rPr>
            <a:t>Prise de conscience auprès des parents </a:t>
          </a:r>
          <a:endParaRPr lang="fr-CH" sz="1500" b="1" kern="1200" dirty="0">
            <a:solidFill>
              <a:srgbClr val="000000"/>
            </a:solidFill>
          </a:endParaRPr>
        </a:p>
      </dsp:txBody>
      <dsp:txXfrm>
        <a:off x="3107196" y="2823001"/>
        <a:ext cx="2015207" cy="1209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C3F4E5-7689-46CC-B10E-81E9BF3A8E43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7329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5025"/>
            <a:ext cx="54864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624238-0DAF-4ECC-8024-D1DC3ABB491D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9790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07521-62BC-41C2-93F0-A0E748597860}" type="slidenum">
              <a:rPr lang="fr-CH"/>
              <a:pPr/>
              <a:t>1</a:t>
            </a:fld>
            <a:endParaRPr lang="fr-CH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CH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CH" noProof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E89B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sz="2400">
              <a:latin typeface="Times New Roman" pitchFamily="18" charset="0"/>
            </a:endParaRPr>
          </a:p>
        </p:txBody>
      </p:sp>
      <p:pic>
        <p:nvPicPr>
          <p:cNvPr id="5125" name="Picture 5" descr="LOGOFRUTI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/>
          <p:cNvSpPr txBox="1">
            <a:spLocks noChangeAspect="1" noChangeArrowheads="1"/>
          </p:cNvSpPr>
          <p:nvPr/>
        </p:nvSpPr>
        <p:spPr bwMode="auto">
          <a:xfrm>
            <a:off x="7737475" y="6494463"/>
            <a:ext cx="1141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fld id="{4A786B2F-6C9D-4FE1-A371-CED2B761D458}" type="datetime1">
              <a:rPr lang="fr-CH" sz="800">
                <a:solidFill>
                  <a:srgbClr val="FFFFFF"/>
                </a:solidFill>
              </a:rPr>
              <a:pPr algn="r" eaLnBrk="0" hangingPunct="0"/>
              <a:t>14.10.14</a:t>
            </a:fld>
            <a:r>
              <a:rPr lang="fr-CH" sz="800">
                <a:solidFill>
                  <a:srgbClr val="FFFFFF"/>
                </a:solidFill>
              </a:rPr>
              <a:t> - Page 1</a:t>
            </a:r>
          </a:p>
        </p:txBody>
      </p:sp>
      <p:pic>
        <p:nvPicPr>
          <p:cNvPr id="5130" name="Picture 10" descr="LOGOFRUTI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856413" y="1193800"/>
            <a:ext cx="958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fr-CH" sz="1000" b="1">
                <a:solidFill>
                  <a:srgbClr val="FFFFFF"/>
                </a:solidFill>
              </a:rPr>
              <a:t>Département</a:t>
            </a:r>
          </a:p>
          <a:p>
            <a:pPr algn="r" eaLnBrk="0" hangingPunct="0"/>
            <a:r>
              <a:rPr lang="fr-CH" sz="1000" b="1">
                <a:solidFill>
                  <a:srgbClr val="FFFFFF"/>
                </a:solidFill>
              </a:rPr>
              <a:t>Office</a:t>
            </a:r>
          </a:p>
          <a:p>
            <a:pPr algn="r" eaLnBrk="0" hangingPunct="0"/>
            <a:endParaRPr lang="fr-CH" sz="1000" b="1">
              <a:solidFill>
                <a:srgbClr val="FFFFFF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922838" y="6019800"/>
            <a:ext cx="3930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CH" sz="1000" b="1">
                <a:solidFill>
                  <a:srgbClr val="FFFFFF"/>
                </a:solidFill>
              </a:rPr>
              <a:t>Département de l'instruction publique de la culture et du sport</a:t>
            </a:r>
          </a:p>
          <a:p>
            <a:pPr algn="r"/>
            <a:r>
              <a:rPr lang="fr-CH" sz="1000" b="1">
                <a:solidFill>
                  <a:srgbClr val="FFFFFF"/>
                </a:solidFill>
              </a:rPr>
              <a:t>Office de l'enfance et de la jeunesse</a:t>
            </a:r>
          </a:p>
          <a:p>
            <a:pPr algn="r"/>
            <a:r>
              <a:rPr lang="fr-CH" sz="1000" b="1">
                <a:solidFill>
                  <a:srgbClr val="FFFFFF"/>
                </a:solidFill>
              </a:rPr>
              <a:t>Service de santé de l'enfance et de la jeunesse</a:t>
            </a:r>
            <a:endParaRPr lang="fr-CH"/>
          </a:p>
        </p:txBody>
      </p:sp>
      <p:pic>
        <p:nvPicPr>
          <p:cNvPr id="7" name="Picture 2" descr="\\LargeNetwork\public\olivia\dip_presentation\children-jump_GREY-02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995613"/>
            <a:ext cx="372427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707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879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879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07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894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019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03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03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656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909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205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2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051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8229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E89B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sz="2400">
              <a:latin typeface="Times New Roman" pitchFamily="18" charset="0"/>
            </a:endParaRPr>
          </a:p>
        </p:txBody>
      </p:sp>
      <p:pic>
        <p:nvPicPr>
          <p:cNvPr id="1032" name="Picture 8" descr="LOGOFRUTI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Text Box 11"/>
          <p:cNvSpPr txBox="1">
            <a:spLocks noChangeAspect="1" noChangeArrowheads="1"/>
          </p:cNvSpPr>
          <p:nvPr/>
        </p:nvSpPr>
        <p:spPr bwMode="auto">
          <a:xfrm>
            <a:off x="7623175" y="6494463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fld id="{5AEBFB31-7A47-45E4-B89A-E631751FA3D1}" type="datetime1">
              <a:rPr lang="fr-CH" sz="800">
                <a:solidFill>
                  <a:srgbClr val="FFFFFF"/>
                </a:solidFill>
              </a:rPr>
              <a:pPr algn="r" eaLnBrk="0" hangingPunct="0"/>
              <a:t>14.10.14</a:t>
            </a:fld>
            <a:r>
              <a:rPr lang="fr-CH" sz="800">
                <a:solidFill>
                  <a:srgbClr val="FFFFFF"/>
                </a:solidFill>
              </a:rPr>
              <a:t> - Page </a:t>
            </a:r>
            <a:fld id="{3BBA560D-5939-4177-9787-966A256312E4}" type="slidenum">
              <a:rPr lang="fr-CH" sz="800">
                <a:solidFill>
                  <a:srgbClr val="FFFFFF"/>
                </a:solidFill>
              </a:rPr>
              <a:pPr algn="r" eaLnBrk="0" hangingPunct="0"/>
              <a:t>‹#›</a:t>
            </a:fld>
            <a:endParaRPr lang="fr-CH" sz="800">
              <a:solidFill>
                <a:srgbClr val="FFFFFF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852988" y="6019800"/>
            <a:ext cx="4000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CH" sz="1000" b="1">
                <a:solidFill>
                  <a:srgbClr val="FFFFFF"/>
                </a:solidFill>
              </a:rPr>
              <a:t>Département de l'instruction publique, de la culture et du sport </a:t>
            </a:r>
          </a:p>
          <a:p>
            <a:pPr algn="r"/>
            <a:r>
              <a:rPr lang="fr-CH" sz="1000" b="1">
                <a:solidFill>
                  <a:srgbClr val="FFFFFF"/>
                </a:solidFill>
              </a:rPr>
              <a:t>Office de l'enfance et de la jeunesse</a:t>
            </a:r>
          </a:p>
          <a:p>
            <a:pPr algn="r"/>
            <a:r>
              <a:rPr lang="fr-CH" sz="1000" b="1">
                <a:solidFill>
                  <a:srgbClr val="FFFFFF"/>
                </a:solidFill>
              </a:rPr>
              <a:t>Service de santé de l'enfance et de la jeunesse</a:t>
            </a:r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griculture.gouv.fr/un-fruit-pour-la-recre-inscrivez" TargetMode="Externa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8813" y="557939"/>
            <a:ext cx="7772400" cy="2340244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  <a:cs typeface="ＭＳ Ｐゴシック" charset="0"/>
              </a:rPr>
              <a:t>"Collation saine à la récré"</a:t>
            </a:r>
            <a:br>
              <a:rPr lang="fr-CH" dirty="0">
                <a:solidFill>
                  <a:schemeClr val="tx1"/>
                </a:solidFill>
                <a:cs typeface="ＭＳ Ｐゴシック" charset="0"/>
              </a:rPr>
            </a:br>
            <a:r>
              <a:rPr lang="fr-CH" sz="2400" b="0" dirty="0">
                <a:solidFill>
                  <a:schemeClr val="tx1"/>
                </a:solidFill>
                <a:cs typeface="ＭＳ Ｐゴシック" charset="0"/>
              </a:rPr>
              <a:t>Exemple d'une mesure structurelle de promotion de la santé</a:t>
            </a:r>
            <a:r>
              <a:rPr lang="fr-CH" dirty="0">
                <a:solidFill>
                  <a:schemeClr val="tx1"/>
                </a:solidFill>
                <a:cs typeface="ＭＳ Ｐゴシック" charset="0"/>
              </a:rPr>
              <a:t/>
            </a:r>
            <a:br>
              <a:rPr lang="fr-CH" dirty="0">
                <a:solidFill>
                  <a:schemeClr val="tx1"/>
                </a:solidFill>
                <a:cs typeface="ＭＳ Ｐゴシック" charset="0"/>
              </a:rPr>
            </a:br>
            <a:r>
              <a:rPr lang="fr-CH" dirty="0">
                <a:solidFill>
                  <a:schemeClr val="tx1"/>
                </a:solidFill>
                <a:cs typeface="ＭＳ Ｐゴシック" charset="0"/>
              </a:rPr>
              <a:t/>
            </a:r>
            <a:br>
              <a:rPr lang="fr-CH" dirty="0">
                <a:solidFill>
                  <a:schemeClr val="tx1"/>
                </a:solidFill>
                <a:cs typeface="ＭＳ Ｐゴシック" charset="0"/>
              </a:rPr>
            </a:br>
            <a:r>
              <a:rPr lang="fr-CH" sz="2400" dirty="0">
                <a:solidFill>
                  <a:schemeClr val="tx1"/>
                </a:solidFill>
                <a:cs typeface="ＭＳ Ｐゴシック" charset="0"/>
              </a:rPr>
              <a:t>Assemblée du GAPP – 6 octobre 2014</a:t>
            </a:r>
            <a:endParaRPr lang="fr-FR" sz="2400" dirty="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21088"/>
            <a:ext cx="4641850" cy="1752600"/>
          </a:xfrm>
        </p:spPr>
        <p:txBody>
          <a:bodyPr/>
          <a:lstStyle/>
          <a:p>
            <a:pPr algn="l"/>
            <a:r>
              <a:rPr lang="fr-CH" sz="2000" b="1" dirty="0" smtClean="0">
                <a:solidFill>
                  <a:schemeClr val="tx1"/>
                </a:solidFill>
              </a:rPr>
              <a:t>Sidonie FABBI, diététicienne dipl. HES</a:t>
            </a:r>
            <a:br>
              <a:rPr lang="fr-CH" sz="2000" b="1" dirty="0" smtClean="0">
                <a:solidFill>
                  <a:schemeClr val="tx1"/>
                </a:solidFill>
              </a:rPr>
            </a:br>
            <a:r>
              <a:rPr lang="fr-CH" sz="2000" b="0" dirty="0" smtClean="0">
                <a:solidFill>
                  <a:schemeClr val="tx1"/>
                </a:solidFill>
              </a:rPr>
              <a:t>Unité Alimentation et Mouvement </a:t>
            </a:r>
            <a:br>
              <a:rPr lang="fr-CH" sz="2000" b="0" dirty="0" smtClean="0">
                <a:solidFill>
                  <a:schemeClr val="tx1"/>
                </a:solidFill>
              </a:rPr>
            </a:br>
            <a:r>
              <a:rPr lang="fr-CH" sz="2000" b="0" dirty="0" smtClean="0">
                <a:solidFill>
                  <a:schemeClr val="tx1"/>
                </a:solidFill>
              </a:rPr>
              <a:t>Service de santé de l'enfance et de la jeunesse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17356"/>
            <a:ext cx="8229600" cy="4345257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fr-CH" sz="2000" b="1" dirty="0">
                <a:latin typeface="ArialMT" charset="0"/>
              </a:rPr>
              <a:t>Création d</a:t>
            </a:r>
            <a:r>
              <a:rPr lang="fr-CH" altLang="fr-FR" sz="2000" b="1" dirty="0">
                <a:latin typeface="ArialMT" charset="0"/>
              </a:rPr>
              <a:t>’</a:t>
            </a:r>
            <a:r>
              <a:rPr lang="fr-CH" altLang="ja-JP" sz="2000" b="1" dirty="0">
                <a:latin typeface="ArialMT" charset="0"/>
              </a:rPr>
              <a:t>environnements </a:t>
            </a:r>
            <a:r>
              <a:rPr lang="fr-CH" altLang="ja-JP" sz="2000" dirty="0">
                <a:latin typeface="ArialMT" charset="0"/>
              </a:rPr>
              <a:t>favorables à la santé: </a:t>
            </a:r>
          </a:p>
          <a:p>
            <a:pPr marL="457200" indent="-457200">
              <a:buNone/>
              <a:defRPr/>
            </a:pPr>
            <a:r>
              <a:rPr lang="fr-CH" sz="2000" b="1" i="1" dirty="0">
                <a:latin typeface="ArialMT" charset="0"/>
              </a:rPr>
              <a:t>1) Actions</a:t>
            </a:r>
            <a:r>
              <a:rPr lang="fr-CH" sz="2000" i="1" dirty="0">
                <a:latin typeface="ArialMT" charset="0"/>
              </a:rPr>
              <a:t> dans l</a:t>
            </a:r>
            <a:r>
              <a:rPr lang="fr-CH" altLang="fr-FR" sz="2000" i="1" dirty="0">
                <a:latin typeface="ArialMT" charset="0"/>
              </a:rPr>
              <a:t>’</a:t>
            </a:r>
            <a:r>
              <a:rPr lang="fr-CH" sz="2000" i="1" dirty="0">
                <a:latin typeface="ArialMT" charset="0"/>
              </a:rPr>
              <a:t>école avec des aliments proposés selon les recommandations: distribution de fruits et légumes à la récré, activité en classe de découverte des aliments, visite à la ferme, au verger, etc.</a:t>
            </a:r>
          </a:p>
          <a:p>
            <a:pPr marL="457200" indent="-457200">
              <a:buNone/>
              <a:defRPr/>
            </a:pPr>
            <a:r>
              <a:rPr lang="fr-CH" sz="2000" b="1" i="1" dirty="0">
                <a:latin typeface="ArialMT" charset="0"/>
              </a:rPr>
              <a:t>2) Réglementation sur les collations</a:t>
            </a:r>
            <a:r>
              <a:rPr lang="fr-CH" sz="2000" i="1" dirty="0">
                <a:latin typeface="ArialMT" charset="0"/>
              </a:rPr>
              <a:t> à la récréation</a:t>
            </a:r>
          </a:p>
          <a:p>
            <a:pPr marL="457200" indent="-457200">
              <a:buNone/>
              <a:defRPr/>
            </a:pPr>
            <a:endParaRPr lang="fr-CH" sz="2000" i="1" dirty="0">
              <a:latin typeface="ArialMT" charset="0"/>
            </a:endParaRPr>
          </a:p>
          <a:p>
            <a:pPr marL="457200" indent="-457200">
              <a:buNone/>
              <a:defRPr/>
            </a:pPr>
            <a:r>
              <a:rPr lang="fr-CH" sz="2000" dirty="0">
                <a:latin typeface="ArialMT" charset="0"/>
              </a:rPr>
              <a:t> </a:t>
            </a:r>
            <a:r>
              <a:rPr lang="fr-CH" sz="2000" b="1" dirty="0">
                <a:latin typeface="ArialMT" charset="0"/>
              </a:rPr>
              <a:t>Renforcement des compétences</a:t>
            </a:r>
            <a:r>
              <a:rPr lang="fr-CH" sz="2000" dirty="0">
                <a:latin typeface="ArialMT" charset="0"/>
              </a:rPr>
              <a:t> des enfants: </a:t>
            </a:r>
          </a:p>
          <a:p>
            <a:pPr marL="457200" indent="-457200">
              <a:buNone/>
              <a:defRPr/>
            </a:pPr>
            <a:r>
              <a:rPr lang="fr-CH" sz="2000" b="1" i="1" dirty="0">
                <a:latin typeface="ArialMT" charset="0"/>
              </a:rPr>
              <a:t>3)</a:t>
            </a:r>
            <a:r>
              <a:rPr lang="fr-CH" sz="2000" i="1" dirty="0">
                <a:latin typeface="ArialMT" charset="0"/>
              </a:rPr>
              <a:t> </a:t>
            </a:r>
            <a:r>
              <a:rPr lang="fr-CH" sz="2000" b="1" i="1" dirty="0">
                <a:latin typeface="ArialMT" charset="0"/>
              </a:rPr>
              <a:t>Enseignement </a:t>
            </a:r>
            <a:r>
              <a:rPr lang="fr-CH" sz="2000" i="1" dirty="0">
                <a:latin typeface="ArialMT" charset="0"/>
              </a:rPr>
              <a:t>en lien avec </a:t>
            </a:r>
            <a:r>
              <a:rPr lang="fr-CH" sz="2000" b="1" i="1" dirty="0">
                <a:latin typeface="ArialMT" charset="0"/>
              </a:rPr>
              <a:t>l'éducation nutritionnelle</a:t>
            </a:r>
            <a:r>
              <a:rPr lang="fr-CH" sz="2000" i="1" dirty="0">
                <a:latin typeface="ArialMT" charset="0"/>
              </a:rPr>
              <a:t> du PER</a:t>
            </a:r>
          </a:p>
          <a:p>
            <a:pPr marL="457200" indent="-457200" algn="ctr">
              <a:buNone/>
              <a:defRPr/>
            </a:pPr>
            <a:endParaRPr lang="fr-CH" sz="2000" dirty="0">
              <a:latin typeface="ArialMT" charset="0"/>
            </a:endParaRPr>
          </a:p>
          <a:p>
            <a:pPr marL="457200" indent="-457200" algn="ctr">
              <a:buNone/>
              <a:defRPr/>
            </a:pPr>
            <a:r>
              <a:rPr lang="fr-CH" sz="2000" b="1" dirty="0">
                <a:solidFill>
                  <a:srgbClr val="FF3300"/>
                </a:solidFill>
                <a:latin typeface="ArialMT" charset="0"/>
              </a:rPr>
              <a:t>Cohérence entre ce qui est enseigné en classe et ce qui est vécu dans l'environnement de l'école</a:t>
            </a:r>
            <a:r>
              <a:rPr lang="fr-CH" b="1" dirty="0">
                <a:solidFill>
                  <a:srgbClr val="FF3300"/>
                </a:solidFill>
                <a:latin typeface="ArialMT" charset="0"/>
              </a:rPr>
              <a:t>.</a:t>
            </a:r>
          </a:p>
          <a:p>
            <a:endParaRPr lang="fr-CH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374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>
                <a:solidFill>
                  <a:srgbClr val="CC3300"/>
                </a:solidFill>
                <a:cs typeface="ＭＳ Ｐゴシック" charset="0"/>
              </a:rPr>
              <a:t>Propositions aux écoles </a:t>
            </a:r>
            <a:r>
              <a:rPr lang="fr-FR" sz="2400" dirty="0" smtClean="0">
                <a:solidFill>
                  <a:srgbClr val="CC3300"/>
                </a:solidFill>
                <a:cs typeface="ＭＳ Ｐゴシック" charset="0"/>
              </a:rPr>
              <a:t/>
            </a:r>
            <a:br>
              <a:rPr lang="fr-FR" sz="2400" dirty="0" smtClean="0">
                <a:solidFill>
                  <a:srgbClr val="CC3300"/>
                </a:solidFill>
                <a:cs typeface="ＭＳ Ｐゴシック" charset="0"/>
              </a:rPr>
            </a:br>
            <a:r>
              <a:rPr lang="fr-CH" sz="2400" dirty="0" smtClean="0">
                <a:solidFill>
                  <a:srgbClr val="CC3300"/>
                </a:solidFill>
                <a:cs typeface="ＭＳ Ｐゴシック" charset="0"/>
              </a:rPr>
              <a:t>Action </a:t>
            </a:r>
            <a:r>
              <a:rPr lang="fr-CH" sz="2400" dirty="0">
                <a:solidFill>
                  <a:srgbClr val="CC3300"/>
                </a:solidFill>
                <a:cs typeface="ＭＳ Ｐゴシック" charset="0"/>
              </a:rPr>
              <a:t>globale sur l'environnement </a:t>
            </a:r>
            <a:endParaRPr lang="fr-FR" sz="2400" dirty="0">
              <a:solidFill>
                <a:srgbClr val="CC33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dirty="0">
                <a:solidFill>
                  <a:srgbClr val="CC3300"/>
                </a:solidFill>
                <a:cs typeface="ＭＳ Ｐゴシック" charset="0"/>
              </a:rPr>
              <a:t>Changements positifs observés par les établissements scolaires au-delà la diminution des aliments gras et sucrés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28775"/>
          <a:ext cx="8229600" cy="403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47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CC3300"/>
                </a:solidFill>
                <a:cs typeface="ＭＳ Ｐゴシック" charset="0"/>
              </a:rPr>
              <a:t>Ensemble de recommandations sur la commercialisation des aliments et des boissons non alcoolisées destinés aux enfants (OMS 2010)</a:t>
            </a:r>
            <a:endParaRPr lang="fr-CH" sz="2400" dirty="0">
              <a:solidFill>
                <a:srgbClr val="CC3300"/>
              </a:solidFill>
              <a:cs typeface="ＭＳ Ｐゴシック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dirty="0" smtClean="0"/>
              <a:t>"Partout dans le monde, les enfants sont exposés à la commercialisation d’aliments et de boissons non alcoolisées à forte teneur en graisses, en sucre ou en sel. </a:t>
            </a:r>
            <a:r>
              <a:rPr lang="fr-FR" b="1" dirty="0" smtClean="0"/>
              <a:t>Il faut s’employer à faire en sorte que, partout, les enfants soient à l’abri de ce marketing</a:t>
            </a:r>
            <a:r>
              <a:rPr lang="fr-FR" dirty="0" smtClean="0"/>
              <a:t> et puissent grandir et se développer dans un environnement alimentaire favorable, qui incite et aide à faire des choix alimentaires sains et à conserver un poids normal."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i="1" dirty="0" smtClean="0"/>
              <a:t>Dr </a:t>
            </a:r>
            <a:r>
              <a:rPr lang="fr-FR" sz="2000" i="1" dirty="0" err="1" smtClean="0"/>
              <a:t>Ala</a:t>
            </a:r>
            <a:r>
              <a:rPr lang="fr-FR" sz="2000" i="1" dirty="0" smtClean="0"/>
              <a:t> Alwan, Sous-directeur général Maladies non transmissibles et santé mentale, OMS  </a:t>
            </a:r>
            <a:r>
              <a:rPr lang="fr-FR" b="1" i="1" dirty="0" smtClean="0">
                <a:solidFill>
                  <a:srgbClr val="FF3300"/>
                </a:solidFill>
              </a:rPr>
              <a:t>		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9055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925403"/>
          </a:xfrm>
        </p:spPr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0528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rgbClr val="CC3300"/>
                </a:solidFill>
                <a:cs typeface="ＭＳ Ｐゴシック" charset="0"/>
              </a:rPr>
              <a:t>Un exemple de choix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494508" y="1628775"/>
            <a:ext cx="4192292" cy="4033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CH" sz="2000" b="1" u="sng" dirty="0" smtClean="0"/>
              <a:t>Composition</a:t>
            </a:r>
            <a:r>
              <a:rPr lang="fr-CH" sz="2000" b="1" dirty="0" smtClean="0"/>
              <a:t> </a:t>
            </a:r>
            <a:r>
              <a:rPr lang="fr-CH" sz="2000" dirty="0" smtClean="0"/>
              <a:t>Eau, </a:t>
            </a:r>
            <a:r>
              <a:rPr lang="fr-CH" sz="2000" b="1" dirty="0" smtClean="0"/>
              <a:t>jus de fruits à partir de concentrés et pulpe de fruits 30% </a:t>
            </a:r>
            <a:r>
              <a:rPr lang="fr-CH" sz="2000" dirty="0" smtClean="0"/>
              <a:t>(bananes, oranges, ananas, mandarins, goyave), </a:t>
            </a:r>
            <a:r>
              <a:rPr lang="fr-CH" sz="2000" b="1" dirty="0" smtClean="0">
                <a:solidFill>
                  <a:srgbClr val="FF0000"/>
                </a:solidFill>
              </a:rPr>
              <a:t>sucre</a:t>
            </a:r>
            <a:r>
              <a:rPr lang="fr-CH" sz="2000" dirty="0" smtClean="0"/>
              <a:t>, sels minéraux (calcium, magnésium, zinc), acidifiant: acide citrique, vitamines (vitamine C, niacine, vitamine E, acide pantothénique</a:t>
            </a:r>
          </a:p>
          <a:p>
            <a:pPr marL="0" indent="0">
              <a:buFontTx/>
              <a:buNone/>
              <a:defRPr/>
            </a:pPr>
            <a:endParaRPr lang="fr-CH" sz="2000" dirty="0"/>
          </a:p>
          <a:p>
            <a:pPr marL="0" indent="0">
              <a:buFontTx/>
              <a:buNone/>
              <a:defRPr/>
            </a:pPr>
            <a:r>
              <a:rPr lang="fr-CH" sz="3200" b="1" dirty="0">
                <a:solidFill>
                  <a:srgbClr val="CC3300"/>
                </a:solidFill>
                <a:latin typeface="+mj-lt"/>
                <a:ea typeface="+mj-ea"/>
                <a:cs typeface="ＭＳ Ｐゴシック" charset="0"/>
              </a:rPr>
              <a:t>…difficile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78" y="1350882"/>
            <a:ext cx="1706563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81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25576"/>
              </p:ext>
            </p:extLst>
          </p:nvPr>
        </p:nvGraphicFramePr>
        <p:xfrm>
          <a:off x="185979" y="221120"/>
          <a:ext cx="4124325" cy="5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Acrobat Document" r:id="rId3" imgW="8019889" imgH="11344121" progId="AcroExch.Document.7">
                  <p:embed/>
                </p:oleObj>
              </mc:Choice>
              <mc:Fallback>
                <p:oleObj name="Acrobat Document" r:id="rId3" imgW="8019889" imgH="11344121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79" y="221120"/>
                        <a:ext cx="4124325" cy="583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07051" y="1518834"/>
            <a:ext cx="503694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2000" b="1" dirty="0"/>
              <a:t>Collation</a:t>
            </a:r>
            <a:r>
              <a:rPr lang="fr-CH" sz="2000" dirty="0"/>
              <a:t> </a:t>
            </a:r>
            <a:r>
              <a:rPr lang="fr-CH" sz="2000" b="1" dirty="0"/>
              <a:t>à l'école </a:t>
            </a:r>
            <a:r>
              <a:rPr lang="fr-CH" sz="2000" dirty="0"/>
              <a:t>= récréation de la matinée =  </a:t>
            </a:r>
            <a:r>
              <a:rPr lang="fr-CH" sz="2000" b="1" i="1" dirty="0">
                <a:solidFill>
                  <a:srgbClr val="FF3300"/>
                </a:solidFill>
              </a:rPr>
              <a:t>Complément du petit-déjeuner</a:t>
            </a:r>
            <a:r>
              <a:rPr lang="fr-CH" sz="2000" i="1" dirty="0"/>
              <a:t> </a:t>
            </a:r>
          </a:p>
          <a:p>
            <a:pPr>
              <a:defRPr/>
            </a:pPr>
            <a:endParaRPr lang="fr-CH" sz="2000" b="1" dirty="0"/>
          </a:p>
          <a:p>
            <a:pPr>
              <a:defRPr/>
            </a:pPr>
            <a:r>
              <a:rPr lang="fr-CH" sz="2000" b="1" dirty="0"/>
              <a:t>Goûter</a:t>
            </a:r>
            <a:r>
              <a:rPr lang="fr-CH" sz="2000" dirty="0"/>
              <a:t> = après l'école</a:t>
            </a:r>
          </a:p>
          <a:p>
            <a:pPr>
              <a:defRPr/>
            </a:pPr>
            <a:endParaRPr lang="fr-CH" sz="2000" dirty="0"/>
          </a:p>
          <a:p>
            <a:pPr>
              <a:defRPr/>
            </a:pPr>
            <a:r>
              <a:rPr lang="fr-CH" sz="2000" b="1" dirty="0"/>
              <a:t>2 messages</a:t>
            </a:r>
            <a:r>
              <a:rPr lang="fr-CH" sz="2000" dirty="0"/>
              <a:t>: </a:t>
            </a:r>
          </a:p>
          <a:p>
            <a:pPr>
              <a:defRPr/>
            </a:pPr>
            <a:r>
              <a:rPr lang="fr-CH" sz="2000" b="1" dirty="0">
                <a:solidFill>
                  <a:srgbClr val="FF3300"/>
                </a:solidFill>
              </a:rPr>
              <a:t>Collation</a:t>
            </a:r>
            <a:r>
              <a:rPr lang="fr-CH" sz="2000" dirty="0">
                <a:solidFill>
                  <a:srgbClr val="000000"/>
                </a:solidFill>
              </a:rPr>
              <a:t> du matin =</a:t>
            </a:r>
            <a:r>
              <a:rPr lang="fr-CH" sz="2000" i="1" dirty="0">
                <a:solidFill>
                  <a:srgbClr val="FF3300"/>
                </a:solidFill>
              </a:rPr>
              <a:t> </a:t>
            </a:r>
            <a:r>
              <a:rPr lang="fr-CH" sz="2000" b="1" i="1" dirty="0">
                <a:solidFill>
                  <a:srgbClr val="FF3300"/>
                </a:solidFill>
              </a:rPr>
              <a:t>pas obligatoire</a:t>
            </a:r>
          </a:p>
          <a:p>
            <a:pPr>
              <a:defRPr/>
            </a:pPr>
            <a:r>
              <a:rPr lang="fr-CH" sz="2000" b="1" dirty="0">
                <a:solidFill>
                  <a:srgbClr val="FF3300"/>
                </a:solidFill>
              </a:rPr>
              <a:t>Pas de goûter</a:t>
            </a:r>
            <a:r>
              <a:rPr lang="fr-CH" sz="2000" dirty="0"/>
              <a:t> à la récréation de </a:t>
            </a:r>
            <a:r>
              <a:rPr lang="fr-CH" altLang="fr-FR" sz="2000" b="1" dirty="0">
                <a:solidFill>
                  <a:srgbClr val="FF3300"/>
                </a:solidFill>
              </a:rPr>
              <a:t>l'</a:t>
            </a:r>
            <a:r>
              <a:rPr lang="fr-CH" sz="2000" b="1" dirty="0">
                <a:solidFill>
                  <a:srgbClr val="FF3300"/>
                </a:solidFill>
              </a:rPr>
              <a:t>après-midi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10498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CC3300"/>
                </a:solidFill>
                <a:cs typeface="ＭＳ Ｐゴシック" charset="0"/>
              </a:rPr>
              <a:t>"Petits-enfants en bonne santé: que sommes-nous prêts à investir ?"  13ème Conférence nationale sur la promotion de la santé, janvier 2012 Bâle.</a:t>
            </a:r>
            <a:endParaRPr lang="fr-CH" sz="2400" dirty="0">
              <a:solidFill>
                <a:srgbClr val="CC3300"/>
              </a:solidFill>
              <a:cs typeface="ＭＳ Ｐゴシック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/>
              <a:t>Thèse 3 – La sécurité nécessite une réglementation.</a:t>
            </a:r>
          </a:p>
          <a:p>
            <a:pPr>
              <a:buNone/>
              <a:defRPr/>
            </a:pPr>
            <a:r>
              <a:rPr lang="fr-FR" dirty="0"/>
              <a:t>Une société qui garantit la sécurité aux individus qui en font partie connaît beaucoup de normes et de règles en matière de vie communautaire…</a:t>
            </a:r>
            <a:r>
              <a:rPr lang="fr-FR" altLang="ja-JP" dirty="0"/>
              <a:t>Le besoin de sécurité concurrence donc d</a:t>
            </a:r>
            <a:r>
              <a:rPr lang="ja-JP" altLang="fr-FR" dirty="0"/>
              <a:t>’</a:t>
            </a:r>
            <a:r>
              <a:rPr lang="fr-FR" altLang="ja-JP" dirty="0"/>
              <a:t>une certaine manière le besoin de liberté. </a:t>
            </a:r>
            <a:r>
              <a:rPr lang="fr-FR" altLang="ja-JP" b="1" i="1" dirty="0"/>
              <a:t>Une réglementation pour le bien de la majorité ou des faibles induit donc toujours une certaine limitation de la liberté de l</a:t>
            </a:r>
            <a:r>
              <a:rPr lang="ja-JP" altLang="fr-FR" b="1" i="1" dirty="0"/>
              <a:t>’</a:t>
            </a:r>
            <a:r>
              <a:rPr lang="fr-FR" altLang="ja-JP" b="1" i="1" dirty="0"/>
              <a:t>individu</a:t>
            </a:r>
            <a:r>
              <a:rPr lang="fr-FR" altLang="ja-JP" dirty="0"/>
              <a:t>.</a:t>
            </a:r>
            <a:endParaRPr lang="fr-FR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678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>
                <a:solidFill>
                  <a:srgbClr val="CC3300"/>
                </a:solidFill>
                <a:latin typeface="ArialMT" charset="0"/>
                <a:cs typeface="ＭＳ Ｐゴシック" charset="0"/>
              </a:rPr>
              <a:t>Promotion de la santé</a:t>
            </a:r>
            <a:endParaRPr lang="fr-FR" sz="4000" dirty="0">
              <a:solidFill>
                <a:srgbClr val="CC3300"/>
              </a:solidFill>
              <a:latin typeface="ArialMT" charset="0"/>
              <a:cs typeface="ＭＳ Ｐゴシック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fr-CH" b="1" dirty="0"/>
              <a:t>Création d</a:t>
            </a:r>
            <a:r>
              <a:rPr lang="fr-CH" altLang="fr-FR" b="1" dirty="0"/>
              <a:t>’</a:t>
            </a:r>
            <a:r>
              <a:rPr lang="fr-CH" altLang="ja-JP" b="1" dirty="0"/>
              <a:t>environnements</a:t>
            </a:r>
            <a:r>
              <a:rPr lang="fr-CH" altLang="ja-JP" sz="2800" b="1" dirty="0"/>
              <a:t> </a:t>
            </a:r>
            <a:r>
              <a:rPr lang="fr-CH" altLang="ja-JP" b="1" dirty="0"/>
              <a:t>favorables à la </a:t>
            </a:r>
            <a:r>
              <a:rPr lang="fr-CH" altLang="ja-JP" b="1" dirty="0" smtClean="0"/>
              <a:t>santé</a:t>
            </a:r>
          </a:p>
          <a:p>
            <a:pPr>
              <a:lnSpc>
                <a:spcPct val="90000"/>
              </a:lnSpc>
              <a:buNone/>
              <a:defRPr/>
            </a:pPr>
            <a:endParaRPr lang="fr-CH" altLang="ja-JP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fr-CH" altLang="ja-JP" dirty="0"/>
              <a:t>	</a:t>
            </a:r>
            <a:r>
              <a:rPr lang="fr-CH" altLang="ja-JP" dirty="0" smtClean="0"/>
              <a:t>Collation saine à la récré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CH" altLang="ja-JP" dirty="0" smtClean="0"/>
              <a:t>	Fourchette verte Junior</a:t>
            </a:r>
            <a:endParaRPr lang="fr-CH" dirty="0"/>
          </a:p>
          <a:p>
            <a:pPr>
              <a:buNone/>
              <a:defRPr/>
            </a:pPr>
            <a:endParaRPr lang="fr-CH" dirty="0"/>
          </a:p>
          <a:p>
            <a:pPr>
              <a:buNone/>
              <a:defRPr/>
            </a:pPr>
            <a:r>
              <a:rPr lang="fr-CH" b="1" dirty="0"/>
              <a:t>Renforcement des compétences individuelles et sociales en matière de </a:t>
            </a:r>
            <a:r>
              <a:rPr lang="fr-CH" b="1" dirty="0" smtClean="0"/>
              <a:t>santé</a:t>
            </a:r>
          </a:p>
          <a:p>
            <a:pPr>
              <a:buNone/>
              <a:defRPr/>
            </a:pPr>
            <a:endParaRPr lang="fr-CH" b="1" dirty="0" smtClean="0"/>
          </a:p>
          <a:p>
            <a:pPr>
              <a:buNone/>
              <a:defRPr/>
            </a:pPr>
            <a:r>
              <a:rPr lang="fr-CH" dirty="0" smtClean="0"/>
              <a:t>	Education nutritionnelle dans le PER</a:t>
            </a:r>
            <a:endParaRPr lang="fr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>
                <a:solidFill>
                  <a:srgbClr val="CC3300"/>
                </a:solidFill>
                <a:cs typeface="ＭＳ Ｐゴシック" charset="0"/>
              </a:rPr>
              <a:t>Historique de l</a:t>
            </a:r>
            <a:r>
              <a:rPr lang="fr-CH" altLang="fr-FR" sz="3600" dirty="0">
                <a:solidFill>
                  <a:srgbClr val="CC3300"/>
                </a:solidFill>
                <a:cs typeface="ＭＳ Ｐゴシック" charset="0"/>
              </a:rPr>
              <a:t>’</a:t>
            </a:r>
            <a:r>
              <a:rPr lang="fr-CH" sz="3600" dirty="0">
                <a:solidFill>
                  <a:srgbClr val="CC3300"/>
                </a:solidFill>
                <a:cs typeface="ＭＳ Ｐゴシック" charset="0"/>
              </a:rPr>
              <a:t>action….</a:t>
            </a:r>
            <a:endParaRPr lang="fr-FR" sz="3600" dirty="0">
              <a:solidFill>
                <a:srgbClr val="CC3300"/>
              </a:solidFill>
              <a:cs typeface="ＭＳ Ｐゴシック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CH" b="1" i="1" dirty="0"/>
              <a:t>2006</a:t>
            </a:r>
          </a:p>
          <a:p>
            <a:pPr>
              <a:defRPr/>
            </a:pPr>
            <a:r>
              <a:rPr lang="fr-CH" i="1" dirty="0"/>
              <a:t>Mise en place du </a:t>
            </a:r>
            <a:r>
              <a:rPr lang="fr-CH" b="1" i="1" dirty="0"/>
              <a:t>Plan cantonal </a:t>
            </a:r>
          </a:p>
          <a:p>
            <a:pPr>
              <a:buNone/>
              <a:defRPr/>
            </a:pPr>
            <a:r>
              <a:rPr lang="fr-CH" b="1" i="1" dirty="0"/>
              <a:t>de prévention et promotion de la santé</a:t>
            </a:r>
          </a:p>
          <a:p>
            <a:pPr>
              <a:defRPr/>
            </a:pPr>
            <a:r>
              <a:rPr lang="fr-CH" b="1" i="1" dirty="0"/>
              <a:t>Besoins exprimés</a:t>
            </a:r>
            <a:r>
              <a:rPr lang="fr-CH" i="1" dirty="0"/>
              <a:t> par des </a:t>
            </a:r>
            <a:r>
              <a:rPr lang="fr-CH" b="1" i="1" dirty="0"/>
              <a:t>enseignants</a:t>
            </a:r>
            <a:r>
              <a:rPr lang="fr-CH" i="1" dirty="0"/>
              <a:t> et des </a:t>
            </a:r>
            <a:r>
              <a:rPr lang="fr-CH" b="1" i="1" dirty="0"/>
              <a:t>parents</a:t>
            </a:r>
            <a:r>
              <a:rPr lang="fr-CH" i="1" dirty="0"/>
              <a:t> de certaines écoles primaires.</a:t>
            </a:r>
          </a:p>
          <a:p>
            <a:pPr>
              <a:buNone/>
              <a:defRPr/>
            </a:pPr>
            <a:endParaRPr lang="fr-CH" i="1" dirty="0"/>
          </a:p>
          <a:p>
            <a:pPr>
              <a:buNone/>
              <a:defRPr/>
            </a:pPr>
            <a:r>
              <a:rPr lang="fr-CH" i="1" dirty="0"/>
              <a:t>Conscience des professionnels de la santé ET du milieu éducatif et parental d'un </a:t>
            </a:r>
            <a:r>
              <a:rPr lang="fr-CH" b="1" i="1" dirty="0"/>
              <a:t>problème de santé</a:t>
            </a:r>
            <a:r>
              <a:rPr lang="fr-CH" i="1" dirty="0"/>
              <a:t> lié à la </a:t>
            </a:r>
            <a:r>
              <a:rPr lang="fr-CH" b="1" i="1" dirty="0"/>
              <a:t>consommation de certains aliments à la récréation</a:t>
            </a:r>
          </a:p>
          <a:p>
            <a:pPr>
              <a:lnSpc>
                <a:spcPct val="90000"/>
              </a:lnSpc>
              <a:buNone/>
              <a:defRPr/>
            </a:pPr>
            <a:endParaRPr lang="fr-CH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1797" y="825973"/>
            <a:ext cx="2531228" cy="124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18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715" y="276548"/>
            <a:ext cx="8229600" cy="1143000"/>
          </a:xfrm>
        </p:spPr>
        <p:txBody>
          <a:bodyPr/>
          <a:lstStyle/>
          <a:p>
            <a:r>
              <a:rPr lang="fr-CH" dirty="0">
                <a:solidFill>
                  <a:srgbClr val="CC3300"/>
                </a:solidFill>
                <a:cs typeface="ＭＳ Ｐゴシック" charset="0"/>
              </a:rPr>
              <a:t>Quelques exemples </a:t>
            </a:r>
            <a:r>
              <a:rPr lang="fr-CH" dirty="0" smtClean="0">
                <a:solidFill>
                  <a:srgbClr val="CC3300"/>
                </a:solidFill>
                <a:cs typeface="ＭＳ Ｐゴシック" charset="0"/>
              </a:rPr>
              <a:t>d'aliments à la récré</a:t>
            </a:r>
            <a:endParaRPr lang="fr-CH" dirty="0">
              <a:solidFill>
                <a:srgbClr val="CC3300"/>
              </a:solidFill>
              <a:cs typeface="ＭＳ Ｐゴシック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3" y="1511964"/>
            <a:ext cx="2560979" cy="150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70" y="1419548"/>
            <a:ext cx="1325562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88" y="1888285"/>
            <a:ext cx="1523946" cy="101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6" y="3754154"/>
            <a:ext cx="1372622" cy="167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70" y="3354495"/>
            <a:ext cx="2268430" cy="226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42461" y="384237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fr-CH" sz="3200" dirty="0"/>
              <a:t>Mais aussi des </a:t>
            </a:r>
            <a:r>
              <a:rPr lang="fr-CH" sz="3200" b="1" dirty="0" smtClean="0"/>
              <a:t>quantités </a:t>
            </a:r>
            <a:r>
              <a:rPr lang="fr-CH" sz="3200" b="1" dirty="0"/>
              <a:t>trop importantes</a:t>
            </a:r>
          </a:p>
        </p:txBody>
      </p:sp>
    </p:spTree>
    <p:extLst>
      <p:ext uri="{BB962C8B-B14F-4D97-AF65-F5344CB8AC3E}">
        <p14:creationId xmlns:p14="http://schemas.microsoft.com/office/powerpoint/2010/main" val="334375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276456"/>
              </p:ext>
            </p:extLst>
          </p:nvPr>
        </p:nvGraphicFramePr>
        <p:xfrm>
          <a:off x="185979" y="221120"/>
          <a:ext cx="4124325" cy="5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Acrobat Document" r:id="rId3" imgW="8019889" imgH="11344121" progId="AcroExch.Document.7">
                  <p:embed/>
                </p:oleObj>
              </mc:Choice>
              <mc:Fallback>
                <p:oleObj name="Acrobat Document" r:id="rId3" imgW="8019889" imgH="11344121" progId="AcroExch.Document.7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79" y="221120"/>
                        <a:ext cx="4124325" cy="583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07051" y="1518834"/>
            <a:ext cx="503694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2000" b="1" dirty="0"/>
              <a:t>Collation</a:t>
            </a:r>
            <a:r>
              <a:rPr lang="fr-CH" sz="2000" dirty="0"/>
              <a:t> </a:t>
            </a:r>
            <a:r>
              <a:rPr lang="fr-CH" sz="2000" b="1" dirty="0"/>
              <a:t>à l'école </a:t>
            </a:r>
            <a:r>
              <a:rPr lang="fr-CH" sz="2000" dirty="0"/>
              <a:t>= récréation de la matinée =  </a:t>
            </a:r>
            <a:r>
              <a:rPr lang="fr-CH" sz="2000" b="1" i="1" dirty="0">
                <a:solidFill>
                  <a:srgbClr val="FF3300"/>
                </a:solidFill>
              </a:rPr>
              <a:t>Complément du petit-déjeuner</a:t>
            </a:r>
            <a:r>
              <a:rPr lang="fr-CH" sz="2000" i="1" dirty="0"/>
              <a:t> </a:t>
            </a:r>
          </a:p>
          <a:p>
            <a:pPr>
              <a:defRPr/>
            </a:pPr>
            <a:endParaRPr lang="fr-CH" sz="2000" b="1" dirty="0"/>
          </a:p>
          <a:p>
            <a:pPr>
              <a:defRPr/>
            </a:pPr>
            <a:r>
              <a:rPr lang="fr-CH" sz="2000" b="1" dirty="0"/>
              <a:t>Goûter</a:t>
            </a:r>
            <a:r>
              <a:rPr lang="fr-CH" sz="2000" dirty="0"/>
              <a:t> = après l'école</a:t>
            </a:r>
          </a:p>
          <a:p>
            <a:pPr>
              <a:defRPr/>
            </a:pPr>
            <a:endParaRPr lang="fr-CH" sz="2000" dirty="0"/>
          </a:p>
          <a:p>
            <a:pPr>
              <a:defRPr/>
            </a:pPr>
            <a:r>
              <a:rPr lang="fr-CH" sz="2000" b="1" dirty="0"/>
              <a:t>2 messages</a:t>
            </a:r>
            <a:r>
              <a:rPr lang="fr-CH" sz="2000" dirty="0"/>
              <a:t>: </a:t>
            </a:r>
          </a:p>
          <a:p>
            <a:pPr>
              <a:defRPr/>
            </a:pPr>
            <a:r>
              <a:rPr lang="fr-CH" sz="2000" b="1" dirty="0">
                <a:solidFill>
                  <a:srgbClr val="FF3300"/>
                </a:solidFill>
              </a:rPr>
              <a:t>Collation</a:t>
            </a:r>
            <a:r>
              <a:rPr lang="fr-CH" sz="2000" dirty="0">
                <a:solidFill>
                  <a:srgbClr val="000000"/>
                </a:solidFill>
              </a:rPr>
              <a:t> du matin =</a:t>
            </a:r>
            <a:r>
              <a:rPr lang="fr-CH" sz="2000" i="1" dirty="0">
                <a:solidFill>
                  <a:srgbClr val="FF3300"/>
                </a:solidFill>
              </a:rPr>
              <a:t> </a:t>
            </a:r>
            <a:r>
              <a:rPr lang="fr-CH" sz="2000" b="1" i="1" dirty="0">
                <a:solidFill>
                  <a:srgbClr val="FF3300"/>
                </a:solidFill>
              </a:rPr>
              <a:t>pas obligatoire</a:t>
            </a:r>
          </a:p>
          <a:p>
            <a:pPr>
              <a:defRPr/>
            </a:pPr>
            <a:r>
              <a:rPr lang="fr-CH" sz="2000" b="1" dirty="0">
                <a:solidFill>
                  <a:srgbClr val="FF3300"/>
                </a:solidFill>
              </a:rPr>
              <a:t>Pas de goûter</a:t>
            </a:r>
            <a:r>
              <a:rPr lang="fr-CH" sz="2000" dirty="0"/>
              <a:t> à la récréation de </a:t>
            </a:r>
            <a:r>
              <a:rPr lang="fr-CH" altLang="fr-FR" sz="2000" b="1" dirty="0">
                <a:solidFill>
                  <a:srgbClr val="FF3300"/>
                </a:solidFill>
              </a:rPr>
              <a:t>l'</a:t>
            </a:r>
            <a:r>
              <a:rPr lang="fr-CH" sz="2000" b="1" dirty="0">
                <a:solidFill>
                  <a:srgbClr val="FF3300"/>
                </a:solidFill>
              </a:rPr>
              <a:t>après-midi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417217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1755"/>
          </a:xfrm>
        </p:spPr>
        <p:txBody>
          <a:bodyPr/>
          <a:lstStyle/>
          <a:p>
            <a:r>
              <a:rPr lang="fr-FR" sz="3600" dirty="0">
                <a:solidFill>
                  <a:srgbClr val="CC3300"/>
                </a:solidFill>
                <a:cs typeface="ＭＳ Ｐゴシック" charset="0"/>
              </a:rPr>
              <a:t>Revue de littérature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02217" y="1039839"/>
            <a:ext cx="8229600" cy="40338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dirty="0" smtClean="0"/>
              <a:t>« Ce </a:t>
            </a:r>
            <a:r>
              <a:rPr lang="fr-FR" dirty="0" err="1" smtClean="0"/>
              <a:t>qu</a:t>
            </a:r>
            <a:r>
              <a:rPr lang="fr-CH" dirty="0"/>
              <a:t>'</a:t>
            </a:r>
            <a:r>
              <a:rPr lang="fr-FR" altLang="ja-JP" dirty="0" smtClean="0"/>
              <a:t>offre le </a:t>
            </a:r>
            <a:r>
              <a:rPr lang="fr-FR" altLang="ja-JP" b="1" dirty="0" smtClean="0"/>
              <a:t>milieu scolaire </a:t>
            </a:r>
            <a:r>
              <a:rPr lang="fr-FR" altLang="ja-JP" dirty="0" smtClean="0"/>
              <a:t>peut constituer un facteur de risque ou, au contraire, avoir un caractère préventif. Cette </a:t>
            </a:r>
            <a:r>
              <a:rPr lang="fr-FR" altLang="ja-JP" b="1" dirty="0" smtClean="0"/>
              <a:t>importance capitale </a:t>
            </a:r>
            <a:r>
              <a:rPr lang="fr-FR" altLang="ja-JP" dirty="0" smtClean="0"/>
              <a:t>de l</a:t>
            </a:r>
            <a:r>
              <a:rPr lang="ja-JP" altLang="fr-FR" dirty="0" smtClean="0"/>
              <a:t>’</a:t>
            </a:r>
            <a:r>
              <a:rPr lang="fr-FR" altLang="ja-JP" dirty="0" smtClean="0"/>
              <a:t>école en fait le </a:t>
            </a:r>
            <a:r>
              <a:rPr lang="fr-FR" altLang="ja-JP" b="1" dirty="0" smtClean="0"/>
              <a:t>centre des stratégies d</a:t>
            </a:r>
            <a:r>
              <a:rPr lang="ja-JP" altLang="fr-FR" b="1" dirty="0" smtClean="0"/>
              <a:t>’</a:t>
            </a:r>
            <a:r>
              <a:rPr lang="fr-FR" altLang="ja-JP" b="1" dirty="0" smtClean="0"/>
              <a:t>intervention destinées aux enfants </a:t>
            </a:r>
            <a:r>
              <a:rPr lang="fr-FR" altLang="ja-JP" dirty="0" smtClean="0"/>
              <a:t>»</a:t>
            </a:r>
            <a:endParaRPr lang="fr-FR" altLang="ja-JP" sz="2800" dirty="0" smtClean="0"/>
          </a:p>
          <a:p>
            <a:pPr eaLnBrk="1" hangingPunct="1">
              <a:buFontTx/>
              <a:buNone/>
              <a:defRPr/>
            </a:pPr>
            <a:endParaRPr lang="fr-FR" sz="1000" i="1" dirty="0" smtClean="0"/>
          </a:p>
          <a:p>
            <a:pPr eaLnBrk="1" hangingPunct="1">
              <a:buFontTx/>
              <a:buNone/>
              <a:defRPr/>
            </a:pPr>
            <a:endParaRPr lang="fr-FR" sz="1000" i="1" dirty="0" smtClean="0"/>
          </a:p>
          <a:p>
            <a:pPr eaLnBrk="1" hangingPunct="1">
              <a:buFontTx/>
              <a:buNone/>
              <a:defRPr/>
            </a:pPr>
            <a:r>
              <a:rPr lang="fr-FR" b="1" dirty="0" smtClean="0"/>
              <a:t>«</a:t>
            </a:r>
            <a:r>
              <a:rPr lang="fr-FR" sz="2000" i="1" dirty="0" smtClean="0"/>
              <a:t> 1) </a:t>
            </a:r>
            <a:r>
              <a:rPr lang="fr-FR" sz="2000" b="1" i="1" dirty="0" smtClean="0"/>
              <a:t>Nourriture et boissons</a:t>
            </a:r>
            <a:r>
              <a:rPr lang="fr-FR" sz="2000" i="1" dirty="0" smtClean="0"/>
              <a:t> offertes à l</a:t>
            </a:r>
            <a:r>
              <a:rPr lang="ja-JP" altLang="fr-FR" sz="2000" i="1" dirty="0" smtClean="0"/>
              <a:t>’</a:t>
            </a:r>
            <a:r>
              <a:rPr lang="fr-FR" altLang="ja-JP" sz="2000" i="1" dirty="0" smtClean="0"/>
              <a:t>école </a:t>
            </a:r>
            <a:r>
              <a:rPr lang="fr-FR" altLang="ja-JP" sz="2000" b="1" i="1" u="sng" dirty="0" smtClean="0"/>
              <a:t>durant les récréations</a:t>
            </a:r>
            <a:r>
              <a:rPr lang="fr-FR" altLang="ja-JP" sz="2000" i="1" dirty="0" smtClean="0"/>
              <a:t> ou à midi</a:t>
            </a:r>
          </a:p>
          <a:p>
            <a:pPr eaLnBrk="1" hangingPunct="1">
              <a:buFontTx/>
              <a:buNone/>
              <a:defRPr/>
            </a:pPr>
            <a:r>
              <a:rPr lang="fr-FR" sz="2000" i="1" dirty="0" smtClean="0"/>
              <a:t>2) Conseils pour un mode de vie sains, p.ex.…, </a:t>
            </a:r>
            <a:r>
              <a:rPr lang="fr-FR" sz="2000" b="1" i="1" u="sng" dirty="0" smtClean="0"/>
              <a:t>collations saines pendant les récréations. </a:t>
            </a:r>
            <a:r>
              <a:rPr lang="fr-FR" altLang="ja-JP" b="1" dirty="0" smtClean="0"/>
              <a:t>»</a:t>
            </a:r>
          </a:p>
          <a:p>
            <a:pPr eaLnBrk="1" hangingPunct="1">
              <a:buFontTx/>
              <a:buNone/>
              <a:defRPr/>
            </a:pPr>
            <a:endParaRPr lang="fr-FR" altLang="ja-JP" b="1" dirty="0" smtClean="0"/>
          </a:p>
          <a:p>
            <a:pPr eaLnBrk="1" hangingPunct="1">
              <a:buFontTx/>
              <a:buNone/>
              <a:defRPr/>
            </a:pPr>
            <a:endParaRPr lang="fr-FR" sz="1000" b="1" i="1" u="sng" dirty="0" smtClean="0"/>
          </a:p>
          <a:p>
            <a:pPr eaLnBrk="1" hangingPunct="1">
              <a:buFontTx/>
              <a:buNone/>
              <a:defRPr/>
            </a:pPr>
            <a:r>
              <a:rPr lang="fr-FR" sz="1600" i="1" dirty="0" smtClean="0"/>
              <a:t>Poids corporel sain: comment enrayer l</a:t>
            </a:r>
            <a:r>
              <a:rPr lang="ja-JP" altLang="fr-FR" sz="1600" i="1" dirty="0" smtClean="0"/>
              <a:t>’</a:t>
            </a:r>
            <a:r>
              <a:rPr lang="fr-FR" altLang="ja-JP" sz="1600" i="1" dirty="0" smtClean="0"/>
              <a:t>épidémie de surcharge pondérale ? Bases scientifiques en vue de l</a:t>
            </a:r>
            <a:r>
              <a:rPr lang="ja-JP" altLang="fr-FR" sz="1600" i="1" dirty="0" smtClean="0"/>
              <a:t>’</a:t>
            </a:r>
            <a:r>
              <a:rPr lang="fr-FR" altLang="ja-JP" sz="1600" i="1" dirty="0" smtClean="0"/>
              <a:t>élaboration d</a:t>
            </a:r>
            <a:r>
              <a:rPr lang="ja-JP" altLang="fr-FR" sz="1600" i="1" dirty="0" smtClean="0"/>
              <a:t>’</a:t>
            </a:r>
            <a:r>
              <a:rPr lang="fr-FR" altLang="ja-JP" sz="1600" i="1" dirty="0" smtClean="0"/>
              <a:t>une stratégie pour la Suisse. </a:t>
            </a:r>
            <a:r>
              <a:rPr lang="fr-FR" altLang="ja-JP" sz="1600" b="1" dirty="0" smtClean="0"/>
              <a:t>Dr méd. Dr PH Doris </a:t>
            </a:r>
            <a:r>
              <a:rPr lang="fr-FR" altLang="ja-JP" sz="1600" b="1" dirty="0" err="1" smtClean="0"/>
              <a:t>Schopper</a:t>
            </a:r>
            <a:r>
              <a:rPr lang="fr-FR" altLang="ja-JP" sz="1600" b="1" dirty="0" smtClean="0"/>
              <a:t>, 2005 PS-CH</a:t>
            </a:r>
            <a:endParaRPr lang="fr-FR" sz="20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21928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1755"/>
          </a:xfrm>
        </p:spPr>
        <p:txBody>
          <a:bodyPr/>
          <a:lstStyle/>
          <a:p>
            <a:r>
              <a:rPr lang="fr-FR" sz="3600" dirty="0">
                <a:solidFill>
                  <a:srgbClr val="CC3300"/>
                </a:solidFill>
                <a:cs typeface="ＭＳ Ｐゴシック" charset="0"/>
              </a:rPr>
              <a:t>5 ans plus tard…même auteur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72698" y="1055337"/>
            <a:ext cx="8229600" cy="4033838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fr-CH" dirty="0" smtClean="0"/>
              <a:t>Fixer</a:t>
            </a:r>
            <a:r>
              <a:rPr lang="fr-FR" dirty="0"/>
              <a:t>5 ans plus tard…même auteur</a:t>
            </a:r>
            <a:r>
              <a:rPr lang="fr-CH" dirty="0" smtClean="0"/>
              <a:t> globalement des </a:t>
            </a:r>
            <a:r>
              <a:rPr lang="fr-CH" b="1" dirty="0" smtClean="0"/>
              <a:t>priorités plus tranchées</a:t>
            </a:r>
          </a:p>
          <a:p>
            <a:pPr eaLnBrk="1" hangingPunct="1">
              <a:buFontTx/>
              <a:buChar char="-"/>
              <a:defRPr/>
            </a:pPr>
            <a:r>
              <a:rPr lang="fr-CH" dirty="0" smtClean="0"/>
              <a:t>Projets qui comportent des </a:t>
            </a:r>
            <a:r>
              <a:rPr lang="fr-CH" b="1" dirty="0" smtClean="0"/>
              <a:t>éléments structurels</a:t>
            </a:r>
            <a:r>
              <a:rPr lang="fr-CH" dirty="0" smtClean="0"/>
              <a:t> et agissent ainsi sur le </a:t>
            </a:r>
            <a:r>
              <a:rPr lang="fr-CH" b="1" dirty="0" smtClean="0"/>
              <a:t>milieu ambiant</a:t>
            </a:r>
          </a:p>
          <a:p>
            <a:pPr eaLnBrk="1" hangingPunct="1">
              <a:buFontTx/>
              <a:buChar char="-"/>
              <a:defRPr/>
            </a:pPr>
            <a:r>
              <a:rPr lang="fr-CH" dirty="0" smtClean="0"/>
              <a:t>Prendre en considération le </a:t>
            </a:r>
            <a:r>
              <a:rPr lang="fr-CH" b="1" dirty="0" smtClean="0"/>
              <a:t>cadre scolaire </a:t>
            </a:r>
            <a:r>
              <a:rPr lang="fr-CH" dirty="0" smtClean="0"/>
              <a:t>et les</a:t>
            </a:r>
            <a:r>
              <a:rPr lang="fr-CH" b="1" dirty="0" smtClean="0"/>
              <a:t> parents d'élèves</a:t>
            </a:r>
          </a:p>
          <a:p>
            <a:pPr eaLnBrk="1" hangingPunct="1">
              <a:buFontTx/>
              <a:buChar char="-"/>
              <a:defRPr/>
            </a:pPr>
            <a:r>
              <a:rPr lang="fr-CH" b="1" dirty="0" smtClean="0"/>
              <a:t>Intéresser davantage les décideurs</a:t>
            </a:r>
            <a:r>
              <a:rPr lang="fr-CH" dirty="0" smtClean="0"/>
              <a:t> et autres instances aux mesures relevant de la </a:t>
            </a:r>
            <a:r>
              <a:rPr lang="fr-CH" b="1" dirty="0" smtClean="0"/>
              <a:t>politique contextuelle</a:t>
            </a:r>
            <a:r>
              <a:rPr lang="fr-CH" dirty="0" smtClean="0"/>
              <a:t>.</a:t>
            </a:r>
            <a:endParaRPr lang="fr-FR" dirty="0" smtClean="0"/>
          </a:p>
          <a:p>
            <a:pPr eaLnBrk="1" hangingPunct="1">
              <a:buFontTx/>
              <a:buNone/>
              <a:defRPr/>
            </a:pPr>
            <a:endParaRPr lang="fr-FR" sz="1000" b="1" i="1" u="sng" dirty="0" smtClean="0"/>
          </a:p>
          <a:p>
            <a:pPr eaLnBrk="1" hangingPunct="1">
              <a:buFontTx/>
              <a:buNone/>
              <a:defRPr/>
            </a:pPr>
            <a:endParaRPr lang="fr-FR" sz="1000" b="1" i="1" u="sng" dirty="0"/>
          </a:p>
          <a:p>
            <a:pPr eaLnBrk="1" hangingPunct="1">
              <a:buFontTx/>
              <a:buNone/>
              <a:defRPr/>
            </a:pPr>
            <a:endParaRPr lang="fr-FR" sz="1000" b="1" i="1" u="sng" dirty="0" smtClean="0"/>
          </a:p>
          <a:p>
            <a:pPr eaLnBrk="1" hangingPunct="1">
              <a:buFontTx/>
              <a:buNone/>
              <a:defRPr/>
            </a:pPr>
            <a:r>
              <a:rPr lang="fr-FR" sz="2000" i="1" dirty="0" smtClean="0"/>
              <a:t>"Poids corporel sain" avant l'âge adulte: qu'avons-nous appris depuis 2005 ? </a:t>
            </a:r>
            <a:r>
              <a:rPr lang="fr-FR" altLang="ja-JP" sz="2000" b="1" dirty="0" smtClean="0"/>
              <a:t>Dr méd. Dr PH Doris </a:t>
            </a:r>
            <a:r>
              <a:rPr lang="fr-FR" altLang="ja-JP" sz="2000" b="1" dirty="0" err="1" smtClean="0"/>
              <a:t>Schopper</a:t>
            </a:r>
            <a:r>
              <a:rPr lang="fr-FR" altLang="ja-JP" sz="2000" b="1" dirty="0" smtClean="0"/>
              <a:t>, Rapport 2010 PS-CH</a:t>
            </a:r>
            <a:endParaRPr lang="fr-FR" sz="28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252350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210" y="135153"/>
            <a:ext cx="8578311" cy="872237"/>
          </a:xfrm>
        </p:spPr>
        <p:txBody>
          <a:bodyPr/>
          <a:lstStyle/>
          <a:p>
            <a:r>
              <a:rPr lang="fr-FR" dirty="0">
                <a:solidFill>
                  <a:srgbClr val="CC3300"/>
                </a:solidFill>
                <a:cs typeface="ＭＳ Ｐゴシック" charset="0"/>
              </a:rPr>
              <a:t>Actions - Ecoles - Exemple structurel…</a:t>
            </a:r>
            <a:endParaRPr lang="fr-CH" dirty="0">
              <a:solidFill>
                <a:srgbClr val="CC3300"/>
              </a:solidFill>
              <a:cs typeface="ＭＳ Ｐゴシック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196" y="977846"/>
            <a:ext cx="8229600" cy="2865734"/>
          </a:xfrm>
        </p:spPr>
        <p:txBody>
          <a:bodyPr/>
          <a:lstStyle/>
          <a:p>
            <a:pPr marL="457200" indent="-457200" algn="ctr">
              <a:lnSpc>
                <a:spcPct val="90000"/>
              </a:lnSpc>
              <a:buNone/>
              <a:defRPr/>
            </a:pPr>
            <a:r>
              <a:rPr lang="fr-FR" b="1" dirty="0"/>
              <a:t>STOPP </a:t>
            </a:r>
            <a:r>
              <a:rPr lang="fr-FR" i="1" dirty="0"/>
              <a:t>(Etude suédoise sur 4 ans)</a:t>
            </a:r>
          </a:p>
          <a:p>
            <a:pPr marL="457200" indent="-457200" algn="ctr">
              <a:lnSpc>
                <a:spcPct val="90000"/>
              </a:lnSpc>
              <a:buNone/>
              <a:defRPr/>
            </a:pPr>
            <a:endParaRPr lang="fr-FR" sz="1400" dirty="0"/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fr-FR" b="1" i="1" dirty="0"/>
              <a:t>Promotion  alimentation saine et activité physique</a:t>
            </a:r>
            <a:endParaRPr lang="fr-FR" dirty="0"/>
          </a:p>
          <a:p>
            <a:pPr marL="457200" indent="-457200">
              <a:lnSpc>
                <a:spcPct val="90000"/>
              </a:lnSpc>
              <a:buFont typeface="Times" pitchFamily="-84" charset="0"/>
              <a:buChar char="•"/>
              <a:defRPr/>
            </a:pPr>
            <a:r>
              <a:rPr lang="fr-FR" sz="2000" dirty="0"/>
              <a:t>Alimentation réglementée à l</a:t>
            </a:r>
            <a:r>
              <a:rPr lang="ja-JP" altLang="fr-FR" sz="2000" dirty="0"/>
              <a:t>’</a:t>
            </a:r>
            <a:r>
              <a:rPr lang="fr-FR" altLang="ja-JP" sz="2000" dirty="0"/>
              <a:t>école: sans sucre et peu grasse.</a:t>
            </a:r>
          </a:p>
          <a:p>
            <a:pPr marL="457200" indent="-457200">
              <a:lnSpc>
                <a:spcPct val="90000"/>
              </a:lnSpc>
              <a:buFont typeface="Times" pitchFamily="-84" charset="0"/>
              <a:buChar char="•"/>
              <a:defRPr/>
            </a:pPr>
            <a:r>
              <a:rPr lang="fr-FR" sz="2000" dirty="0"/>
              <a:t>30 minutes de plus d</a:t>
            </a:r>
            <a:r>
              <a:rPr lang="ja-JP" altLang="fr-FR" sz="2000" dirty="0"/>
              <a:t>’</a:t>
            </a:r>
            <a:r>
              <a:rPr lang="fr-FR" altLang="ja-JP" sz="2000" dirty="0"/>
              <a:t>activité physique</a:t>
            </a:r>
          </a:p>
          <a:p>
            <a:pPr marL="457200" indent="-457200">
              <a:lnSpc>
                <a:spcPct val="90000"/>
              </a:lnSpc>
              <a:buFont typeface="Times" pitchFamily="-84" charset="0"/>
              <a:buChar char="•"/>
              <a:defRPr/>
            </a:pPr>
            <a:r>
              <a:rPr lang="fr-FR" sz="2000" dirty="0"/>
              <a:t>Pas d</a:t>
            </a:r>
            <a:r>
              <a:rPr lang="ja-JP" altLang="fr-FR" sz="2000" dirty="0"/>
              <a:t>’</a:t>
            </a:r>
            <a:r>
              <a:rPr lang="fr-FR" altLang="ja-JP" sz="2000" dirty="0"/>
              <a:t>écran au parascolaire</a:t>
            </a:r>
          </a:p>
          <a:p>
            <a:pPr marL="457200" indent="-457200">
              <a:lnSpc>
                <a:spcPct val="90000"/>
              </a:lnSpc>
              <a:buFont typeface="Times" pitchFamily="-84" charset="0"/>
              <a:buChar char="•"/>
              <a:defRPr/>
            </a:pPr>
            <a:r>
              <a:rPr lang="fr-FR" sz="2000" dirty="0"/>
              <a:t>Lettres aux parents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fr-FR" b="1" i="1" dirty="0"/>
          </a:p>
          <a:p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533400" y="3429000"/>
            <a:ext cx="7218363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SzPct val="95000"/>
              <a:buFont typeface="Times" pitchFamily="-84" charset="0"/>
              <a:buNone/>
              <a:defRPr/>
            </a:pPr>
            <a:r>
              <a:rPr lang="fr-FR" sz="2000" b="1" i="1" dirty="0">
                <a:latin typeface="+mn-lt"/>
                <a:ea typeface="+mn-ea"/>
                <a:cs typeface="ＭＳ Ｐゴシック" charset="0"/>
              </a:rPr>
              <a:t>Résultats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95000"/>
              <a:buFont typeface="Times" pitchFamily="-84" charset="0"/>
              <a:buChar char="•"/>
              <a:defRPr/>
            </a:pPr>
            <a:r>
              <a:rPr lang="fr-FR" sz="2000" dirty="0">
                <a:latin typeface="+mn-lt"/>
                <a:ea typeface="+mn-ea"/>
                <a:cs typeface="ＭＳ Ｐゴシック" charset="0"/>
              </a:rPr>
              <a:t>Baisse de la prévalence du surpoids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95000"/>
              <a:buFont typeface="Times" pitchFamily="-84" charset="0"/>
              <a:buChar char="•"/>
              <a:defRPr/>
            </a:pPr>
            <a:r>
              <a:rPr lang="fr-FR" sz="2000" dirty="0">
                <a:latin typeface="+mn-lt"/>
                <a:ea typeface="+mn-ea"/>
                <a:cs typeface="ＭＳ Ｐゴシック" charset="0"/>
              </a:rPr>
              <a:t>Plus chez garçons que chez les filles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95000"/>
              <a:buFont typeface="Times" pitchFamily="-84" charset="0"/>
              <a:buChar char="•"/>
              <a:defRPr/>
            </a:pPr>
            <a:r>
              <a:rPr lang="fr-FR" sz="2000" dirty="0">
                <a:latin typeface="+mn-lt"/>
                <a:ea typeface="+mn-ea"/>
                <a:cs typeface="ＭＳ Ｐゴシック" charset="0"/>
              </a:rPr>
              <a:t>Augmentation des bonnes habitudes alimentaires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95000"/>
              <a:buFont typeface="Times" pitchFamily="-84" charset="0"/>
              <a:buChar char="•"/>
              <a:defRPr/>
            </a:pPr>
            <a:r>
              <a:rPr lang="fr-FR" sz="2000" dirty="0">
                <a:latin typeface="+mn-lt"/>
                <a:ea typeface="+mn-ea"/>
                <a:cs typeface="ＭＳ Ｐゴシック" charset="0"/>
              </a:rPr>
              <a:t>Plus de bénéfice dans les classes populaires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95000"/>
              <a:buFont typeface="Times" pitchFamily="-84" charset="0"/>
              <a:buChar char="•"/>
              <a:defRPr/>
            </a:pPr>
            <a:endParaRPr lang="fr-FR" sz="2000" dirty="0">
              <a:latin typeface="+mn-lt"/>
              <a:ea typeface="+mn-ea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95000"/>
              <a:buFont typeface="Times" pitchFamily="-84" charset="0"/>
              <a:buNone/>
              <a:defRPr/>
            </a:pPr>
            <a:r>
              <a:rPr lang="fr-FR" sz="1200" b="1" i="1" dirty="0">
                <a:latin typeface="+mn-lt"/>
                <a:ea typeface="+mn-ea"/>
                <a:cs typeface="ＭＳ Ｐゴシック" charset="0"/>
              </a:rPr>
              <a:t>Réf.: C Marcus and </a:t>
            </a:r>
            <a:r>
              <a:rPr lang="fr-FR" sz="1200" b="1" i="1" dirty="0" err="1">
                <a:latin typeface="+mn-lt"/>
                <a:ea typeface="+mn-ea"/>
                <a:cs typeface="ＭＳ Ｐゴシック" charset="0"/>
              </a:rPr>
              <a:t>coll</a:t>
            </a:r>
            <a:r>
              <a:rPr lang="fr-FR" sz="1200" b="1" i="1" dirty="0">
                <a:latin typeface="+mn-lt"/>
                <a:ea typeface="+mn-ea"/>
                <a:cs typeface="ＭＳ Ｐゴシック" charset="0"/>
              </a:rPr>
              <a:t>, « A 4-year, cluster-</a:t>
            </a:r>
            <a:r>
              <a:rPr lang="fr-FR" sz="1200" b="1" i="1" dirty="0" err="1">
                <a:latin typeface="+mn-lt"/>
                <a:ea typeface="+mn-ea"/>
                <a:cs typeface="ＭＳ Ｐゴシック" charset="0"/>
              </a:rPr>
              <a:t>randomized</a:t>
            </a:r>
            <a:r>
              <a:rPr lang="fr-FR" sz="1200" b="1" i="1" dirty="0">
                <a:latin typeface="+mn-lt"/>
                <a:ea typeface="+mn-ea"/>
                <a:cs typeface="ＭＳ Ｐゴシック" charset="0"/>
              </a:rPr>
              <a:t>, </a:t>
            </a:r>
            <a:r>
              <a:rPr lang="fr-FR" sz="1200" b="1" i="1" dirty="0" err="1">
                <a:latin typeface="+mn-lt"/>
                <a:ea typeface="+mn-ea"/>
                <a:cs typeface="ＭＳ Ｐゴシック" charset="0"/>
              </a:rPr>
              <a:t>controlled</a:t>
            </a:r>
            <a:r>
              <a:rPr lang="fr-FR" sz="1200" b="1" i="1" dirty="0">
                <a:latin typeface="+mn-lt"/>
                <a:ea typeface="+mn-ea"/>
                <a:cs typeface="ＭＳ Ｐゴシック" charset="0"/>
              </a:rPr>
              <a:t> </a:t>
            </a:r>
            <a:r>
              <a:rPr lang="fr-FR" sz="1200" b="1" i="1" dirty="0" err="1">
                <a:latin typeface="+mn-lt"/>
                <a:ea typeface="+mn-ea"/>
                <a:cs typeface="ＭＳ Ｐゴシック" charset="0"/>
              </a:rPr>
              <a:t>childhood</a:t>
            </a:r>
            <a:r>
              <a:rPr lang="fr-FR" sz="1200" b="1" i="1" dirty="0">
                <a:latin typeface="+mn-lt"/>
                <a:ea typeface="+mn-ea"/>
                <a:cs typeface="ＭＳ Ｐゴシック" charset="0"/>
              </a:rPr>
              <a:t> </a:t>
            </a:r>
            <a:r>
              <a:rPr lang="fr-FR" sz="1200" b="1" i="1" dirty="0" err="1">
                <a:latin typeface="+mn-lt"/>
                <a:ea typeface="+mn-ea"/>
                <a:cs typeface="ＭＳ Ｐゴシック" charset="0"/>
              </a:rPr>
              <a:t>obesity</a:t>
            </a:r>
            <a:r>
              <a:rPr lang="fr-FR" sz="1200" b="1" i="1" dirty="0">
                <a:latin typeface="+mn-lt"/>
                <a:ea typeface="+mn-ea"/>
                <a:cs typeface="ＭＳ Ｐゴシック" charset="0"/>
              </a:rPr>
              <a:t> </a:t>
            </a:r>
            <a:r>
              <a:rPr lang="fr-FR" sz="1200" b="1" i="1" dirty="0" err="1">
                <a:latin typeface="+mn-lt"/>
                <a:ea typeface="+mn-ea"/>
                <a:cs typeface="ＭＳ Ｐゴシック" charset="0"/>
              </a:rPr>
              <a:t>prevention</a:t>
            </a:r>
            <a:r>
              <a:rPr lang="fr-FR" sz="1200" b="1" i="1" dirty="0">
                <a:latin typeface="+mn-lt"/>
                <a:ea typeface="+mn-ea"/>
                <a:cs typeface="ＭＳ Ｐゴシック" charset="0"/>
              </a:rPr>
              <a:t> </a:t>
            </a:r>
            <a:r>
              <a:rPr lang="fr-FR" sz="1200" b="1" i="1" dirty="0" err="1">
                <a:latin typeface="+mn-lt"/>
                <a:ea typeface="+mn-ea"/>
                <a:cs typeface="ＭＳ Ｐゴシック" charset="0"/>
              </a:rPr>
              <a:t>study</a:t>
            </a:r>
            <a:r>
              <a:rPr lang="fr-FR" sz="1200" b="1" i="1" dirty="0">
                <a:latin typeface="+mn-lt"/>
                <a:ea typeface="+mn-ea"/>
                <a:cs typeface="ＭＳ Ｐゴシック" charset="0"/>
              </a:rPr>
              <a:t>: STOPP », International Journal of </a:t>
            </a:r>
            <a:r>
              <a:rPr lang="fr-FR" sz="1200" b="1" i="1" dirty="0" err="1">
                <a:latin typeface="+mn-lt"/>
                <a:ea typeface="+mn-ea"/>
                <a:cs typeface="ＭＳ Ｐゴシック" charset="0"/>
              </a:rPr>
              <a:t>Obesity</a:t>
            </a:r>
            <a:r>
              <a:rPr lang="fr-FR" sz="1200" b="1" i="1" dirty="0">
                <a:latin typeface="+mn-lt"/>
                <a:ea typeface="+mn-ea"/>
                <a:cs typeface="ＭＳ Ｐゴシック" charset="0"/>
              </a:rPr>
              <a:t> (2009) 33, 408-417</a:t>
            </a:r>
          </a:p>
        </p:txBody>
      </p:sp>
    </p:spTree>
    <p:extLst>
      <p:ext uri="{BB962C8B-B14F-4D97-AF65-F5344CB8AC3E}">
        <p14:creationId xmlns:p14="http://schemas.microsoft.com/office/powerpoint/2010/main" val="362167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748"/>
          </a:xfrm>
        </p:spPr>
        <p:txBody>
          <a:bodyPr/>
          <a:lstStyle/>
          <a:p>
            <a:r>
              <a:rPr lang="fr-FR" dirty="0">
                <a:solidFill>
                  <a:srgbClr val="CC3300"/>
                </a:solidFill>
                <a:cs typeface="ＭＳ Ｐゴシック" charset="0"/>
              </a:rPr>
              <a:t>Actions - Ecoles - Exemple Européen</a:t>
            </a:r>
            <a:endParaRPr lang="fr-CH" dirty="0">
              <a:solidFill>
                <a:srgbClr val="CC3300"/>
              </a:solidFill>
              <a:cs typeface="ＭＳ Ｐゴシック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32475" y="993345"/>
            <a:ext cx="8755947" cy="403383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fr-FR" sz="1800" dirty="0" smtClean="0"/>
              <a:t>Commissaires européens Santé – </a:t>
            </a:r>
            <a:r>
              <a:rPr lang="fr-FR" altLang="ja-JP" sz="1800" dirty="0" smtClean="0"/>
              <a:t>Education - Agriculture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fr-FR" altLang="ja-JP" sz="1100" b="1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ja-JP" b="1" dirty="0" smtClean="0"/>
              <a:t>Programme de distribution de fruits à l</a:t>
            </a:r>
            <a:r>
              <a:rPr lang="ja-JP" altLang="fr-FR" b="1" dirty="0" smtClean="0"/>
              <a:t>’</a:t>
            </a:r>
            <a:r>
              <a:rPr lang="fr-FR" altLang="ja-JP" b="1" dirty="0" smtClean="0"/>
              <a:t>école</a:t>
            </a:r>
            <a:r>
              <a:rPr lang="fr-FR" altLang="ja-JP" sz="2800" dirty="0" smtClean="0"/>
              <a:t> </a:t>
            </a:r>
            <a:r>
              <a:rPr lang="fr-FR" altLang="ja-JP" sz="1800" dirty="0" smtClean="0"/>
              <a:t>(mars 2009)</a:t>
            </a:r>
            <a:r>
              <a:rPr lang="fr-FR" altLang="ja-JP" dirty="0" smtClean="0"/>
              <a:t> </a:t>
            </a:r>
            <a:endParaRPr lang="fr-FR" altLang="ja-JP" sz="2800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fr-FR" sz="2000" b="1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fr-FR" sz="2000" b="1" dirty="0" smtClean="0"/>
              <a:t>Contexte</a:t>
            </a:r>
            <a:r>
              <a:rPr lang="fr-FR" sz="2000" dirty="0" smtClean="0"/>
              <a:t>: </a:t>
            </a:r>
            <a:r>
              <a:rPr lang="fr-FR" sz="2000" b="1" dirty="0" smtClean="0"/>
              <a:t>consommation insuffisante</a:t>
            </a:r>
            <a:r>
              <a:rPr lang="fr-FR" sz="2000" dirty="0" smtClean="0"/>
              <a:t>, particulièrement chez les jeunes et personnes de milieux défavorisés (</a:t>
            </a:r>
            <a:r>
              <a:rPr lang="fr-FR" sz="2000" b="1" dirty="0" smtClean="0"/>
              <a:t>inégalité alimentaire</a:t>
            </a:r>
            <a:r>
              <a:rPr lang="fr-FR" sz="2000" dirty="0" smtClean="0"/>
              <a:t>).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fr-FR" sz="1100" b="1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fr-FR" sz="2000" b="1" dirty="0" smtClean="0"/>
              <a:t>But</a:t>
            </a:r>
            <a:r>
              <a:rPr lang="fr-FR" sz="2000" dirty="0" smtClean="0"/>
              <a:t>:  Redonner l</a:t>
            </a:r>
            <a:r>
              <a:rPr lang="ja-JP" altLang="fr-FR" sz="2000" dirty="0" smtClean="0"/>
              <a:t>’</a:t>
            </a:r>
            <a:r>
              <a:rPr lang="fr-FR" altLang="ja-JP" sz="2000" b="1" dirty="0" smtClean="0"/>
              <a:t>habitude</a:t>
            </a:r>
            <a:r>
              <a:rPr lang="fr-FR" altLang="ja-JP" sz="2000" dirty="0" smtClean="0"/>
              <a:t> et le </a:t>
            </a:r>
            <a:r>
              <a:rPr lang="fr-FR" altLang="ja-JP" sz="2000" b="1" dirty="0" smtClean="0"/>
              <a:t>plaisir</a:t>
            </a:r>
            <a:r>
              <a:rPr lang="fr-FR" altLang="ja-JP" sz="2000" dirty="0" smtClean="0"/>
              <a:t> aux enfants de consommer des fruits en proposant un accompagnement pédagogique à une </a:t>
            </a:r>
            <a:r>
              <a:rPr lang="fr-FR" altLang="ja-JP" sz="2000" b="1" dirty="0" smtClean="0"/>
              <a:t>distribution hebdomadaire à l</a:t>
            </a:r>
            <a:r>
              <a:rPr lang="ja-JP" altLang="fr-FR" sz="2000" b="1" dirty="0" smtClean="0"/>
              <a:t>’</a:t>
            </a:r>
            <a:r>
              <a:rPr lang="fr-FR" altLang="ja-JP" sz="2000" b="1" dirty="0" smtClean="0"/>
              <a:t>école</a:t>
            </a:r>
            <a:r>
              <a:rPr lang="fr-FR" altLang="ja-JP" sz="2000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fr-FR" sz="1100" b="1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fr-FR" sz="2000" b="1" dirty="0" smtClean="0"/>
              <a:t>Objectifs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fr-FR" sz="2000" dirty="0" smtClean="0"/>
              <a:t>-	contribue au bon équilibre nutritionnel des enfants </a:t>
            </a:r>
            <a:r>
              <a:rPr lang="fr-FR" sz="2000" i="1" dirty="0" smtClean="0"/>
              <a:t>(à long terme)</a:t>
            </a:r>
            <a:endParaRPr lang="fr-FR" sz="2000" dirty="0" smtClean="0"/>
          </a:p>
          <a:p>
            <a:pPr marL="457200" indent="-457200"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sz="2000" dirty="0" smtClean="0"/>
              <a:t>gage d</a:t>
            </a:r>
            <a:r>
              <a:rPr lang="ja-JP" altLang="fr-FR" sz="2000" dirty="0" smtClean="0"/>
              <a:t>’</a:t>
            </a:r>
            <a:r>
              <a:rPr lang="fr-FR" altLang="ja-JP" sz="2000" dirty="0" smtClean="0"/>
              <a:t>une consommation durable qui continuera </a:t>
            </a:r>
            <a:r>
              <a:rPr lang="fr-FR" altLang="ja-JP" sz="2000" dirty="0" err="1" smtClean="0"/>
              <a:t>au delà</a:t>
            </a:r>
            <a:r>
              <a:rPr lang="fr-FR" altLang="ja-JP" sz="2000" dirty="0" smtClean="0"/>
              <a:t> de l</a:t>
            </a:r>
            <a:r>
              <a:rPr lang="ja-JP" altLang="fr-FR" sz="2000" dirty="0" smtClean="0"/>
              <a:t>’</a:t>
            </a:r>
            <a:r>
              <a:rPr lang="fr-FR" altLang="ja-JP" sz="2000" dirty="0" smtClean="0"/>
              <a:t>enfance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sz="2000" dirty="0" smtClean="0"/>
              <a:t>permettra une meilleure connaissance des modes de production et des terroirs </a:t>
            </a:r>
            <a:r>
              <a:rPr lang="fr-FR" sz="2000" dirty="0" smtClean="0">
                <a:hlinkClick r:id="rId2"/>
              </a:rPr>
              <a:t>http://agriculture.gouv.fr/un-fruit-pour-la-recre-inscrivez</a:t>
            </a:r>
            <a:endParaRPr lang="fr-FR" sz="2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3654" y="866409"/>
            <a:ext cx="1254769" cy="9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430397"/>
      </p:ext>
    </p:extLst>
  </p:cSld>
  <p:clrMapOvr>
    <a:masterClrMapping/>
  </p:clrMapOvr>
</p:sld>
</file>

<file path=ppt/theme/theme1.xml><?xml version="1.0" encoding="utf-8"?>
<a:theme xmlns:a="http://schemas.openxmlformats.org/drawingml/2006/main" name="SSEJ_Présentation modèle 2014">
  <a:themeElements>
    <a:clrScheme name="Modèle vierge PowerpointSS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vierge PowerpointSS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vierge PowerpointSS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vierge PowerpointSS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vierge PowerpointSS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vierge PowerpointSS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vierge PowerpointSS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vierge PowerpointSS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vierge PowerpointSS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vierge PowerpointSS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vierge PowerpointSS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vierge PowerpointSS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vierge PowerpointSS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vierge PowerpointSS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SSEJ_Présentation modèle 2014</Template>
  <TotalTime>24</TotalTime>
  <Words>855</Words>
  <Application>Microsoft Macintosh PowerPoint</Application>
  <PresentationFormat>Présentation à l'écran (4:3)</PresentationFormat>
  <Paragraphs>108</Paragraphs>
  <Slides>16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SSEJ_Présentation modèle 2014</vt:lpstr>
      <vt:lpstr>Acrobat Document</vt:lpstr>
      <vt:lpstr>"Collation saine à la récré" Exemple d'une mesure structurelle de promotion de la santé  Assemblée du GAPP – 6 octobre 2014</vt:lpstr>
      <vt:lpstr>Promotion de la santé</vt:lpstr>
      <vt:lpstr>Historique de l’action….</vt:lpstr>
      <vt:lpstr>Quelques exemples d'aliments à la récré</vt:lpstr>
      <vt:lpstr>Présentation PowerPoint</vt:lpstr>
      <vt:lpstr>Revue de littérature </vt:lpstr>
      <vt:lpstr>5 ans plus tard…même auteur</vt:lpstr>
      <vt:lpstr>Actions - Ecoles - Exemple structurel…</vt:lpstr>
      <vt:lpstr>Actions - Ecoles - Exemple Européen</vt:lpstr>
      <vt:lpstr>Propositions aux écoles  Action globale sur l'environnement </vt:lpstr>
      <vt:lpstr>Changements positifs observés par les établissements scolaires au-delà la diminution des aliments gras et sucrés</vt:lpstr>
      <vt:lpstr>Ensemble de recommandations sur la commercialisation des aliments et des boissons non alcoolisées destinés aux enfants (OMS 2010)</vt:lpstr>
      <vt:lpstr>Présentation PowerPoint</vt:lpstr>
      <vt:lpstr>Un exemple de choix</vt:lpstr>
      <vt:lpstr>Présentation PowerPoint</vt:lpstr>
      <vt:lpstr>"Petits-enfants en bonne santé: que sommes-nous prêts à investir ?"  13ème Conférence nationale sur la promotion de la santé, janvier 2012 Bâle.</vt:lpstr>
    </vt:vector>
  </TitlesOfParts>
  <Company>Etat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"Collation saine à la récré" Exemple d'une mesure structurelle de promotion de la santé  Assemblée du GAPP – 6 octobre 2014</dc:title>
  <dc:creator>Fabbi Sidonie (DIP)</dc:creator>
  <cp:lastModifiedBy>Anne Thorel Ruegsegger</cp:lastModifiedBy>
  <cp:revision>5</cp:revision>
  <dcterms:created xsi:type="dcterms:W3CDTF">2014-10-06T16:33:25Z</dcterms:created>
  <dcterms:modified xsi:type="dcterms:W3CDTF">2014-10-14T14:41:23Z</dcterms:modified>
</cp:coreProperties>
</file>