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42"/>
  </p:notesMasterIdLst>
  <p:sldIdLst>
    <p:sldId id="257" r:id="rId6"/>
    <p:sldId id="258" r:id="rId7"/>
    <p:sldId id="259" r:id="rId8"/>
    <p:sldId id="260" r:id="rId9"/>
    <p:sldId id="261" r:id="rId10"/>
    <p:sldId id="262" r:id="rId11"/>
    <p:sldId id="263" r:id="rId12"/>
    <p:sldId id="264" r:id="rId13"/>
    <p:sldId id="267" r:id="rId14"/>
    <p:sldId id="274" r:id="rId15"/>
    <p:sldId id="1078" r:id="rId16"/>
    <p:sldId id="1090" r:id="rId17"/>
    <p:sldId id="273" r:id="rId18"/>
    <p:sldId id="1088" r:id="rId19"/>
    <p:sldId id="1118" r:id="rId20"/>
    <p:sldId id="1083" r:id="rId21"/>
    <p:sldId id="1117" r:id="rId22"/>
    <p:sldId id="276" r:id="rId23"/>
    <p:sldId id="1086" r:id="rId24"/>
    <p:sldId id="350" r:id="rId25"/>
    <p:sldId id="1116" r:id="rId26"/>
    <p:sldId id="1121" r:id="rId27"/>
    <p:sldId id="1122" r:id="rId28"/>
    <p:sldId id="1124" r:id="rId29"/>
    <p:sldId id="1125" r:id="rId30"/>
    <p:sldId id="1119" r:id="rId31"/>
    <p:sldId id="1085" r:id="rId32"/>
    <p:sldId id="1080" r:id="rId33"/>
    <p:sldId id="1102" r:id="rId34"/>
    <p:sldId id="1115" r:id="rId35"/>
    <p:sldId id="285" r:id="rId36"/>
    <p:sldId id="1107" r:id="rId37"/>
    <p:sldId id="1108" r:id="rId38"/>
    <p:sldId id="1093" r:id="rId39"/>
    <p:sldId id="1106" r:id="rId40"/>
    <p:sldId id="1091" r:id="rId4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52" autoAdjust="0"/>
    <p:restoredTop sz="94660"/>
  </p:normalViewPr>
  <p:slideViewPr>
    <p:cSldViewPr snapToGrid="0">
      <p:cViewPr varScale="1">
        <p:scale>
          <a:sx n="79" d="100"/>
          <a:sy n="79" d="100"/>
        </p:scale>
        <p:origin x="1032" y="72"/>
      </p:cViewPr>
      <p:guideLst/>
    </p:cSldViewPr>
  </p:slideViewPr>
  <p:notesTextViewPr>
    <p:cViewPr>
      <p:scale>
        <a:sx n="1" d="1"/>
        <a:sy n="1" d="1"/>
      </p:scale>
      <p:origin x="0" y="0"/>
    </p:cViewPr>
  </p:notesTextViewPr>
  <p:sorterViewPr>
    <p:cViewPr varScale="1">
      <p:scale>
        <a:sx n="1" d="1"/>
        <a:sy n="1" d="1"/>
      </p:scale>
      <p:origin x="0" y="-357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hyperlink" Target="https://ecd.ge.ch/gescoll/referentieloej/espacecollaboratifppsp/Documents%20de%20rfrence/Parcours%20sant%C3%A9%20de%20l'%C3%A9l%C3%A8ve%20-%20Promotion%203/2%20-%20Documents%20de%20r%C3%A9f%C3%A9rence%20FR10/Fiche%20projet_OEJ_FR10_S5_Parcours%20sant%C3%A9%20%C3%A9l%C3%A8ve_vf.pdf" TargetMode="External"/><Relationship Id="rId2" Type="http://schemas.openxmlformats.org/officeDocument/2006/relationships/hyperlink" Target="https://www.ge.ch/document/anne-hiltpold-presente-sa-feuille-route-2023-2028-dip-0" TargetMode="External"/><Relationship Id="rId1" Type="http://schemas.openxmlformats.org/officeDocument/2006/relationships/hyperlink" Target="https://www.ge.ch/document/programme-legislature-2023-2028-du-conseil-etat"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ecd.ge.ch/gescoll/referentieloej/espacecollaboratifppsp/Documents%20de%20rfrence/Parcours%20sant%C3%A9%20de%20l'%C3%A9l%C3%A8ve%20-%20Promotion%203/2%20-%20Documents%20de%20r%C3%A9f%C3%A9rence%20FR10/Fiche%20projet_OEJ_FR10_S5_Parcours%20sant%C3%A9%20%C3%A9l%C3%A8ve_vf.pdf" TargetMode="External"/><Relationship Id="rId2" Type="http://schemas.openxmlformats.org/officeDocument/2006/relationships/hyperlink" Target="https://www.ge.ch/document/anne-hiltpold-presente-sa-feuille-route-2023-2028-dip-0" TargetMode="External"/><Relationship Id="rId1" Type="http://schemas.openxmlformats.org/officeDocument/2006/relationships/hyperlink" Target="https://www.ge.ch/document/programme-legislature-2023-2028-du-conseil-etat" TargetMode="Externa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C6B5CC-0C7A-4E24-81A3-1BF122E9C9D3}" type="doc">
      <dgm:prSet loTypeId="urn:microsoft.com/office/officeart/2005/8/layout/target2" loCatId="relationship" qsTypeId="urn:microsoft.com/office/officeart/2005/8/quickstyle/simple1" qsCatId="simple" csTypeId="urn:microsoft.com/office/officeart/2005/8/colors/accent1_1" csCatId="accent1" phldr="1"/>
      <dgm:spPr/>
      <dgm:t>
        <a:bodyPr/>
        <a:lstStyle/>
        <a:p>
          <a:endParaRPr lang="fr-FR"/>
        </a:p>
      </dgm:t>
    </dgm:pt>
    <dgm:pt modelId="{68F6FDD3-7074-4DAE-8EB3-255F417ED009}">
      <dgm:prSet phldrT="[Texte]"/>
      <dgm:spPr/>
      <dgm:t>
        <a:bodyPr/>
        <a:lstStyle/>
        <a:p>
          <a:r>
            <a:rPr lang="fr-CH" dirty="0">
              <a:hlinkClick xmlns:r="http://schemas.openxmlformats.org/officeDocument/2006/relationships" r:id="rId1"/>
            </a:rPr>
            <a:t>Programme de législature 2023-2028 du Conseil d'Etat | ge.ch</a:t>
          </a:r>
          <a:endParaRPr lang="fr-FR" dirty="0"/>
        </a:p>
      </dgm:t>
    </dgm:pt>
    <dgm:pt modelId="{519F086C-525D-4529-B47D-0EF92AD5DED0}" type="parTrans" cxnId="{FB705420-3028-4646-97BE-3A56650A3E25}">
      <dgm:prSet/>
      <dgm:spPr/>
      <dgm:t>
        <a:bodyPr/>
        <a:lstStyle/>
        <a:p>
          <a:endParaRPr lang="fr-FR"/>
        </a:p>
      </dgm:t>
    </dgm:pt>
    <dgm:pt modelId="{A49B2CE1-15A2-4DAD-9605-78C7103C5B96}" type="sibTrans" cxnId="{FB705420-3028-4646-97BE-3A56650A3E25}">
      <dgm:prSet/>
      <dgm:spPr/>
      <dgm:t>
        <a:bodyPr/>
        <a:lstStyle/>
        <a:p>
          <a:endParaRPr lang="fr-FR"/>
        </a:p>
      </dgm:t>
    </dgm:pt>
    <dgm:pt modelId="{77B0746A-FF0A-4697-A2D3-0A202FD51C2C}">
      <dgm:prSet phldrT="[Texte]"/>
      <dgm:spPr/>
      <dgm:t>
        <a:bodyPr/>
        <a:lstStyle/>
        <a:p>
          <a:r>
            <a:rPr lang="fr-FR" dirty="0" err="1"/>
            <a:t>Obj</a:t>
          </a:r>
          <a:r>
            <a:rPr lang="fr-FR" dirty="0"/>
            <a:t>. 1.1</a:t>
          </a:r>
        </a:p>
      </dgm:t>
    </dgm:pt>
    <dgm:pt modelId="{88A0233B-E699-4E24-ADEB-4A1C17514E5C}" type="parTrans" cxnId="{AF4BA80D-7236-4342-A600-600849BE7FFB}">
      <dgm:prSet/>
      <dgm:spPr/>
      <dgm:t>
        <a:bodyPr/>
        <a:lstStyle/>
        <a:p>
          <a:endParaRPr lang="fr-FR"/>
        </a:p>
      </dgm:t>
    </dgm:pt>
    <dgm:pt modelId="{BFE11D54-E4D8-4FDD-94B0-05A481651EAD}" type="sibTrans" cxnId="{AF4BA80D-7236-4342-A600-600849BE7FFB}">
      <dgm:prSet/>
      <dgm:spPr/>
      <dgm:t>
        <a:bodyPr/>
        <a:lstStyle/>
        <a:p>
          <a:endParaRPr lang="fr-FR"/>
        </a:p>
      </dgm:t>
    </dgm:pt>
    <dgm:pt modelId="{5A0A590F-526B-4ECE-9F2C-D854B3AA2991}">
      <dgm:prSet phldrT="[Texte]"/>
      <dgm:spPr/>
      <dgm:t>
        <a:bodyPr/>
        <a:lstStyle/>
        <a:p>
          <a:r>
            <a:rPr lang="fr-FR" dirty="0" err="1"/>
            <a:t>Obj</a:t>
          </a:r>
          <a:r>
            <a:rPr lang="fr-FR" dirty="0"/>
            <a:t>. 1.2</a:t>
          </a:r>
        </a:p>
      </dgm:t>
    </dgm:pt>
    <dgm:pt modelId="{352498BD-FF93-4CD0-A101-4222F3963588}" type="parTrans" cxnId="{6C4DA3EE-9806-4E3D-8A3E-913F056B062D}">
      <dgm:prSet/>
      <dgm:spPr/>
      <dgm:t>
        <a:bodyPr/>
        <a:lstStyle/>
        <a:p>
          <a:endParaRPr lang="fr-FR"/>
        </a:p>
      </dgm:t>
    </dgm:pt>
    <dgm:pt modelId="{6723A97F-02EA-4189-9ED1-D678B72C80FC}" type="sibTrans" cxnId="{6C4DA3EE-9806-4E3D-8A3E-913F056B062D}">
      <dgm:prSet/>
      <dgm:spPr/>
      <dgm:t>
        <a:bodyPr/>
        <a:lstStyle/>
        <a:p>
          <a:endParaRPr lang="fr-FR"/>
        </a:p>
      </dgm:t>
    </dgm:pt>
    <dgm:pt modelId="{08B8AEAA-412A-48F5-85D0-140188C78A3A}">
      <dgm:prSet phldrT="[Texte]"/>
      <dgm:spPr/>
      <dgm:t>
        <a:bodyPr/>
        <a:lstStyle/>
        <a:p>
          <a:r>
            <a:rPr lang="fr-CH" dirty="0">
              <a:hlinkClick xmlns:r="http://schemas.openxmlformats.org/officeDocument/2006/relationships" r:id="rId2"/>
            </a:rPr>
            <a:t>Anne Hiltpold présente sa feuille de route 2023-2028 pour le DIP | ge.ch</a:t>
          </a:r>
          <a:endParaRPr lang="fr-FR" dirty="0"/>
        </a:p>
      </dgm:t>
    </dgm:pt>
    <dgm:pt modelId="{ED264CAB-1054-413A-9C6C-3E68FE1BE836}" type="parTrans" cxnId="{FF219F98-6E80-453E-9F52-522617132C61}">
      <dgm:prSet/>
      <dgm:spPr/>
      <dgm:t>
        <a:bodyPr/>
        <a:lstStyle/>
        <a:p>
          <a:endParaRPr lang="fr-FR"/>
        </a:p>
      </dgm:t>
    </dgm:pt>
    <dgm:pt modelId="{33B9F0BB-3527-44D7-8691-458749F97034}" type="sibTrans" cxnId="{FF219F98-6E80-453E-9F52-522617132C61}">
      <dgm:prSet/>
      <dgm:spPr/>
      <dgm:t>
        <a:bodyPr/>
        <a:lstStyle/>
        <a:p>
          <a:endParaRPr lang="fr-FR"/>
        </a:p>
      </dgm:t>
    </dgm:pt>
    <dgm:pt modelId="{758F61E4-0290-41AF-BF0B-83C8D63E357B}">
      <dgm:prSet phldrT="[Texte]"/>
      <dgm:spPr/>
      <dgm:t>
        <a:bodyPr/>
        <a:lstStyle/>
        <a:p>
          <a:r>
            <a:rPr lang="fr-FR" dirty="0"/>
            <a:t>3 projets transversaux concernent le SSEJ-SDS</a:t>
          </a:r>
        </a:p>
        <a:p>
          <a:r>
            <a:rPr lang="fr-FR" dirty="0"/>
            <a:t>1000 1ers jours</a:t>
          </a:r>
        </a:p>
        <a:p>
          <a:r>
            <a:rPr lang="fr-FR" dirty="0"/>
            <a:t>BEPH</a:t>
          </a:r>
        </a:p>
        <a:p>
          <a:r>
            <a:rPr lang="fr-FR" dirty="0"/>
            <a:t>Bien-être de l'élève</a:t>
          </a:r>
        </a:p>
      </dgm:t>
    </dgm:pt>
    <dgm:pt modelId="{9BC02D92-A61C-48E6-A5DA-66EFF7843558}" type="parTrans" cxnId="{84F143E9-2A99-4555-AEE1-1466661EEF42}">
      <dgm:prSet/>
      <dgm:spPr/>
      <dgm:t>
        <a:bodyPr/>
        <a:lstStyle/>
        <a:p>
          <a:endParaRPr lang="fr-FR"/>
        </a:p>
      </dgm:t>
    </dgm:pt>
    <dgm:pt modelId="{D611A2EF-3C2A-4053-AF21-D3A0AEE28563}" type="sibTrans" cxnId="{84F143E9-2A99-4555-AEE1-1466661EEF42}">
      <dgm:prSet/>
      <dgm:spPr/>
      <dgm:t>
        <a:bodyPr/>
        <a:lstStyle/>
        <a:p>
          <a:endParaRPr lang="fr-FR"/>
        </a:p>
      </dgm:t>
    </dgm:pt>
    <dgm:pt modelId="{B2C4038D-05EE-43F9-B394-12F7C6C48241}">
      <dgm:prSet phldrT="[Texte]"/>
      <dgm:spPr/>
      <dgm:t>
        <a:bodyPr/>
        <a:lstStyle/>
        <a:p>
          <a:r>
            <a:rPr lang="fr-FR" dirty="0">
              <a:hlinkClick xmlns:r="http://schemas.openxmlformats.org/officeDocument/2006/relationships" r:id="rId3"/>
            </a:rPr>
            <a:t>Fiche (projet FR10) Parcours santé de l'élève</a:t>
          </a:r>
          <a:r>
            <a:rPr lang="fr-FR" dirty="0"/>
            <a:t> – </a:t>
          </a:r>
          <a:r>
            <a:rPr lang="fr-FR" dirty="0">
              <a:solidFill>
                <a:srgbClr val="FF0000"/>
              </a:solidFill>
            </a:rPr>
            <a:t>C1</a:t>
          </a:r>
        </a:p>
      </dgm:t>
    </dgm:pt>
    <dgm:pt modelId="{BF981094-C820-4561-9767-56A835479C1C}" type="parTrans" cxnId="{D638062C-A819-47F9-8935-8DBB89CB3CAB}">
      <dgm:prSet/>
      <dgm:spPr/>
      <dgm:t>
        <a:bodyPr/>
        <a:lstStyle/>
        <a:p>
          <a:endParaRPr lang="fr-FR"/>
        </a:p>
      </dgm:t>
    </dgm:pt>
    <dgm:pt modelId="{C123A424-EB8E-4E9A-93BF-F80C8F39AD0E}" type="sibTrans" cxnId="{D638062C-A819-47F9-8935-8DBB89CB3CAB}">
      <dgm:prSet/>
      <dgm:spPr/>
      <dgm:t>
        <a:bodyPr/>
        <a:lstStyle/>
        <a:p>
          <a:endParaRPr lang="fr-FR"/>
        </a:p>
      </dgm:t>
    </dgm:pt>
    <dgm:pt modelId="{D3EDFCDC-0E16-409F-87BC-2B8D78AEC1A2}">
      <dgm:prSet phldrT="[Texte]"/>
      <dgm:spPr/>
      <dgm:t>
        <a:bodyPr/>
        <a:lstStyle/>
        <a:p>
          <a:r>
            <a:rPr lang="fr-FR" dirty="0"/>
            <a:t>7 Sous-projets adossés sur le plan d'action pluriannuel SSEJ-SDS et son PSE annuel</a:t>
          </a:r>
        </a:p>
      </dgm:t>
    </dgm:pt>
    <dgm:pt modelId="{FBDA0821-2F88-4B6C-86A2-EB8FAD19720D}" type="parTrans" cxnId="{EB7D2969-E000-4A1D-AFC3-927D2CBA2CC6}">
      <dgm:prSet/>
      <dgm:spPr/>
      <dgm:t>
        <a:bodyPr/>
        <a:lstStyle/>
        <a:p>
          <a:endParaRPr lang="fr-FR"/>
        </a:p>
      </dgm:t>
    </dgm:pt>
    <dgm:pt modelId="{2C7823C5-4EFF-49D7-8914-72002865CA68}" type="sibTrans" cxnId="{EB7D2969-E000-4A1D-AFC3-927D2CBA2CC6}">
      <dgm:prSet/>
      <dgm:spPr/>
      <dgm:t>
        <a:bodyPr/>
        <a:lstStyle/>
        <a:p>
          <a:endParaRPr lang="fr-FR"/>
        </a:p>
      </dgm:t>
    </dgm:pt>
    <dgm:pt modelId="{1B8C92E4-4150-429B-975F-DF7A54139664}" type="pres">
      <dgm:prSet presAssocID="{ABC6B5CC-0C7A-4E24-81A3-1BF122E9C9D3}" presName="Name0" presStyleCnt="0">
        <dgm:presLayoutVars>
          <dgm:chMax val="3"/>
          <dgm:chPref val="1"/>
          <dgm:dir/>
          <dgm:animLvl val="lvl"/>
          <dgm:resizeHandles/>
        </dgm:presLayoutVars>
      </dgm:prSet>
      <dgm:spPr/>
    </dgm:pt>
    <dgm:pt modelId="{76E790EB-C26A-4A00-95A0-75BC917375F0}" type="pres">
      <dgm:prSet presAssocID="{ABC6B5CC-0C7A-4E24-81A3-1BF122E9C9D3}" presName="outerBox" presStyleCnt="0"/>
      <dgm:spPr/>
    </dgm:pt>
    <dgm:pt modelId="{9C4F92E3-DCEB-4227-A00D-60A508497CDF}" type="pres">
      <dgm:prSet presAssocID="{ABC6B5CC-0C7A-4E24-81A3-1BF122E9C9D3}" presName="outerBoxParent" presStyleLbl="node1" presStyleIdx="0" presStyleCnt="3" custLinFactNeighborX="1000" custLinFactNeighborY="-11500"/>
      <dgm:spPr/>
    </dgm:pt>
    <dgm:pt modelId="{E185A68E-7B3D-4085-A9D6-AD89B523A7D3}" type="pres">
      <dgm:prSet presAssocID="{ABC6B5CC-0C7A-4E24-81A3-1BF122E9C9D3}" presName="outerBoxChildren" presStyleCnt="0"/>
      <dgm:spPr/>
    </dgm:pt>
    <dgm:pt modelId="{5997CC25-2821-4E50-8C48-F2F51970FFFD}" type="pres">
      <dgm:prSet presAssocID="{77B0746A-FF0A-4697-A2D3-0A202FD51C2C}" presName="oChild" presStyleLbl="fgAcc1" presStyleIdx="0" presStyleCnt="4">
        <dgm:presLayoutVars>
          <dgm:bulletEnabled val="1"/>
        </dgm:presLayoutVars>
      </dgm:prSet>
      <dgm:spPr/>
    </dgm:pt>
    <dgm:pt modelId="{7079C678-F0A5-4446-9FE4-7A195D53A19D}" type="pres">
      <dgm:prSet presAssocID="{BFE11D54-E4D8-4FDD-94B0-05A481651EAD}" presName="outerSibTrans" presStyleCnt="0"/>
      <dgm:spPr/>
    </dgm:pt>
    <dgm:pt modelId="{C3DC713C-EFF4-44DA-8F28-0B1049680692}" type="pres">
      <dgm:prSet presAssocID="{5A0A590F-526B-4ECE-9F2C-D854B3AA2991}" presName="oChild" presStyleLbl="fgAcc1" presStyleIdx="1" presStyleCnt="4">
        <dgm:presLayoutVars>
          <dgm:bulletEnabled val="1"/>
        </dgm:presLayoutVars>
      </dgm:prSet>
      <dgm:spPr/>
    </dgm:pt>
    <dgm:pt modelId="{0DBE82DB-07A0-43CF-B889-1DDA09A00F9F}" type="pres">
      <dgm:prSet presAssocID="{ABC6B5CC-0C7A-4E24-81A3-1BF122E9C9D3}" presName="middleBox" presStyleCnt="0"/>
      <dgm:spPr/>
    </dgm:pt>
    <dgm:pt modelId="{FF9122C7-8984-4276-BB48-5915D1FFCA3C}" type="pres">
      <dgm:prSet presAssocID="{ABC6B5CC-0C7A-4E24-81A3-1BF122E9C9D3}" presName="middleBoxParent" presStyleLbl="node1" presStyleIdx="1" presStyleCnt="3"/>
      <dgm:spPr/>
    </dgm:pt>
    <dgm:pt modelId="{FF4C78EB-39FA-4326-9015-F4578FF82AEC}" type="pres">
      <dgm:prSet presAssocID="{ABC6B5CC-0C7A-4E24-81A3-1BF122E9C9D3}" presName="middleBoxChildren" presStyleCnt="0"/>
      <dgm:spPr/>
    </dgm:pt>
    <dgm:pt modelId="{51144F07-DC46-487F-86CE-C5ED770AC6F7}" type="pres">
      <dgm:prSet presAssocID="{758F61E4-0290-41AF-BF0B-83C8D63E357B}" presName="mChild" presStyleLbl="fgAcc1" presStyleIdx="2" presStyleCnt="4">
        <dgm:presLayoutVars>
          <dgm:bulletEnabled val="1"/>
        </dgm:presLayoutVars>
      </dgm:prSet>
      <dgm:spPr/>
    </dgm:pt>
    <dgm:pt modelId="{B3313297-591F-4192-AD9C-339F6FC96DD5}" type="pres">
      <dgm:prSet presAssocID="{ABC6B5CC-0C7A-4E24-81A3-1BF122E9C9D3}" presName="centerBox" presStyleCnt="0"/>
      <dgm:spPr/>
    </dgm:pt>
    <dgm:pt modelId="{7D1111CA-5E88-4841-A64C-B4178181D159}" type="pres">
      <dgm:prSet presAssocID="{ABC6B5CC-0C7A-4E24-81A3-1BF122E9C9D3}" presName="centerBoxParent" presStyleLbl="node1" presStyleIdx="2" presStyleCnt="3"/>
      <dgm:spPr/>
    </dgm:pt>
    <dgm:pt modelId="{E0B219D2-6E4C-4CC4-80AA-2EA4AF7F6EE7}" type="pres">
      <dgm:prSet presAssocID="{ABC6B5CC-0C7A-4E24-81A3-1BF122E9C9D3}" presName="centerBoxChildren" presStyleCnt="0"/>
      <dgm:spPr/>
    </dgm:pt>
    <dgm:pt modelId="{174CCA9E-0C04-4E2C-88B5-986DAD58F10F}" type="pres">
      <dgm:prSet presAssocID="{D3EDFCDC-0E16-409F-87BC-2B8D78AEC1A2}" presName="cChild" presStyleLbl="fgAcc1" presStyleIdx="3" presStyleCnt="4">
        <dgm:presLayoutVars>
          <dgm:bulletEnabled val="1"/>
        </dgm:presLayoutVars>
      </dgm:prSet>
      <dgm:spPr/>
    </dgm:pt>
  </dgm:ptLst>
  <dgm:cxnLst>
    <dgm:cxn modelId="{365CE906-A81F-4E28-BF5A-3B92436F4114}" type="presOf" srcId="{758F61E4-0290-41AF-BF0B-83C8D63E357B}" destId="{51144F07-DC46-487F-86CE-C5ED770AC6F7}" srcOrd="0" destOrd="0" presId="urn:microsoft.com/office/officeart/2005/8/layout/target2"/>
    <dgm:cxn modelId="{AF4BA80D-7236-4342-A600-600849BE7FFB}" srcId="{68F6FDD3-7074-4DAE-8EB3-255F417ED009}" destId="{77B0746A-FF0A-4697-A2D3-0A202FD51C2C}" srcOrd="0" destOrd="0" parTransId="{88A0233B-E699-4E24-ADEB-4A1C17514E5C}" sibTransId="{BFE11D54-E4D8-4FDD-94B0-05A481651EAD}"/>
    <dgm:cxn modelId="{B4F42F19-A04F-482B-9EF6-039EC0365F53}" type="presOf" srcId="{5A0A590F-526B-4ECE-9F2C-D854B3AA2991}" destId="{C3DC713C-EFF4-44DA-8F28-0B1049680692}" srcOrd="0" destOrd="0" presId="urn:microsoft.com/office/officeart/2005/8/layout/target2"/>
    <dgm:cxn modelId="{FB705420-3028-4646-97BE-3A56650A3E25}" srcId="{ABC6B5CC-0C7A-4E24-81A3-1BF122E9C9D3}" destId="{68F6FDD3-7074-4DAE-8EB3-255F417ED009}" srcOrd="0" destOrd="0" parTransId="{519F086C-525D-4529-B47D-0EF92AD5DED0}" sibTransId="{A49B2CE1-15A2-4DAD-9605-78C7103C5B96}"/>
    <dgm:cxn modelId="{D638062C-A819-47F9-8935-8DBB89CB3CAB}" srcId="{ABC6B5CC-0C7A-4E24-81A3-1BF122E9C9D3}" destId="{B2C4038D-05EE-43F9-B394-12F7C6C48241}" srcOrd="2" destOrd="0" parTransId="{BF981094-C820-4561-9767-56A835479C1C}" sibTransId="{C123A424-EB8E-4E9A-93BF-F80C8F39AD0E}"/>
    <dgm:cxn modelId="{5EAF642E-7F11-4516-A3C9-B2DB3A7C19C3}" type="presOf" srcId="{08B8AEAA-412A-48F5-85D0-140188C78A3A}" destId="{FF9122C7-8984-4276-BB48-5915D1FFCA3C}" srcOrd="0" destOrd="0" presId="urn:microsoft.com/office/officeart/2005/8/layout/target2"/>
    <dgm:cxn modelId="{EB7D2969-E000-4A1D-AFC3-927D2CBA2CC6}" srcId="{B2C4038D-05EE-43F9-B394-12F7C6C48241}" destId="{D3EDFCDC-0E16-409F-87BC-2B8D78AEC1A2}" srcOrd="0" destOrd="0" parTransId="{FBDA0821-2F88-4B6C-86A2-EB8FAD19720D}" sibTransId="{2C7823C5-4EFF-49D7-8914-72002865CA68}"/>
    <dgm:cxn modelId="{8EF7276D-2328-4141-B79F-4BB6D60D8E10}" type="presOf" srcId="{68F6FDD3-7074-4DAE-8EB3-255F417ED009}" destId="{9C4F92E3-DCEB-4227-A00D-60A508497CDF}" srcOrd="0" destOrd="0" presId="urn:microsoft.com/office/officeart/2005/8/layout/target2"/>
    <dgm:cxn modelId="{E3782356-D02E-4A5D-A9F3-2A9716EE5890}" type="presOf" srcId="{ABC6B5CC-0C7A-4E24-81A3-1BF122E9C9D3}" destId="{1B8C92E4-4150-429B-975F-DF7A54139664}" srcOrd="0" destOrd="0" presId="urn:microsoft.com/office/officeart/2005/8/layout/target2"/>
    <dgm:cxn modelId="{FF219F98-6E80-453E-9F52-522617132C61}" srcId="{ABC6B5CC-0C7A-4E24-81A3-1BF122E9C9D3}" destId="{08B8AEAA-412A-48F5-85D0-140188C78A3A}" srcOrd="1" destOrd="0" parTransId="{ED264CAB-1054-413A-9C6C-3E68FE1BE836}" sibTransId="{33B9F0BB-3527-44D7-8691-458749F97034}"/>
    <dgm:cxn modelId="{A1B285AA-C9C0-40A1-AE86-488C845E81AE}" type="presOf" srcId="{B2C4038D-05EE-43F9-B394-12F7C6C48241}" destId="{7D1111CA-5E88-4841-A64C-B4178181D159}" srcOrd="0" destOrd="0" presId="urn:microsoft.com/office/officeart/2005/8/layout/target2"/>
    <dgm:cxn modelId="{190CB8CB-E8BF-4E1A-8597-4710AE54438F}" type="presOf" srcId="{77B0746A-FF0A-4697-A2D3-0A202FD51C2C}" destId="{5997CC25-2821-4E50-8C48-F2F51970FFFD}" srcOrd="0" destOrd="0" presId="urn:microsoft.com/office/officeart/2005/8/layout/target2"/>
    <dgm:cxn modelId="{84F143E9-2A99-4555-AEE1-1466661EEF42}" srcId="{08B8AEAA-412A-48F5-85D0-140188C78A3A}" destId="{758F61E4-0290-41AF-BF0B-83C8D63E357B}" srcOrd="0" destOrd="0" parTransId="{9BC02D92-A61C-48E6-A5DA-66EFF7843558}" sibTransId="{D611A2EF-3C2A-4053-AF21-D3A0AEE28563}"/>
    <dgm:cxn modelId="{6C4DA3EE-9806-4E3D-8A3E-913F056B062D}" srcId="{68F6FDD3-7074-4DAE-8EB3-255F417ED009}" destId="{5A0A590F-526B-4ECE-9F2C-D854B3AA2991}" srcOrd="1" destOrd="0" parTransId="{352498BD-FF93-4CD0-A101-4222F3963588}" sibTransId="{6723A97F-02EA-4189-9ED1-D678B72C80FC}"/>
    <dgm:cxn modelId="{0AD3A3F7-3DAC-4363-A009-2ADF0830AD9E}" type="presOf" srcId="{D3EDFCDC-0E16-409F-87BC-2B8D78AEC1A2}" destId="{174CCA9E-0C04-4E2C-88B5-986DAD58F10F}" srcOrd="0" destOrd="0" presId="urn:microsoft.com/office/officeart/2005/8/layout/target2"/>
    <dgm:cxn modelId="{F6867940-DBE1-4E6E-8092-8DD4595333EA}" type="presParOf" srcId="{1B8C92E4-4150-429B-975F-DF7A54139664}" destId="{76E790EB-C26A-4A00-95A0-75BC917375F0}" srcOrd="0" destOrd="0" presId="urn:microsoft.com/office/officeart/2005/8/layout/target2"/>
    <dgm:cxn modelId="{796DBC5C-4E98-43A1-8EB9-8A7A06238D0B}" type="presParOf" srcId="{76E790EB-C26A-4A00-95A0-75BC917375F0}" destId="{9C4F92E3-DCEB-4227-A00D-60A508497CDF}" srcOrd="0" destOrd="0" presId="urn:microsoft.com/office/officeart/2005/8/layout/target2"/>
    <dgm:cxn modelId="{0225A71F-17D6-4C48-BA21-4FC2E3C6F0B4}" type="presParOf" srcId="{76E790EB-C26A-4A00-95A0-75BC917375F0}" destId="{E185A68E-7B3D-4085-A9D6-AD89B523A7D3}" srcOrd="1" destOrd="0" presId="urn:microsoft.com/office/officeart/2005/8/layout/target2"/>
    <dgm:cxn modelId="{5E76390F-32F8-4440-A291-F449C6C32099}" type="presParOf" srcId="{E185A68E-7B3D-4085-A9D6-AD89B523A7D3}" destId="{5997CC25-2821-4E50-8C48-F2F51970FFFD}" srcOrd="0" destOrd="0" presId="urn:microsoft.com/office/officeart/2005/8/layout/target2"/>
    <dgm:cxn modelId="{71AC17A2-7D93-4415-A2C8-635BC60BC92F}" type="presParOf" srcId="{E185A68E-7B3D-4085-A9D6-AD89B523A7D3}" destId="{7079C678-F0A5-4446-9FE4-7A195D53A19D}" srcOrd="1" destOrd="0" presId="urn:microsoft.com/office/officeart/2005/8/layout/target2"/>
    <dgm:cxn modelId="{52C5DFDC-2846-4935-8159-C08E3B11129C}" type="presParOf" srcId="{E185A68E-7B3D-4085-A9D6-AD89B523A7D3}" destId="{C3DC713C-EFF4-44DA-8F28-0B1049680692}" srcOrd="2" destOrd="0" presId="urn:microsoft.com/office/officeart/2005/8/layout/target2"/>
    <dgm:cxn modelId="{F3E86EDB-E9A6-4A18-BFC5-E337B780937A}" type="presParOf" srcId="{1B8C92E4-4150-429B-975F-DF7A54139664}" destId="{0DBE82DB-07A0-43CF-B889-1DDA09A00F9F}" srcOrd="1" destOrd="0" presId="urn:microsoft.com/office/officeart/2005/8/layout/target2"/>
    <dgm:cxn modelId="{F16911B8-5B1D-498E-BD7F-CC3711AD7A6B}" type="presParOf" srcId="{0DBE82DB-07A0-43CF-B889-1DDA09A00F9F}" destId="{FF9122C7-8984-4276-BB48-5915D1FFCA3C}" srcOrd="0" destOrd="0" presId="urn:microsoft.com/office/officeart/2005/8/layout/target2"/>
    <dgm:cxn modelId="{F8B2BBEE-EB9D-47C3-80C0-320CC14F80C4}" type="presParOf" srcId="{0DBE82DB-07A0-43CF-B889-1DDA09A00F9F}" destId="{FF4C78EB-39FA-4326-9015-F4578FF82AEC}" srcOrd="1" destOrd="0" presId="urn:microsoft.com/office/officeart/2005/8/layout/target2"/>
    <dgm:cxn modelId="{F7A60188-2548-496A-8C29-ADDACA251DD1}" type="presParOf" srcId="{FF4C78EB-39FA-4326-9015-F4578FF82AEC}" destId="{51144F07-DC46-487F-86CE-C5ED770AC6F7}" srcOrd="0" destOrd="0" presId="urn:microsoft.com/office/officeart/2005/8/layout/target2"/>
    <dgm:cxn modelId="{0074EE9D-7859-421B-9FE2-6CA6EF4DF29B}" type="presParOf" srcId="{1B8C92E4-4150-429B-975F-DF7A54139664}" destId="{B3313297-591F-4192-AD9C-339F6FC96DD5}" srcOrd="2" destOrd="0" presId="urn:microsoft.com/office/officeart/2005/8/layout/target2"/>
    <dgm:cxn modelId="{DC2CF5FE-78DC-42E3-AE20-58203FAF5FEB}" type="presParOf" srcId="{B3313297-591F-4192-AD9C-339F6FC96DD5}" destId="{7D1111CA-5E88-4841-A64C-B4178181D159}" srcOrd="0" destOrd="0" presId="urn:microsoft.com/office/officeart/2005/8/layout/target2"/>
    <dgm:cxn modelId="{1DEF5145-8361-4EB4-A5DB-5F44A68828FA}" type="presParOf" srcId="{B3313297-591F-4192-AD9C-339F6FC96DD5}" destId="{E0B219D2-6E4C-4CC4-80AA-2EA4AF7F6EE7}" srcOrd="1" destOrd="0" presId="urn:microsoft.com/office/officeart/2005/8/layout/target2"/>
    <dgm:cxn modelId="{EA99F1C1-7A6C-48FA-B042-326B3C82A95B}" type="presParOf" srcId="{E0B219D2-6E4C-4CC4-80AA-2EA4AF7F6EE7}" destId="{174CCA9E-0C04-4E2C-88B5-986DAD58F10F}" srcOrd="0"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B6D95F-2634-405F-9611-0446E6987027}" type="doc">
      <dgm:prSet loTypeId="urn:microsoft.com/office/officeart/2005/8/layout/arrow2" loCatId="process" qsTypeId="urn:microsoft.com/office/officeart/2005/8/quickstyle/simple1" qsCatId="simple" csTypeId="urn:microsoft.com/office/officeart/2005/8/colors/accent1_2" csCatId="accent1" phldr="1"/>
      <dgm:spPr/>
    </dgm:pt>
    <dgm:pt modelId="{C4141377-C9A0-440F-96B7-A4FC68804CDD}">
      <dgm:prSet phldrT="[Texte]" custT="1"/>
      <dgm:spPr/>
      <dgm:t>
        <a:bodyPr/>
        <a:lstStyle/>
        <a:p>
          <a:r>
            <a:rPr lang="fr-FR" sz="1600" dirty="0"/>
            <a:t>Vers </a:t>
          </a:r>
        </a:p>
        <a:p>
          <a:r>
            <a:rPr lang="fr-FR" sz="1600" dirty="0"/>
            <a:t>l'ES II</a:t>
          </a:r>
        </a:p>
      </dgm:t>
    </dgm:pt>
    <dgm:pt modelId="{C8081173-0C4B-4B9A-8813-D55179AC87FD}" type="parTrans" cxnId="{1D1E594F-8D09-41F7-8573-85CE78B238D8}">
      <dgm:prSet/>
      <dgm:spPr/>
      <dgm:t>
        <a:bodyPr/>
        <a:lstStyle/>
        <a:p>
          <a:endParaRPr lang="fr-FR"/>
        </a:p>
      </dgm:t>
    </dgm:pt>
    <dgm:pt modelId="{B9A4B96E-15B5-4931-8799-5DFDA683C942}" type="sibTrans" cxnId="{1D1E594F-8D09-41F7-8573-85CE78B238D8}">
      <dgm:prSet/>
      <dgm:spPr/>
      <dgm:t>
        <a:bodyPr/>
        <a:lstStyle/>
        <a:p>
          <a:endParaRPr lang="fr-FR"/>
        </a:p>
      </dgm:t>
    </dgm:pt>
    <dgm:pt modelId="{FF6A9BCD-15ED-4ED8-AE65-3A87EA9D8843}" type="pres">
      <dgm:prSet presAssocID="{BAB6D95F-2634-405F-9611-0446E6987027}" presName="arrowDiagram" presStyleCnt="0">
        <dgm:presLayoutVars>
          <dgm:chMax val="5"/>
          <dgm:dir/>
          <dgm:resizeHandles val="exact"/>
        </dgm:presLayoutVars>
      </dgm:prSet>
      <dgm:spPr/>
    </dgm:pt>
    <dgm:pt modelId="{4F7184CC-C87A-4B6A-8788-8862ABC9E8B1}" type="pres">
      <dgm:prSet presAssocID="{BAB6D95F-2634-405F-9611-0446E6987027}" presName="arrow" presStyleLbl="bgShp" presStyleIdx="0" presStyleCnt="1" custScaleX="132417"/>
      <dgm:spPr/>
    </dgm:pt>
    <dgm:pt modelId="{311D64FE-A311-4E93-B020-0DEBCC4EB80B}" type="pres">
      <dgm:prSet presAssocID="{BAB6D95F-2634-405F-9611-0446E6987027}" presName="arrowDiagram1" presStyleCnt="0">
        <dgm:presLayoutVars>
          <dgm:bulletEnabled val="1"/>
        </dgm:presLayoutVars>
      </dgm:prSet>
      <dgm:spPr/>
    </dgm:pt>
    <dgm:pt modelId="{D35186FB-B9F3-4E38-84B9-E0DBE58909CA}" type="pres">
      <dgm:prSet presAssocID="{C4141377-C9A0-440F-96B7-A4FC68804CDD}" presName="bullet1" presStyleLbl="node1" presStyleIdx="0" presStyleCnt="1" custScaleX="162288" custScaleY="148793" custLinFactX="121465" custLinFactNeighborX="200000" custLinFactNeighborY="-13563"/>
      <dgm:spPr/>
    </dgm:pt>
    <dgm:pt modelId="{239E4644-D7A2-42DC-B8D8-DF95A9EEACFF}" type="pres">
      <dgm:prSet presAssocID="{C4141377-C9A0-440F-96B7-A4FC68804CDD}" presName="textBox1" presStyleLbl="revTx" presStyleIdx="0" presStyleCnt="1" custScaleX="43781" custScaleY="15457" custLinFactX="7047" custLinFactNeighborX="100000" custLinFactNeighborY="-53549">
        <dgm:presLayoutVars>
          <dgm:bulletEnabled val="1"/>
        </dgm:presLayoutVars>
      </dgm:prSet>
      <dgm:spPr/>
    </dgm:pt>
  </dgm:ptLst>
  <dgm:cxnLst>
    <dgm:cxn modelId="{DEDAAE26-BCFD-4950-B5B1-626BFCCA2C74}" type="presOf" srcId="{BAB6D95F-2634-405F-9611-0446E6987027}" destId="{FF6A9BCD-15ED-4ED8-AE65-3A87EA9D8843}" srcOrd="0" destOrd="0" presId="urn:microsoft.com/office/officeart/2005/8/layout/arrow2"/>
    <dgm:cxn modelId="{1D1E594F-8D09-41F7-8573-85CE78B238D8}" srcId="{BAB6D95F-2634-405F-9611-0446E6987027}" destId="{C4141377-C9A0-440F-96B7-A4FC68804CDD}" srcOrd="0" destOrd="0" parTransId="{C8081173-0C4B-4B9A-8813-D55179AC87FD}" sibTransId="{B9A4B96E-15B5-4931-8799-5DFDA683C942}"/>
    <dgm:cxn modelId="{20E40486-BFCD-49D4-9675-2EADCAC689EC}" type="presOf" srcId="{C4141377-C9A0-440F-96B7-A4FC68804CDD}" destId="{239E4644-D7A2-42DC-B8D8-DF95A9EEACFF}" srcOrd="0" destOrd="0" presId="urn:microsoft.com/office/officeart/2005/8/layout/arrow2"/>
    <dgm:cxn modelId="{6890C51F-E6EE-4B78-B7C4-BA966260D7C5}" type="presParOf" srcId="{FF6A9BCD-15ED-4ED8-AE65-3A87EA9D8843}" destId="{4F7184CC-C87A-4B6A-8788-8862ABC9E8B1}" srcOrd="0" destOrd="0" presId="urn:microsoft.com/office/officeart/2005/8/layout/arrow2"/>
    <dgm:cxn modelId="{3A1A4B03-7AC9-4190-9E24-6D029AD19D24}" type="presParOf" srcId="{FF6A9BCD-15ED-4ED8-AE65-3A87EA9D8843}" destId="{311D64FE-A311-4E93-B020-0DEBCC4EB80B}" srcOrd="1" destOrd="0" presId="urn:microsoft.com/office/officeart/2005/8/layout/arrow2"/>
    <dgm:cxn modelId="{F0CF9757-9F7A-434A-8F5A-1C9EC749DFAD}" type="presParOf" srcId="{311D64FE-A311-4E93-B020-0DEBCC4EB80B}" destId="{D35186FB-B9F3-4E38-84B9-E0DBE58909CA}" srcOrd="0" destOrd="0" presId="urn:microsoft.com/office/officeart/2005/8/layout/arrow2"/>
    <dgm:cxn modelId="{C86C4D85-46EB-4E93-A072-2A73F079C181}" type="presParOf" srcId="{311D64FE-A311-4E93-B020-0DEBCC4EB80B}" destId="{239E4644-D7A2-42DC-B8D8-DF95A9EEACFF}" srcOrd="1"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F92E3-DCEB-4227-A00D-60A508497CDF}">
      <dsp:nvSpPr>
        <dsp:cNvPr id="0" name=""/>
        <dsp:cNvSpPr/>
      </dsp:nvSpPr>
      <dsp:spPr>
        <a:xfrm>
          <a:off x="0" y="0"/>
          <a:ext cx="6096000" cy="4966855"/>
        </a:xfrm>
        <a:prstGeom prst="roundRect">
          <a:avLst>
            <a:gd name="adj" fmla="val 85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3854831" numCol="1" spcCol="1270" anchor="t" anchorCtr="0">
          <a:noAutofit/>
        </a:bodyPr>
        <a:lstStyle/>
        <a:p>
          <a:pPr marL="0" lvl="0" indent="0" algn="l" defTabSz="844550">
            <a:lnSpc>
              <a:spcPct val="90000"/>
            </a:lnSpc>
            <a:spcBef>
              <a:spcPct val="0"/>
            </a:spcBef>
            <a:spcAft>
              <a:spcPct val="35000"/>
            </a:spcAft>
            <a:buNone/>
          </a:pPr>
          <a:r>
            <a:rPr lang="fr-CH" sz="1900" kern="1200" dirty="0">
              <a:hlinkClick xmlns:r="http://schemas.openxmlformats.org/officeDocument/2006/relationships" r:id="rId1"/>
            </a:rPr>
            <a:t>Programme de législature 2023-2028 du Conseil d'Etat | ge.ch</a:t>
          </a:r>
          <a:endParaRPr lang="fr-FR" sz="1900" kern="1200" dirty="0"/>
        </a:p>
      </dsp:txBody>
      <dsp:txXfrm>
        <a:off x="123653" y="123653"/>
        <a:ext cx="5848694" cy="4719549"/>
      </dsp:txXfrm>
    </dsp:sp>
    <dsp:sp modelId="{5997CC25-2821-4E50-8C48-F2F51970FFFD}">
      <dsp:nvSpPr>
        <dsp:cNvPr id="0" name=""/>
        <dsp:cNvSpPr/>
      </dsp:nvSpPr>
      <dsp:spPr>
        <a:xfrm>
          <a:off x="152400" y="1241713"/>
          <a:ext cx="914400" cy="1714632"/>
        </a:xfrm>
        <a:prstGeom prst="roundRect">
          <a:avLst>
            <a:gd name="adj" fmla="val 105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err="1"/>
            <a:t>Obj</a:t>
          </a:r>
          <a:r>
            <a:rPr lang="fr-FR" sz="1100" kern="1200" dirty="0"/>
            <a:t>. 1.1</a:t>
          </a:r>
        </a:p>
      </dsp:txBody>
      <dsp:txXfrm>
        <a:off x="180521" y="1269834"/>
        <a:ext cx="858158" cy="1658390"/>
      </dsp:txXfrm>
    </dsp:sp>
    <dsp:sp modelId="{C3DC713C-EFF4-44DA-8F28-0B1049680692}">
      <dsp:nvSpPr>
        <dsp:cNvPr id="0" name=""/>
        <dsp:cNvSpPr/>
      </dsp:nvSpPr>
      <dsp:spPr>
        <a:xfrm>
          <a:off x="152400" y="3001440"/>
          <a:ext cx="914400" cy="1714632"/>
        </a:xfrm>
        <a:prstGeom prst="roundRect">
          <a:avLst>
            <a:gd name="adj" fmla="val 105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err="1"/>
            <a:t>Obj</a:t>
          </a:r>
          <a:r>
            <a:rPr lang="fr-FR" sz="1100" kern="1200" dirty="0"/>
            <a:t>. 1.2</a:t>
          </a:r>
        </a:p>
      </dsp:txBody>
      <dsp:txXfrm>
        <a:off x="180521" y="3029561"/>
        <a:ext cx="858158" cy="1658390"/>
      </dsp:txXfrm>
    </dsp:sp>
    <dsp:sp modelId="{FF9122C7-8984-4276-BB48-5915D1FFCA3C}">
      <dsp:nvSpPr>
        <dsp:cNvPr id="0" name=""/>
        <dsp:cNvSpPr/>
      </dsp:nvSpPr>
      <dsp:spPr>
        <a:xfrm>
          <a:off x="1219200" y="1241713"/>
          <a:ext cx="4724400" cy="3476798"/>
        </a:xfrm>
        <a:prstGeom prst="roundRect">
          <a:avLst>
            <a:gd name="adj" fmla="val 105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2207767" numCol="1" spcCol="1270" anchor="t" anchorCtr="0">
          <a:noAutofit/>
        </a:bodyPr>
        <a:lstStyle/>
        <a:p>
          <a:pPr marL="0" lvl="0" indent="0" algn="l" defTabSz="844550">
            <a:lnSpc>
              <a:spcPct val="90000"/>
            </a:lnSpc>
            <a:spcBef>
              <a:spcPct val="0"/>
            </a:spcBef>
            <a:spcAft>
              <a:spcPct val="35000"/>
            </a:spcAft>
            <a:buNone/>
          </a:pPr>
          <a:r>
            <a:rPr lang="fr-CH" sz="1900" kern="1200" dirty="0">
              <a:hlinkClick xmlns:r="http://schemas.openxmlformats.org/officeDocument/2006/relationships" r:id="rId2"/>
            </a:rPr>
            <a:t>Anne Hiltpold présente sa feuille de route 2023-2028 pour le DIP | ge.ch</a:t>
          </a:r>
          <a:endParaRPr lang="fr-FR" sz="1900" kern="1200" dirty="0"/>
        </a:p>
      </dsp:txBody>
      <dsp:txXfrm>
        <a:off x="1326124" y="1348637"/>
        <a:ext cx="4510552" cy="3262950"/>
      </dsp:txXfrm>
    </dsp:sp>
    <dsp:sp modelId="{51144F07-DC46-487F-86CE-C5ED770AC6F7}">
      <dsp:nvSpPr>
        <dsp:cNvPr id="0" name=""/>
        <dsp:cNvSpPr/>
      </dsp:nvSpPr>
      <dsp:spPr>
        <a:xfrm>
          <a:off x="1337310" y="2458593"/>
          <a:ext cx="944880" cy="1999159"/>
        </a:xfrm>
        <a:prstGeom prst="roundRect">
          <a:avLst>
            <a:gd name="adj" fmla="val 105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t>3 projets transversaux concernent le SSEJ-SDS</a:t>
          </a:r>
        </a:p>
        <a:p>
          <a:pPr marL="0" lvl="0" indent="0" algn="ctr" defTabSz="488950">
            <a:lnSpc>
              <a:spcPct val="90000"/>
            </a:lnSpc>
            <a:spcBef>
              <a:spcPct val="0"/>
            </a:spcBef>
            <a:spcAft>
              <a:spcPct val="35000"/>
            </a:spcAft>
            <a:buNone/>
          </a:pPr>
          <a:r>
            <a:rPr lang="fr-FR" sz="1100" kern="1200" dirty="0"/>
            <a:t>1000 1ers jours</a:t>
          </a:r>
        </a:p>
        <a:p>
          <a:pPr marL="0" lvl="0" indent="0" algn="ctr" defTabSz="488950">
            <a:lnSpc>
              <a:spcPct val="90000"/>
            </a:lnSpc>
            <a:spcBef>
              <a:spcPct val="0"/>
            </a:spcBef>
            <a:spcAft>
              <a:spcPct val="35000"/>
            </a:spcAft>
            <a:buNone/>
          </a:pPr>
          <a:r>
            <a:rPr lang="fr-FR" sz="1100" kern="1200" dirty="0"/>
            <a:t>BEPH</a:t>
          </a:r>
        </a:p>
        <a:p>
          <a:pPr marL="0" lvl="0" indent="0" algn="ctr" defTabSz="488950">
            <a:lnSpc>
              <a:spcPct val="90000"/>
            </a:lnSpc>
            <a:spcBef>
              <a:spcPct val="0"/>
            </a:spcBef>
            <a:spcAft>
              <a:spcPct val="35000"/>
            </a:spcAft>
            <a:buNone/>
          </a:pPr>
          <a:r>
            <a:rPr lang="fr-FR" sz="1100" kern="1200" dirty="0"/>
            <a:t>Bien-être de l'élève</a:t>
          </a:r>
        </a:p>
      </dsp:txBody>
      <dsp:txXfrm>
        <a:off x="1366368" y="2487651"/>
        <a:ext cx="886764" cy="1941043"/>
      </dsp:txXfrm>
    </dsp:sp>
    <dsp:sp modelId="{7D1111CA-5E88-4841-A64C-B4178181D159}">
      <dsp:nvSpPr>
        <dsp:cNvPr id="0" name=""/>
        <dsp:cNvSpPr/>
      </dsp:nvSpPr>
      <dsp:spPr>
        <a:xfrm>
          <a:off x="2407920" y="2483427"/>
          <a:ext cx="3383280" cy="1986742"/>
        </a:xfrm>
        <a:prstGeom prst="roundRect">
          <a:avLst>
            <a:gd name="adj" fmla="val 105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1121405" numCol="1" spcCol="1270" anchor="t" anchorCtr="0">
          <a:noAutofit/>
        </a:bodyPr>
        <a:lstStyle/>
        <a:p>
          <a:pPr marL="0" lvl="0" indent="0" algn="l" defTabSz="844550">
            <a:lnSpc>
              <a:spcPct val="90000"/>
            </a:lnSpc>
            <a:spcBef>
              <a:spcPct val="0"/>
            </a:spcBef>
            <a:spcAft>
              <a:spcPct val="35000"/>
            </a:spcAft>
            <a:buNone/>
          </a:pPr>
          <a:r>
            <a:rPr lang="fr-FR" sz="1900" kern="1200" dirty="0">
              <a:hlinkClick xmlns:r="http://schemas.openxmlformats.org/officeDocument/2006/relationships" r:id="rId3"/>
            </a:rPr>
            <a:t>Fiche (projet FR10) Parcours santé de l'élève</a:t>
          </a:r>
          <a:r>
            <a:rPr lang="fr-FR" sz="1900" kern="1200" dirty="0"/>
            <a:t> – </a:t>
          </a:r>
          <a:r>
            <a:rPr lang="fr-FR" sz="1900" kern="1200" dirty="0">
              <a:solidFill>
                <a:srgbClr val="FF0000"/>
              </a:solidFill>
            </a:rPr>
            <a:t>C1</a:t>
          </a:r>
        </a:p>
      </dsp:txBody>
      <dsp:txXfrm>
        <a:off x="2469019" y="2544526"/>
        <a:ext cx="3261082" cy="1864544"/>
      </dsp:txXfrm>
    </dsp:sp>
    <dsp:sp modelId="{174CCA9E-0C04-4E2C-88B5-986DAD58F10F}">
      <dsp:nvSpPr>
        <dsp:cNvPr id="0" name=""/>
        <dsp:cNvSpPr/>
      </dsp:nvSpPr>
      <dsp:spPr>
        <a:xfrm>
          <a:off x="2492502" y="3377461"/>
          <a:ext cx="3214116" cy="894033"/>
        </a:xfrm>
        <a:prstGeom prst="roundRect">
          <a:avLst>
            <a:gd name="adj" fmla="val 105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t>7 Sous-projets adossés sur le plan d'action pluriannuel SSEJ-SDS et son PSE annuel</a:t>
          </a:r>
        </a:p>
      </dsp:txBody>
      <dsp:txXfrm>
        <a:off x="2519997" y="3404956"/>
        <a:ext cx="3159126" cy="8390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7184CC-C87A-4B6A-8788-8862ABC9E8B1}">
      <dsp:nvSpPr>
        <dsp:cNvPr id="0" name=""/>
        <dsp:cNvSpPr/>
      </dsp:nvSpPr>
      <dsp:spPr>
        <a:xfrm>
          <a:off x="-107528" y="0"/>
          <a:ext cx="8480149" cy="400257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5186FB-B9F3-4E38-84B9-E0DBE58909CA}">
      <dsp:nvSpPr>
        <dsp:cNvPr id="0" name=""/>
        <dsp:cNvSpPr/>
      </dsp:nvSpPr>
      <dsp:spPr>
        <a:xfrm>
          <a:off x="7192677" y="631830"/>
          <a:ext cx="769091" cy="7051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9E4644-D7A2-42DC-B8D8-DF95A9EEACFF}">
      <dsp:nvSpPr>
        <dsp:cNvPr id="0" name=""/>
        <dsp:cNvSpPr/>
      </dsp:nvSpPr>
      <dsp:spPr>
        <a:xfrm>
          <a:off x="6954370" y="715549"/>
          <a:ext cx="1121515" cy="456584"/>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1113" bIns="0" numCol="1" spcCol="1270" anchor="t" anchorCtr="0">
          <a:noAutofit/>
        </a:bodyPr>
        <a:lstStyle/>
        <a:p>
          <a:pPr marL="0" lvl="0" indent="0" algn="r" defTabSz="711200">
            <a:lnSpc>
              <a:spcPct val="90000"/>
            </a:lnSpc>
            <a:spcBef>
              <a:spcPct val="0"/>
            </a:spcBef>
            <a:spcAft>
              <a:spcPct val="35000"/>
            </a:spcAft>
            <a:buNone/>
          </a:pPr>
          <a:r>
            <a:rPr lang="fr-FR" sz="1600" kern="1200" dirty="0"/>
            <a:t>Vers </a:t>
          </a:r>
        </a:p>
        <a:p>
          <a:pPr marL="0" lvl="0" indent="0" algn="r" defTabSz="711200">
            <a:lnSpc>
              <a:spcPct val="90000"/>
            </a:lnSpc>
            <a:spcBef>
              <a:spcPct val="0"/>
            </a:spcBef>
            <a:spcAft>
              <a:spcPct val="35000"/>
            </a:spcAft>
            <a:buNone/>
          </a:pPr>
          <a:r>
            <a:rPr lang="fr-FR" sz="1600" kern="1200" dirty="0"/>
            <a:t>l'ES II</a:t>
          </a:r>
        </a:p>
      </dsp:txBody>
      <dsp:txXfrm>
        <a:off x="6976659" y="737838"/>
        <a:ext cx="1076937" cy="412006"/>
      </dsp:txXfrm>
    </dsp:sp>
  </dsp:spTree>
</dsp:drawing>
</file>

<file path=ppt/diagrams/layout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6A1EE1-5EC1-4FDE-BC54-E89420BF0BCB}" type="datetimeFigureOut">
              <a:rPr lang="fr-CH" smtClean="0"/>
              <a:t>27.01.2026</a:t>
            </a:fld>
            <a:endParaRPr lang="fr-CH"/>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B78EAD-1B2B-4A59-83E2-F9683869CC1E}" type="slidenum">
              <a:rPr lang="fr-CH" smtClean="0"/>
              <a:t>‹N°›</a:t>
            </a:fld>
            <a:endParaRPr lang="fr-CH"/>
          </a:p>
        </p:txBody>
      </p:sp>
    </p:spTree>
    <p:extLst>
      <p:ext uri="{BB962C8B-B14F-4D97-AF65-F5344CB8AC3E}">
        <p14:creationId xmlns:p14="http://schemas.microsoft.com/office/powerpoint/2010/main" val="403870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3C7A17-04D2-4B85-A133-4FC49718E2F0}" type="slidenum">
              <a:rPr kumimoji="0" lang="fr-CH"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fr-CH"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15759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A5B74-5C8A-F719-B254-36ACBF808C8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42869A6-48CA-981F-5A53-3E86995456A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9EE020A-5204-C298-269B-6C8CE6BAB668}"/>
              </a:ext>
            </a:extLst>
          </p:cNvPr>
          <p:cNvSpPr>
            <a:spLocks noGrp="1"/>
          </p:cNvSpPr>
          <p:nvPr>
            <p:ph type="body" idx="1"/>
          </p:nvPr>
        </p:nvSpPr>
        <p:spPr/>
        <p:txBody>
          <a:bodyPr/>
          <a:lstStyle/>
          <a:p>
            <a:endParaRPr lang="fr-CH" sz="1100" dirty="0"/>
          </a:p>
        </p:txBody>
      </p:sp>
      <p:sp>
        <p:nvSpPr>
          <p:cNvPr id="4" name="Espace réservé du numéro de diapositive 3">
            <a:extLst>
              <a:ext uri="{FF2B5EF4-FFF2-40B4-BE49-F238E27FC236}">
                <a16:creationId xmlns:a16="http://schemas.microsoft.com/office/drawing/2014/main" id="{8C837029-A34C-9B87-369B-07400004AF64}"/>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3C7A17-04D2-4B85-A133-4FC49718E2F0}" type="slidenum">
              <a:rPr kumimoji="0" lang="fr-CH"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fr-CH"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54819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78B76-FF3F-C491-9D3D-3A29B674DB4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FE40E4A-12F8-F102-1AE4-946249D3287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FC671F6-44DC-F3C7-6DF3-C74BDB6B3DB8}"/>
              </a:ext>
            </a:extLst>
          </p:cNvPr>
          <p:cNvSpPr>
            <a:spLocks noGrp="1"/>
          </p:cNvSpPr>
          <p:nvPr>
            <p:ph type="body" idx="1"/>
          </p:nvPr>
        </p:nvSpPr>
        <p:spPr/>
        <p:txBody>
          <a:bodyPr/>
          <a:lstStyle/>
          <a:p>
            <a:endParaRPr lang="fr-CH" sz="1100" dirty="0"/>
          </a:p>
        </p:txBody>
      </p:sp>
      <p:sp>
        <p:nvSpPr>
          <p:cNvPr id="4" name="Espace réservé du numéro de diapositive 3">
            <a:extLst>
              <a:ext uri="{FF2B5EF4-FFF2-40B4-BE49-F238E27FC236}">
                <a16:creationId xmlns:a16="http://schemas.microsoft.com/office/drawing/2014/main" id="{D478A107-D49D-66AD-296B-55E7713A0442}"/>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3C7A17-04D2-4B85-A133-4FC49718E2F0}" type="slidenum">
              <a:rPr kumimoji="0" lang="fr-CH"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fr-CH"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4882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3C7A17-04D2-4B85-A133-4FC49718E2F0}" type="slidenum">
              <a:rPr kumimoji="0" lang="fr-CH"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fr-CH"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63816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A8E25-18A9-E8F5-351A-B26D73279A61}"/>
            </a:ext>
          </a:extLst>
        </p:cNvPr>
        <p:cNvGrpSpPr/>
        <p:nvPr/>
      </p:nvGrpSpPr>
      <p:grpSpPr>
        <a:xfrm>
          <a:off x="0" y="0"/>
          <a:ext cx="0" cy="0"/>
          <a:chOff x="0" y="0"/>
          <a:chExt cx="0" cy="0"/>
        </a:xfrm>
      </p:grpSpPr>
      <p:sp>
        <p:nvSpPr>
          <p:cNvPr id="7170" name="Rectangle 7">
            <a:extLst>
              <a:ext uri="{FF2B5EF4-FFF2-40B4-BE49-F238E27FC236}">
                <a16:creationId xmlns:a16="http://schemas.microsoft.com/office/drawing/2014/main" id="{1CE16C54-214C-BFF1-6D8D-03A5887317C5}"/>
              </a:ext>
            </a:extLst>
          </p:cNvPr>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A79715-CF0E-4D4A-96FC-D22D734D48EF}" type="slidenum">
              <a:rPr lang="fr-FR" altLang="fr-FR"/>
              <a:pPr eaLnBrk="1" hangingPunct="1"/>
              <a:t>19</a:t>
            </a:fld>
            <a:endParaRPr lang="fr-FR" altLang="fr-FR"/>
          </a:p>
        </p:txBody>
      </p:sp>
      <p:sp>
        <p:nvSpPr>
          <p:cNvPr id="7171" name="Rectangle 2">
            <a:extLst>
              <a:ext uri="{FF2B5EF4-FFF2-40B4-BE49-F238E27FC236}">
                <a16:creationId xmlns:a16="http://schemas.microsoft.com/office/drawing/2014/main" id="{D020BF16-6FF4-3F49-8313-5B5B22ED3A3D}"/>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9B8A5525-5523-9EFB-1409-30DEC5FF6EC9}"/>
              </a:ext>
            </a:extLst>
          </p:cNvPr>
          <p:cNvSpPr>
            <a:spLocks noGrp="1" noChangeArrowheads="1"/>
          </p:cNvSpPr>
          <p:nvPr>
            <p:ph type="body" idx="1"/>
          </p:nvPr>
        </p:nvSpPr>
        <p:spPr>
          <a:noFill/>
        </p:spPr>
        <p:txBody>
          <a:bodyPr/>
          <a:lstStyle/>
          <a:p>
            <a:pPr eaLnBrk="1" hangingPunct="1"/>
            <a:endParaRPr lang="fr-FR" altLang="fr-FR" dirty="0"/>
          </a:p>
        </p:txBody>
      </p:sp>
    </p:spTree>
    <p:extLst>
      <p:ext uri="{BB962C8B-B14F-4D97-AF65-F5344CB8AC3E}">
        <p14:creationId xmlns:p14="http://schemas.microsoft.com/office/powerpoint/2010/main" val="3661456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0D49D-4CD2-A9B3-0150-17533C3152D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614E4DE-31D1-F7D5-C0EB-A53F725AC47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D0D3B16-1B17-85F9-C251-133A00A3920A}"/>
              </a:ext>
            </a:extLst>
          </p:cNvPr>
          <p:cNvSpPr>
            <a:spLocks noGrp="1"/>
          </p:cNvSpPr>
          <p:nvPr>
            <p:ph type="body" idx="1"/>
          </p:nvPr>
        </p:nvSpPr>
        <p:spPr/>
        <p:txBody>
          <a:bodyPr/>
          <a:lstStyle/>
          <a:p>
            <a:endParaRPr lang="fr-CH" sz="1100" dirty="0"/>
          </a:p>
        </p:txBody>
      </p:sp>
      <p:sp>
        <p:nvSpPr>
          <p:cNvPr id="4" name="Espace réservé du numéro de diapositive 3">
            <a:extLst>
              <a:ext uri="{FF2B5EF4-FFF2-40B4-BE49-F238E27FC236}">
                <a16:creationId xmlns:a16="http://schemas.microsoft.com/office/drawing/2014/main" id="{DFFDB8DB-CDE7-1B5F-7C31-418DD84B0F9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3C7A17-04D2-4B85-A133-4FC49718E2F0}" type="slidenum">
              <a:rPr kumimoji="0" lang="fr-CH"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fr-CH"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86813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A8E25-18A9-E8F5-351A-B26D73279A61}"/>
            </a:ext>
          </a:extLst>
        </p:cNvPr>
        <p:cNvGrpSpPr/>
        <p:nvPr/>
      </p:nvGrpSpPr>
      <p:grpSpPr>
        <a:xfrm>
          <a:off x="0" y="0"/>
          <a:ext cx="0" cy="0"/>
          <a:chOff x="0" y="0"/>
          <a:chExt cx="0" cy="0"/>
        </a:xfrm>
      </p:grpSpPr>
      <p:sp>
        <p:nvSpPr>
          <p:cNvPr id="7170" name="Rectangle 7">
            <a:extLst>
              <a:ext uri="{FF2B5EF4-FFF2-40B4-BE49-F238E27FC236}">
                <a16:creationId xmlns:a16="http://schemas.microsoft.com/office/drawing/2014/main" id="{1CE16C54-214C-BFF1-6D8D-03A5887317C5}"/>
              </a:ext>
            </a:extLst>
          </p:cNvPr>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A79715-CF0E-4D4A-96FC-D22D734D48EF}" type="slidenum">
              <a:rPr lang="fr-FR" altLang="fr-FR"/>
              <a:pPr eaLnBrk="1" hangingPunct="1"/>
              <a:t>28</a:t>
            </a:fld>
            <a:endParaRPr lang="fr-FR" altLang="fr-FR"/>
          </a:p>
        </p:txBody>
      </p:sp>
      <p:sp>
        <p:nvSpPr>
          <p:cNvPr id="7171" name="Rectangle 2">
            <a:extLst>
              <a:ext uri="{FF2B5EF4-FFF2-40B4-BE49-F238E27FC236}">
                <a16:creationId xmlns:a16="http://schemas.microsoft.com/office/drawing/2014/main" id="{D020BF16-6FF4-3F49-8313-5B5B22ED3A3D}"/>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9B8A5525-5523-9EFB-1409-30DEC5FF6EC9}"/>
              </a:ext>
            </a:extLst>
          </p:cNvPr>
          <p:cNvSpPr>
            <a:spLocks noGrp="1" noChangeArrowheads="1"/>
          </p:cNvSpPr>
          <p:nvPr>
            <p:ph type="body" idx="1"/>
          </p:nvPr>
        </p:nvSpPr>
        <p:spPr>
          <a:noFill/>
        </p:spPr>
        <p:txBody>
          <a:bodyPr/>
          <a:lstStyle/>
          <a:p>
            <a:endParaRPr lang="fr-FR" altLang="fr-FR" dirty="0"/>
          </a:p>
        </p:txBody>
      </p:sp>
    </p:spTree>
    <p:extLst>
      <p:ext uri="{BB962C8B-B14F-4D97-AF65-F5344CB8AC3E}">
        <p14:creationId xmlns:p14="http://schemas.microsoft.com/office/powerpoint/2010/main" val="751977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093BA-A0CC-7009-F95E-12FEF1AE585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06AD921-B062-9996-DB29-4E6B0E71481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8143762-E702-C2C4-D9F8-F1C1088F4027}"/>
              </a:ext>
            </a:extLst>
          </p:cNvPr>
          <p:cNvSpPr>
            <a:spLocks noGrp="1"/>
          </p:cNvSpPr>
          <p:nvPr>
            <p:ph type="body" idx="1"/>
          </p:nvPr>
        </p:nvSpPr>
        <p:spPr/>
        <p:txBody>
          <a:bodyPr/>
          <a:lstStyle/>
          <a:p>
            <a:endParaRPr lang="fr-CH" sz="1100" dirty="0"/>
          </a:p>
        </p:txBody>
      </p:sp>
      <p:sp>
        <p:nvSpPr>
          <p:cNvPr id="4" name="Espace réservé du numéro de diapositive 3">
            <a:extLst>
              <a:ext uri="{FF2B5EF4-FFF2-40B4-BE49-F238E27FC236}">
                <a16:creationId xmlns:a16="http://schemas.microsoft.com/office/drawing/2014/main" id="{F2E79828-2E79-B6D1-6EDD-2AEA66B64012}"/>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3C7A17-04D2-4B85-A133-4FC49718E2F0}" type="slidenum">
              <a:rPr kumimoji="0" lang="fr-CH"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fr-CH"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78210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3C7A17-04D2-4B85-A133-4FC49718E2F0}" type="slidenum">
              <a:rPr kumimoji="0" lang="fr-CH"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fr-CH"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23820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Vivre avec les écrans</a:t>
            </a:r>
          </a:p>
        </p:txBody>
      </p:sp>
      <p:sp>
        <p:nvSpPr>
          <p:cNvPr id="4" name="Espace réservé du numéro de diapositive 3"/>
          <p:cNvSpPr>
            <a:spLocks noGrp="1"/>
          </p:cNvSpPr>
          <p:nvPr>
            <p:ph type="sldNum" sz="quarter" idx="5"/>
          </p:nvPr>
        </p:nvSpPr>
        <p:spPr/>
        <p:txBody>
          <a:bodyPr/>
          <a:lstStyle/>
          <a:p>
            <a:pPr>
              <a:defRPr/>
            </a:pPr>
            <a:fld id="{D33C7A17-04D2-4B85-A133-4FC49718E2F0}" type="slidenum">
              <a:rPr lang="fr-CH" smtClean="0"/>
              <a:pPr>
                <a:defRPr/>
              </a:pPr>
              <a:t>32</a:t>
            </a:fld>
            <a:endParaRPr lang="fr-CH"/>
          </a:p>
        </p:txBody>
      </p:sp>
    </p:spTree>
    <p:extLst>
      <p:ext uri="{BB962C8B-B14F-4D97-AF65-F5344CB8AC3E}">
        <p14:creationId xmlns:p14="http://schemas.microsoft.com/office/powerpoint/2010/main" val="373933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AE4D3-BFCF-5B5B-45FA-0A342A6CD9B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91E861E-429F-70BF-8315-54EE135C31F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ED422AD-4AFC-B29D-D830-BE8140A2217A}"/>
              </a:ext>
            </a:extLst>
          </p:cNvPr>
          <p:cNvSpPr>
            <a:spLocks noGrp="1"/>
          </p:cNvSpPr>
          <p:nvPr>
            <p:ph type="body" idx="1"/>
          </p:nvPr>
        </p:nvSpPr>
        <p:spPr/>
        <p:txBody>
          <a:bodyPr/>
          <a:lstStyle/>
          <a:p>
            <a:r>
              <a:rPr lang="fr-CH" dirty="0"/>
              <a:t>Vivre avec les écrans</a:t>
            </a:r>
          </a:p>
        </p:txBody>
      </p:sp>
      <p:sp>
        <p:nvSpPr>
          <p:cNvPr id="4" name="Espace réservé du numéro de diapositive 3">
            <a:extLst>
              <a:ext uri="{FF2B5EF4-FFF2-40B4-BE49-F238E27FC236}">
                <a16:creationId xmlns:a16="http://schemas.microsoft.com/office/drawing/2014/main" id="{DD408F95-257F-054E-7916-340BEDE9042D}"/>
              </a:ext>
            </a:extLst>
          </p:cNvPr>
          <p:cNvSpPr>
            <a:spLocks noGrp="1"/>
          </p:cNvSpPr>
          <p:nvPr>
            <p:ph type="sldNum" sz="quarter" idx="5"/>
          </p:nvPr>
        </p:nvSpPr>
        <p:spPr/>
        <p:txBody>
          <a:bodyPr/>
          <a:lstStyle/>
          <a:p>
            <a:pPr>
              <a:defRPr/>
            </a:pPr>
            <a:fld id="{D33C7A17-04D2-4B85-A133-4FC49718E2F0}" type="slidenum">
              <a:rPr lang="fr-CH" smtClean="0"/>
              <a:pPr>
                <a:defRPr/>
              </a:pPr>
              <a:t>33</a:t>
            </a:fld>
            <a:endParaRPr lang="fr-CH"/>
          </a:p>
        </p:txBody>
      </p:sp>
    </p:spTree>
    <p:extLst>
      <p:ext uri="{BB962C8B-B14F-4D97-AF65-F5344CB8AC3E}">
        <p14:creationId xmlns:p14="http://schemas.microsoft.com/office/powerpoint/2010/main" val="36284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1084327" indent="-417050" eaLnBrk="0" hangingPunct="0">
              <a:defRPr>
                <a:solidFill>
                  <a:schemeClr val="tx1"/>
                </a:solidFill>
                <a:latin typeface="Arial" charset="0"/>
              </a:defRPr>
            </a:lvl2pPr>
            <a:lvl3pPr marL="1668195" indent="-333639" eaLnBrk="0" hangingPunct="0">
              <a:defRPr>
                <a:solidFill>
                  <a:schemeClr val="tx1"/>
                </a:solidFill>
                <a:latin typeface="Arial" charset="0"/>
              </a:defRPr>
            </a:lvl3pPr>
            <a:lvl4pPr marL="2335474" indent="-333639" eaLnBrk="0" hangingPunct="0">
              <a:defRPr>
                <a:solidFill>
                  <a:schemeClr val="tx1"/>
                </a:solidFill>
                <a:latin typeface="Arial" charset="0"/>
              </a:defRPr>
            </a:lvl4pPr>
            <a:lvl5pPr marL="3002751" indent="-333639" eaLnBrk="0" hangingPunct="0">
              <a:defRPr>
                <a:solidFill>
                  <a:schemeClr val="tx1"/>
                </a:solidFill>
                <a:latin typeface="Arial" charset="0"/>
              </a:defRPr>
            </a:lvl5pPr>
            <a:lvl6pPr marL="3670029" indent="-333639" eaLnBrk="0" fontAlgn="base" hangingPunct="0">
              <a:spcBef>
                <a:spcPct val="0"/>
              </a:spcBef>
              <a:spcAft>
                <a:spcPct val="0"/>
              </a:spcAft>
              <a:defRPr>
                <a:solidFill>
                  <a:schemeClr val="tx1"/>
                </a:solidFill>
                <a:latin typeface="Arial" charset="0"/>
              </a:defRPr>
            </a:lvl6pPr>
            <a:lvl7pPr marL="4337307" indent="-333639" eaLnBrk="0" fontAlgn="base" hangingPunct="0">
              <a:spcBef>
                <a:spcPct val="0"/>
              </a:spcBef>
              <a:spcAft>
                <a:spcPct val="0"/>
              </a:spcAft>
              <a:defRPr>
                <a:solidFill>
                  <a:schemeClr val="tx1"/>
                </a:solidFill>
                <a:latin typeface="Arial" charset="0"/>
              </a:defRPr>
            </a:lvl7pPr>
            <a:lvl8pPr marL="5004585" indent="-333639" eaLnBrk="0" fontAlgn="base" hangingPunct="0">
              <a:spcBef>
                <a:spcPct val="0"/>
              </a:spcBef>
              <a:spcAft>
                <a:spcPct val="0"/>
              </a:spcAft>
              <a:defRPr>
                <a:solidFill>
                  <a:schemeClr val="tx1"/>
                </a:solidFill>
                <a:latin typeface="Arial" charset="0"/>
              </a:defRPr>
            </a:lvl8pPr>
            <a:lvl9pPr marL="5671865" indent="-333639"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EA79715-CF0E-4D4A-96FC-D22D734D48EF}" type="slidenum">
              <a:rPr kumimoji="0" lang="fr-FR" alt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alt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a:p>
        </p:txBody>
      </p:sp>
    </p:spTree>
    <p:extLst>
      <p:ext uri="{BB962C8B-B14F-4D97-AF65-F5344CB8AC3E}">
        <p14:creationId xmlns:p14="http://schemas.microsoft.com/office/powerpoint/2010/main" val="2216696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A2D53-283C-C820-68F8-9BBDB46EC8D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FDB672B-0B61-C8B2-2C8A-D92481CD471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0A16DCC-E7FB-8116-7D79-74BAE5E71BCA}"/>
              </a:ext>
            </a:extLst>
          </p:cNvPr>
          <p:cNvSpPr>
            <a:spLocks noGrp="1"/>
          </p:cNvSpPr>
          <p:nvPr>
            <p:ph type="body" idx="1"/>
          </p:nvPr>
        </p:nvSpPr>
        <p:spPr/>
        <p:txBody>
          <a:bodyPr/>
          <a:lstStyle/>
          <a:p>
            <a:endParaRPr lang="fr-CH" sz="1100" dirty="0"/>
          </a:p>
        </p:txBody>
      </p:sp>
      <p:sp>
        <p:nvSpPr>
          <p:cNvPr id="4" name="Espace réservé du numéro de diapositive 3">
            <a:extLst>
              <a:ext uri="{FF2B5EF4-FFF2-40B4-BE49-F238E27FC236}">
                <a16:creationId xmlns:a16="http://schemas.microsoft.com/office/drawing/2014/main" id="{C02E189B-2134-69BC-9459-5C2A37B01B60}"/>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3C7A17-04D2-4B85-A133-4FC49718E2F0}" type="slidenum">
              <a:rPr kumimoji="0" lang="fr-CH"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fr-CH"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94844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85CFE7B-93EB-4134-B5D7-E50E4BAEFE6B}" type="slidenum">
              <a:rPr lang="fr-FR" altLang="fr-FR"/>
              <a:pPr eaLnBrk="1" hangingPunct="1"/>
              <a:t>36</a:t>
            </a:fld>
            <a:endParaRPr lang="fr-FR" altLang="fr-F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de-DE"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err="1">
              <a:latin typeface="Calibri"/>
              <a:cs typeface="Calibri"/>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3C7A17-04D2-4B85-A133-4FC49718E2F0}" type="slidenum">
              <a:rPr kumimoji="0" lang="fr-CH"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044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latin typeface="Calibri"/>
              <a:cs typeface="Calibri"/>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3C7A17-04D2-4B85-A133-4FC49718E2F0}" type="slidenum">
              <a:rPr kumimoji="0" lang="fr-CH"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998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3C7A17-04D2-4B85-A133-4FC49718E2F0}"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074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3C7A17-04D2-4B85-A133-4FC49718E2F0}" type="slidenum">
              <a:rPr kumimoji="0" lang="fr-CH"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fr-CH"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53689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sz="11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3C7A17-04D2-4B85-A133-4FC49718E2F0}" type="slidenum">
              <a:rPr kumimoji="0" lang="fr-CH"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fr-CH"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63507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BBA24-BF37-01F9-0D55-10D5E2F7D4D5}"/>
            </a:ext>
          </a:extLst>
        </p:cNvPr>
        <p:cNvGrpSpPr/>
        <p:nvPr/>
      </p:nvGrpSpPr>
      <p:grpSpPr>
        <a:xfrm>
          <a:off x="0" y="0"/>
          <a:ext cx="0" cy="0"/>
          <a:chOff x="0" y="0"/>
          <a:chExt cx="0" cy="0"/>
        </a:xfrm>
      </p:grpSpPr>
      <p:sp>
        <p:nvSpPr>
          <p:cNvPr id="7170" name="Rectangle 7">
            <a:extLst>
              <a:ext uri="{FF2B5EF4-FFF2-40B4-BE49-F238E27FC236}">
                <a16:creationId xmlns:a16="http://schemas.microsoft.com/office/drawing/2014/main" id="{73A8744C-086E-B4DD-0A38-A0AABA8F1248}"/>
              </a:ext>
            </a:extLst>
          </p:cNvPr>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A79715-CF0E-4D4A-96FC-D22D734D48EF}" type="slidenum">
              <a:rPr kumimoji="0" lang="fr-FR" altLang="fr-FR"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fr-FR" altLang="fr-F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171" name="Rectangle 2">
            <a:extLst>
              <a:ext uri="{FF2B5EF4-FFF2-40B4-BE49-F238E27FC236}">
                <a16:creationId xmlns:a16="http://schemas.microsoft.com/office/drawing/2014/main" id="{A5909A98-3002-F665-26D3-C8E834E2420F}"/>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A3CCCA37-D2CB-2766-EB39-7BDBA48FD9BD}"/>
              </a:ext>
            </a:extLst>
          </p:cNvPr>
          <p:cNvSpPr>
            <a:spLocks noGrp="1" noChangeArrowheads="1"/>
          </p:cNvSpPr>
          <p:nvPr>
            <p:ph type="body" idx="1"/>
          </p:nvPr>
        </p:nvSpPr>
        <p:spPr>
          <a:noFill/>
        </p:spPr>
        <p:txBody>
          <a:bodyPr/>
          <a:lstStyle/>
          <a:p>
            <a:pPr defTabSz="685766" fontAlgn="base">
              <a:spcBef>
                <a:spcPct val="0"/>
              </a:spcBef>
              <a:spcAft>
                <a:spcPts val="225"/>
              </a:spcAft>
              <a:defRPr/>
            </a:pPr>
            <a:r>
              <a:rPr lang="fr-CH" sz="1200" kern="0" dirty="0">
                <a:solidFill>
                  <a:sysClr val="windowText" lastClr="000000"/>
                </a:solidFill>
                <a:latin typeface="Arial" charset="0"/>
                <a:cs typeface="Arial" pitchFamily="34" charset="0"/>
              </a:rPr>
              <a:t>Le Hackathon est une méthode collaborative permettant de </a:t>
            </a:r>
            <a:r>
              <a:rPr lang="fr-CH" sz="1200" kern="0" dirty="0" err="1">
                <a:solidFill>
                  <a:sysClr val="windowText" lastClr="000000"/>
                </a:solidFill>
                <a:latin typeface="Arial" charset="0"/>
                <a:cs typeface="Arial" pitchFamily="34" charset="0"/>
              </a:rPr>
              <a:t>co-créer</a:t>
            </a:r>
            <a:r>
              <a:rPr lang="fr-CH" sz="1200" kern="0" dirty="0">
                <a:solidFill>
                  <a:sysClr val="windowText" lastClr="000000"/>
                </a:solidFill>
                <a:latin typeface="Arial" charset="0"/>
                <a:cs typeface="Arial" pitchFamily="34" charset="0"/>
              </a:rPr>
              <a:t> des solutions innovantes en un temps restreint.</a:t>
            </a:r>
          </a:p>
          <a:p>
            <a:pPr defTabSz="685766" fontAlgn="base">
              <a:spcBef>
                <a:spcPct val="0"/>
              </a:spcBef>
              <a:spcAft>
                <a:spcPts val="225"/>
              </a:spcAft>
              <a:defRPr/>
            </a:pPr>
            <a:r>
              <a:rPr lang="fr-CH" sz="1200" kern="0" dirty="0">
                <a:solidFill>
                  <a:sysClr val="windowText" lastClr="000000"/>
                </a:solidFill>
                <a:latin typeface="Arial" charset="0"/>
                <a:cs typeface="Arial" pitchFamily="34" charset="0"/>
              </a:rPr>
              <a:t>Les sous-groupes ont ainsi imaginé des propositions concrètes sous forme de maquette avec une progression du contenu des thèmes par degré scolaire.</a:t>
            </a:r>
          </a:p>
        </p:txBody>
      </p:sp>
    </p:spTree>
    <p:extLst>
      <p:ext uri="{BB962C8B-B14F-4D97-AF65-F5344CB8AC3E}">
        <p14:creationId xmlns:p14="http://schemas.microsoft.com/office/powerpoint/2010/main" val="3330841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EA561-4736-212D-3F77-2E59A3A6F7F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0C56DDD-221D-2D09-425D-96BE2C85FDD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C9DACDE-5DD5-8457-D172-839ABD56C78D}"/>
              </a:ext>
            </a:extLst>
          </p:cNvPr>
          <p:cNvSpPr>
            <a:spLocks noGrp="1"/>
          </p:cNvSpPr>
          <p:nvPr>
            <p:ph type="body" idx="1"/>
          </p:nvPr>
        </p:nvSpPr>
        <p:spPr/>
        <p:txBody>
          <a:bodyPr/>
          <a:lstStyle/>
          <a:p>
            <a:endParaRPr lang="fr-CH" sz="1100" dirty="0"/>
          </a:p>
        </p:txBody>
      </p:sp>
      <p:sp>
        <p:nvSpPr>
          <p:cNvPr id="4" name="Espace réservé du numéro de diapositive 3">
            <a:extLst>
              <a:ext uri="{FF2B5EF4-FFF2-40B4-BE49-F238E27FC236}">
                <a16:creationId xmlns:a16="http://schemas.microsoft.com/office/drawing/2014/main" id="{E2E47226-7DA9-9055-B315-FF446C40977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3C7A17-04D2-4B85-A133-4FC49718E2F0}" type="slidenum">
              <a:rPr kumimoji="0" lang="fr-CH"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fr-CH"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875484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5" name="Picture 5" descr="LOGOFRUTIG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200" y="5959476"/>
            <a:ext cx="12192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914400" y="2130426"/>
            <a:ext cx="10363200" cy="1470025"/>
          </a:xfrm>
        </p:spPr>
        <p:txBody>
          <a:bodyPr/>
          <a:lstStyle>
            <a:lvl1pPr>
              <a:defRPr/>
            </a:lvl1pPr>
          </a:lstStyle>
          <a:p>
            <a:pPr lvl="0"/>
            <a:r>
              <a:rPr lang="fr-FR" noProof="0"/>
              <a:t>Modifiez le style du titre</a:t>
            </a:r>
            <a:endParaRPr lang="fr-FR" noProof="0" dirty="0"/>
          </a:p>
        </p:txBody>
      </p:sp>
      <p:sp>
        <p:nvSpPr>
          <p:cNvPr id="5123"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fr-FR" noProof="0"/>
              <a:t>Modifier le style des sous-titres du masque</a:t>
            </a:r>
            <a:endParaRPr lang="fr-FR" noProof="0" dirty="0"/>
          </a:p>
        </p:txBody>
      </p:sp>
      <p:sp>
        <p:nvSpPr>
          <p:cNvPr id="7" name="Rectangle 19"/>
          <p:cNvSpPr>
            <a:spLocks noGrp="1" noChangeArrowheads="1"/>
          </p:cNvSpPr>
          <p:nvPr>
            <p:ph type="dt" sz="quarter" idx="10"/>
          </p:nvPr>
        </p:nvSpPr>
        <p:spPr>
          <a:xfrm>
            <a:off x="1869018" y="6192838"/>
            <a:ext cx="9973733" cy="100012"/>
          </a:xfrm>
          <a:prstGeom prst="rect">
            <a:avLst/>
          </a:prstGeom>
        </p:spPr>
        <p:txBody>
          <a:bodyPr/>
          <a:lstStyle>
            <a:lvl1pPr algn="r">
              <a:defRPr sz="1000" b="1" smtClean="0"/>
            </a:lvl1pPr>
          </a:lstStyle>
          <a:p>
            <a:pPr>
              <a:defRPr/>
            </a:pPr>
            <a:r>
              <a:rPr lang="fr-FR" noProof="0" dirty="0"/>
              <a:t>Nom du service ou office</a:t>
            </a:r>
          </a:p>
        </p:txBody>
      </p:sp>
      <p:sp>
        <p:nvSpPr>
          <p:cNvPr id="8" name="Rectangle 20"/>
          <p:cNvSpPr>
            <a:spLocks noGrp="1" noChangeArrowheads="1"/>
          </p:cNvSpPr>
          <p:nvPr>
            <p:ph type="ftr" sz="quarter" idx="11"/>
          </p:nvPr>
        </p:nvSpPr>
        <p:spPr>
          <a:xfrm>
            <a:off x="1856318" y="6013451"/>
            <a:ext cx="9992783" cy="112713"/>
          </a:xfrm>
          <a:prstGeom prst="rect">
            <a:avLst/>
          </a:prstGeom>
        </p:spPr>
        <p:txBody>
          <a:bodyPr/>
          <a:lstStyle>
            <a:lvl1pPr algn="r">
              <a:defRPr sz="1000" b="1" smtClean="0"/>
            </a:lvl1pPr>
          </a:lstStyle>
          <a:p>
            <a:pPr>
              <a:defRPr/>
            </a:pPr>
            <a:r>
              <a:rPr lang="fr-FR" noProof="0" dirty="0"/>
              <a:t>Département</a:t>
            </a:r>
          </a:p>
        </p:txBody>
      </p:sp>
      <p:sp>
        <p:nvSpPr>
          <p:cNvPr id="9" name="Text Box 11"/>
          <p:cNvSpPr txBox="1">
            <a:spLocks noChangeAspect="1" noChangeArrowheads="1"/>
          </p:cNvSpPr>
          <p:nvPr userDrawn="1"/>
        </p:nvSpPr>
        <p:spPr bwMode="auto">
          <a:xfrm>
            <a:off x="10164233" y="6485837"/>
            <a:ext cx="1674284"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fld id="{1765D548-6381-4E49-9F0A-B4313246CD16}" type="datetime1">
              <a:rPr lang="fr-FR" altLang="fr-FR" sz="800" noProof="0">
                <a:solidFill>
                  <a:schemeClr val="tx1"/>
                </a:solidFill>
              </a:rPr>
              <a:pPr algn="r"/>
              <a:t>27/01/2026</a:t>
            </a:fld>
            <a:r>
              <a:rPr lang="fr-FR" altLang="fr-FR" sz="800" noProof="0" dirty="0">
                <a:solidFill>
                  <a:schemeClr val="tx1"/>
                </a:solidFill>
              </a:rPr>
              <a:t> - Page </a:t>
            </a:r>
            <a:fld id="{8A3B4BB0-7EBD-479C-82C9-DC10CF3EE075}" type="slidenum">
              <a:rPr lang="fr-FR" altLang="fr-FR" sz="800" noProof="0">
                <a:solidFill>
                  <a:schemeClr val="tx1"/>
                </a:solidFill>
              </a:rPr>
              <a:pPr algn="r"/>
              <a:t>‹N°›</a:t>
            </a:fld>
            <a:endParaRPr lang="fr-FR" altLang="fr-FR" sz="800" noProof="0" dirty="0">
              <a:solidFill>
                <a:schemeClr val="tx1"/>
              </a:solidFill>
            </a:endParaRPr>
          </a:p>
        </p:txBody>
      </p:sp>
      <p:cxnSp>
        <p:nvCxnSpPr>
          <p:cNvPr id="10" name="Connecteur droit 9"/>
          <p:cNvCxnSpPr/>
          <p:nvPr userDrawn="1"/>
        </p:nvCxnSpPr>
        <p:spPr bwMode="auto">
          <a:xfrm>
            <a:off x="0" y="5886450"/>
            <a:ext cx="12192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16104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867075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387975"/>
          </a:xfrm>
        </p:spPr>
        <p:txBody>
          <a:bodyPr vert="eaVert"/>
          <a:lstStyle/>
          <a:p>
            <a:r>
              <a:rPr lang="fr-FR"/>
              <a:t>Modifiez le style du titre</a:t>
            </a:r>
            <a:endParaRPr lang="fr-CH"/>
          </a:p>
        </p:txBody>
      </p:sp>
      <p:sp>
        <p:nvSpPr>
          <p:cNvPr id="3" name="Espace réservé du texte vertical 2"/>
          <p:cNvSpPr>
            <a:spLocks noGrp="1"/>
          </p:cNvSpPr>
          <p:nvPr>
            <p:ph type="body" orient="vert" idx="1"/>
          </p:nvPr>
        </p:nvSpPr>
        <p:spPr>
          <a:xfrm>
            <a:off x="609600" y="274639"/>
            <a:ext cx="8026400" cy="538797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1006604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3621060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endParaRPr lang="fr-CH"/>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Modifier les styles du texte du masque</a:t>
            </a:r>
          </a:p>
        </p:txBody>
      </p:sp>
    </p:spTree>
    <p:extLst>
      <p:ext uri="{BB962C8B-B14F-4D97-AF65-F5344CB8AC3E}">
        <p14:creationId xmlns:p14="http://schemas.microsoft.com/office/powerpoint/2010/main" val="1548674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sz="half" idx="1"/>
          </p:nvPr>
        </p:nvSpPr>
        <p:spPr>
          <a:xfrm>
            <a:off x="609600" y="1628775"/>
            <a:ext cx="5384800" cy="4033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6197600" y="1628775"/>
            <a:ext cx="5384800" cy="4033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1929162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fr-CH"/>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90613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Tree>
    <p:extLst>
      <p:ext uri="{BB962C8B-B14F-4D97-AF65-F5344CB8AC3E}">
        <p14:creationId xmlns:p14="http://schemas.microsoft.com/office/powerpoint/2010/main" val="2616709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380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endParaRPr lang="fr-CH"/>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Tree>
    <p:extLst>
      <p:ext uri="{BB962C8B-B14F-4D97-AF65-F5344CB8AC3E}">
        <p14:creationId xmlns:p14="http://schemas.microsoft.com/office/powerpoint/2010/main" val="584300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endParaRPr lang="fr-CH"/>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fr-CH"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Tree>
    <p:extLst>
      <p:ext uri="{BB962C8B-B14F-4D97-AF65-F5344CB8AC3E}">
        <p14:creationId xmlns:p14="http://schemas.microsoft.com/office/powerpoint/2010/main" val="955358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noProof="0" dirty="0"/>
              <a:t>Cliquez pour modifier le style du titre</a:t>
            </a:r>
          </a:p>
        </p:txBody>
      </p:sp>
      <p:sp>
        <p:nvSpPr>
          <p:cNvPr id="1027" name="Rectangle 3"/>
          <p:cNvSpPr>
            <a:spLocks noGrp="1" noChangeArrowheads="1"/>
          </p:cNvSpPr>
          <p:nvPr>
            <p:ph type="body" idx="1"/>
          </p:nvPr>
        </p:nvSpPr>
        <p:spPr bwMode="auto">
          <a:xfrm>
            <a:off x="609600" y="1628775"/>
            <a:ext cx="10972800" cy="403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noProof="0" dirty="0"/>
              <a:t>Cliquez pour modifier les styles du texte du masque</a:t>
            </a:r>
          </a:p>
          <a:p>
            <a:pPr lvl="1"/>
            <a:r>
              <a:rPr lang="fr-FR" altLang="fr-FR" noProof="0" dirty="0"/>
              <a:t>Deuxième niveau</a:t>
            </a:r>
          </a:p>
          <a:p>
            <a:pPr lvl="2"/>
            <a:r>
              <a:rPr lang="fr-FR" altLang="fr-FR" noProof="0" dirty="0"/>
              <a:t>Troisième niveau</a:t>
            </a:r>
          </a:p>
        </p:txBody>
      </p:sp>
      <p:sp>
        <p:nvSpPr>
          <p:cNvPr id="1030" name="Text Box 11"/>
          <p:cNvSpPr txBox="1">
            <a:spLocks noChangeAspect="1" noChangeArrowheads="1"/>
          </p:cNvSpPr>
          <p:nvPr/>
        </p:nvSpPr>
        <p:spPr bwMode="auto">
          <a:xfrm>
            <a:off x="10164233" y="6494463"/>
            <a:ext cx="1674284"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fld id="{1765D548-6381-4E49-9F0A-B4313246CD16}" type="datetime1">
              <a:rPr lang="fr-FR" altLang="fr-FR" sz="800" noProof="0">
                <a:solidFill>
                  <a:schemeClr val="tx1"/>
                </a:solidFill>
              </a:rPr>
              <a:pPr algn="r"/>
              <a:t>27/01/2026</a:t>
            </a:fld>
            <a:r>
              <a:rPr lang="fr-FR" altLang="fr-FR" sz="800" noProof="0" dirty="0">
                <a:solidFill>
                  <a:schemeClr val="tx1"/>
                </a:solidFill>
              </a:rPr>
              <a:t> - Page </a:t>
            </a:r>
            <a:fld id="{8A3B4BB0-7EBD-479C-82C9-DC10CF3EE075}" type="slidenum">
              <a:rPr lang="fr-FR" altLang="fr-FR" sz="800" noProof="0">
                <a:solidFill>
                  <a:schemeClr val="tx1"/>
                </a:solidFill>
              </a:rPr>
              <a:pPr algn="r"/>
              <a:t>‹N°›</a:t>
            </a:fld>
            <a:endParaRPr lang="fr-FR" altLang="fr-FR" sz="800" noProof="0" dirty="0">
              <a:solidFill>
                <a:schemeClr val="tx1"/>
              </a:solidFill>
            </a:endParaRPr>
          </a:p>
        </p:txBody>
      </p:sp>
    </p:spTree>
    <p:extLst>
      <p:ext uri="{BB962C8B-B14F-4D97-AF65-F5344CB8AC3E}">
        <p14:creationId xmlns:p14="http://schemas.microsoft.com/office/powerpoint/2010/main" val="1901807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1" fontAlgn="base" hangingPunct="1">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p:titleStyle>
    <p:bodyStyle>
      <a:lvl1pPr marL="342900" indent="-342900" algn="l" rtl="0" eaLnBrk="1" fontAlgn="base" hangingPunct="1">
        <a:spcBef>
          <a:spcPct val="20000"/>
        </a:spcBef>
        <a:spcAft>
          <a:spcPct val="0"/>
        </a:spcAft>
        <a:buSzPct val="9500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edu.ge.ch/enseignement/enseignement-primaire/sante-et-bien-etre"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ww.ge.ch/actualite/organisation-masterchef-gouters-ecole-chatelaine-16-05-2025" TargetMode="External"/><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14.png"/><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ge.ch/grandconseil/data/odj/010412/L12054.pdf" TargetMode="External"/><Relationship Id="rId7" Type="http://schemas.openxmlformats.org/officeDocument/2006/relationships/hyperlink" Target="https://ge.ch/grandconseil/data/loisvotee/L12843.pdf" TargetMode="External"/><Relationship Id="rId2" Type="http://schemas.openxmlformats.org/officeDocument/2006/relationships/hyperlink" Target="https://portail.ciip.ch/per/disciplines/16" TargetMode="External"/><Relationship Id="rId1" Type="http://schemas.openxmlformats.org/officeDocument/2006/relationships/slideLayout" Target="../slideLayouts/slideLayout2.xml"/><Relationship Id="rId6" Type="http://schemas.openxmlformats.org/officeDocument/2006/relationships/hyperlink" Target="https://ge.ch/grandconseil/data/loisvotee/L11470.pdf" TargetMode="External"/><Relationship Id="rId5" Type="http://schemas.openxmlformats.org/officeDocument/2006/relationships/hyperlink" Target="https://silgeneve.ch/legis/index.aspx" TargetMode="External"/><Relationship Id="rId4" Type="http://schemas.openxmlformats.org/officeDocument/2006/relationships/hyperlink" Target="https://www.ge.ch/document/plan-cantonal-promotion-sante-prevention-2024-2028-0"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citecrans.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981200" y="290945"/>
            <a:ext cx="8229600" cy="5835535"/>
          </a:xfrm>
        </p:spPr>
        <p:txBody>
          <a:bodyPr/>
          <a:lstStyle/>
          <a:p>
            <a:pPr algn="ctr"/>
            <a:r>
              <a:rPr lang="fr-CH" sz="1800" b="0" dirty="0">
                <a:solidFill>
                  <a:schemeClr val="accent5">
                    <a:lumMod val="75000"/>
                  </a:schemeClr>
                </a:solidFill>
                <a:latin typeface="Arial" panose="020B0604020202020204" pitchFamily="34" charset="0"/>
                <a:cs typeface="Arial" panose="020B0604020202020204" pitchFamily="34" charset="0"/>
              </a:rPr>
              <a:t>Etat d'avancement du projet </a:t>
            </a:r>
            <a:br>
              <a:rPr lang="fr-CH" b="0" dirty="0">
                <a:solidFill>
                  <a:schemeClr val="accent5">
                    <a:lumMod val="75000"/>
                  </a:schemeClr>
                </a:solidFill>
                <a:latin typeface="Arial" panose="020B0604020202020204" pitchFamily="34" charset="0"/>
                <a:cs typeface="Arial" panose="020B0604020202020204" pitchFamily="34" charset="0"/>
              </a:rPr>
            </a:br>
            <a:br>
              <a:rPr lang="fr-CH" dirty="0">
                <a:solidFill>
                  <a:schemeClr val="accent5">
                    <a:lumMod val="75000"/>
                  </a:schemeClr>
                </a:solidFill>
                <a:latin typeface="Arial" panose="020B0604020202020204" pitchFamily="34" charset="0"/>
                <a:cs typeface="Arial" panose="020B0604020202020204" pitchFamily="34" charset="0"/>
              </a:rPr>
            </a:br>
            <a:r>
              <a:rPr lang="fr-CH" dirty="0">
                <a:solidFill>
                  <a:schemeClr val="accent5">
                    <a:lumMod val="75000"/>
                  </a:schemeClr>
                </a:solidFill>
                <a:latin typeface="Arial" panose="020B0604020202020204" pitchFamily="34" charset="0"/>
                <a:cs typeface="Arial" panose="020B0604020202020204" pitchFamily="34" charset="0"/>
              </a:rPr>
              <a:t>Développement et renforcement d'un "parcours santé de l'élève" dans les degrés du primaire et du CO</a:t>
            </a:r>
            <a:br>
              <a:rPr lang="fr-CH" dirty="0">
                <a:solidFill>
                  <a:schemeClr val="accent5">
                    <a:lumMod val="75000"/>
                  </a:schemeClr>
                </a:solidFill>
                <a:latin typeface="Arial" panose="020B0604020202020204" pitchFamily="34" charset="0"/>
                <a:cs typeface="Arial" panose="020B0604020202020204" pitchFamily="34" charset="0"/>
              </a:rPr>
            </a:br>
            <a:br>
              <a:rPr lang="fr-CH" dirty="0">
                <a:solidFill>
                  <a:schemeClr val="accent5">
                    <a:lumMod val="75000"/>
                  </a:schemeClr>
                </a:solidFill>
                <a:latin typeface="Arial" panose="020B0604020202020204" pitchFamily="34" charset="0"/>
                <a:cs typeface="Arial" panose="020B0604020202020204" pitchFamily="34" charset="0"/>
              </a:rPr>
            </a:br>
            <a:r>
              <a:rPr lang="fr-CH" dirty="0">
                <a:solidFill>
                  <a:schemeClr val="accent5">
                    <a:lumMod val="75000"/>
                  </a:schemeClr>
                </a:solidFill>
                <a:latin typeface="Arial" panose="020B0604020202020204" pitchFamily="34" charset="0"/>
                <a:cs typeface="Arial" panose="020B0604020202020204" pitchFamily="34" charset="0"/>
              </a:rPr>
              <a:t>Projet FR10A</a:t>
            </a:r>
            <a:br>
              <a:rPr lang="fr-CH" dirty="0">
                <a:solidFill>
                  <a:schemeClr val="accent5">
                    <a:lumMod val="75000"/>
                  </a:schemeClr>
                </a:solidFill>
                <a:latin typeface="Arial" panose="020B0604020202020204" pitchFamily="34" charset="0"/>
                <a:cs typeface="Arial" panose="020B0604020202020204" pitchFamily="34" charset="0"/>
              </a:rPr>
            </a:br>
            <a:br>
              <a:rPr lang="fr-CH" b="0" dirty="0">
                <a:solidFill>
                  <a:schemeClr val="accent5">
                    <a:lumMod val="75000"/>
                  </a:schemeClr>
                </a:solidFill>
                <a:latin typeface="Arial" panose="020B0604020202020204" pitchFamily="34" charset="0"/>
                <a:cs typeface="Arial" panose="020B0604020202020204" pitchFamily="34" charset="0"/>
              </a:rPr>
            </a:br>
            <a:r>
              <a:rPr lang="fr-CH" sz="1800" b="0" dirty="0">
                <a:solidFill>
                  <a:schemeClr val="accent5">
                    <a:lumMod val="75000"/>
                  </a:schemeClr>
                </a:solidFill>
                <a:latin typeface="Arial" panose="020B0604020202020204" pitchFamily="34" charset="0"/>
                <a:cs typeface="Arial" panose="020B0604020202020204" pitchFamily="34" charset="0"/>
              </a:rPr>
              <a:t>Janvier 2026</a:t>
            </a:r>
            <a:br>
              <a:rPr lang="fr-CH" sz="1800" b="0" dirty="0">
                <a:solidFill>
                  <a:schemeClr val="accent5">
                    <a:lumMod val="75000"/>
                  </a:schemeClr>
                </a:solidFill>
                <a:latin typeface="Arial" panose="020B0604020202020204" pitchFamily="34" charset="0"/>
                <a:cs typeface="Arial" panose="020B0604020202020204" pitchFamily="34" charset="0"/>
              </a:rPr>
            </a:br>
            <a:br>
              <a:rPr lang="fr-CH" sz="1800" b="0">
                <a:solidFill>
                  <a:schemeClr val="accent5">
                    <a:lumMod val="75000"/>
                  </a:schemeClr>
                </a:solidFill>
                <a:latin typeface="Arial" panose="020B0604020202020204" pitchFamily="34" charset="0"/>
                <a:cs typeface="Arial" panose="020B0604020202020204" pitchFamily="34" charset="0"/>
              </a:rPr>
            </a:br>
            <a:r>
              <a:rPr lang="fr-CH" sz="1800" b="0">
                <a:solidFill>
                  <a:schemeClr val="accent5">
                    <a:lumMod val="75000"/>
                  </a:schemeClr>
                </a:solidFill>
                <a:latin typeface="Arial" panose="020B0604020202020204" pitchFamily="34" charset="0"/>
                <a:cs typeface="Arial" panose="020B0604020202020204" pitchFamily="34" charset="0"/>
              </a:rPr>
              <a:t>SSEJ-SDS</a:t>
            </a:r>
            <a:endParaRPr lang="fr-CH" sz="1800" b="0"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5600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981200" y="2182305"/>
            <a:ext cx="8229600" cy="1762166"/>
          </a:xfrm>
        </p:spPr>
        <p:txBody>
          <a:bodyPr/>
          <a:lstStyle/>
          <a:p>
            <a:pPr algn="ctr"/>
            <a:br>
              <a:rPr lang="fr-CH" b="0" dirty="0">
                <a:solidFill>
                  <a:schemeClr val="accent5">
                    <a:lumMod val="75000"/>
                  </a:schemeClr>
                </a:solidFill>
                <a:latin typeface="Arial" panose="020B0604020202020204" pitchFamily="34" charset="0"/>
                <a:cs typeface="Arial" panose="020B0604020202020204" pitchFamily="34" charset="0"/>
              </a:rPr>
            </a:br>
            <a:r>
              <a:rPr lang="fr-CH" dirty="0">
                <a:solidFill>
                  <a:schemeClr val="accent5">
                    <a:lumMod val="75000"/>
                  </a:schemeClr>
                </a:solidFill>
                <a:latin typeface="Arial" panose="020B0604020202020204" pitchFamily="34" charset="0"/>
                <a:cs typeface="Arial" panose="020B0604020202020204" pitchFamily="34" charset="0"/>
              </a:rPr>
              <a:t>Hackathon</a:t>
            </a:r>
            <a:br>
              <a:rPr lang="fr-CH" b="0" dirty="0">
                <a:solidFill>
                  <a:schemeClr val="accent5">
                    <a:lumMod val="75000"/>
                  </a:schemeClr>
                </a:solidFill>
                <a:latin typeface="Arial" panose="020B0604020202020204" pitchFamily="34" charset="0"/>
                <a:cs typeface="Arial" panose="020B0604020202020204" pitchFamily="34" charset="0"/>
              </a:rPr>
            </a:br>
            <a:br>
              <a:rPr lang="fr-CH" b="0" dirty="0">
                <a:solidFill>
                  <a:schemeClr val="accent5">
                    <a:lumMod val="75000"/>
                  </a:schemeClr>
                </a:solidFill>
                <a:latin typeface="Arial" panose="020B0604020202020204" pitchFamily="34" charset="0"/>
                <a:cs typeface="Arial" panose="020B0604020202020204" pitchFamily="34" charset="0"/>
              </a:rPr>
            </a:br>
            <a:r>
              <a:rPr lang="fr-CH" b="0" dirty="0">
                <a:solidFill>
                  <a:schemeClr val="accent5">
                    <a:lumMod val="75000"/>
                  </a:schemeClr>
                </a:solidFill>
                <a:latin typeface="Arial" panose="020B0604020202020204" pitchFamily="34" charset="0"/>
                <a:cs typeface="Arial" panose="020B0604020202020204" pitchFamily="34" charset="0"/>
              </a:rPr>
              <a:t> </a:t>
            </a:r>
            <a:r>
              <a:rPr lang="fr-CH" sz="2400" b="0" dirty="0">
                <a:solidFill>
                  <a:schemeClr val="accent5">
                    <a:lumMod val="75000"/>
                  </a:schemeClr>
                </a:solidFill>
                <a:latin typeface="Arial" panose="020B0604020202020204" pitchFamily="34" charset="0"/>
                <a:cs typeface="Arial" panose="020B0604020202020204" pitchFamily="34" charset="0"/>
              </a:rPr>
              <a:t>FR 10A - Groupe de travail transversal</a:t>
            </a:r>
            <a:br>
              <a:rPr lang="fr-CH" sz="2400" b="0" dirty="0">
                <a:solidFill>
                  <a:schemeClr val="accent5">
                    <a:lumMod val="75000"/>
                  </a:schemeClr>
                </a:solidFill>
                <a:latin typeface="Arial" panose="020B0604020202020204" pitchFamily="34" charset="0"/>
                <a:cs typeface="Arial" panose="020B0604020202020204" pitchFamily="34" charset="0"/>
              </a:rPr>
            </a:br>
            <a:endParaRPr lang="fr-CH" sz="1600" i="1" dirty="0">
              <a:latin typeface="Arial" panose="020B0604020202020204" pitchFamily="34" charset="0"/>
              <a:cs typeface="Arial" panose="020B0604020202020204" pitchFamily="34" charset="0"/>
            </a:endParaRPr>
          </a:p>
        </p:txBody>
      </p:sp>
      <p:sp>
        <p:nvSpPr>
          <p:cNvPr id="5" name="Espace réservé du contenu 4"/>
          <p:cNvSpPr>
            <a:spLocks noGrp="1"/>
          </p:cNvSpPr>
          <p:nvPr>
            <p:ph idx="1"/>
          </p:nvPr>
        </p:nvSpPr>
        <p:spPr>
          <a:xfrm>
            <a:off x="1981200" y="4675695"/>
            <a:ext cx="8229600" cy="768664"/>
          </a:xfrm>
        </p:spPr>
        <p:txBody>
          <a:bodyPr/>
          <a:lstStyle/>
          <a:p>
            <a:pPr>
              <a:spcBef>
                <a:spcPts val="0"/>
              </a:spcBef>
              <a:spcAft>
                <a:spcPts val="0"/>
              </a:spcAft>
              <a:buFont typeface="Arial" panose="020B0604020202020204" pitchFamily="34" charset="0"/>
              <a:buChar char="•"/>
            </a:pPr>
            <a:endParaRPr lang="fr-CH" dirty="0"/>
          </a:p>
          <a:p>
            <a:pPr>
              <a:spcBef>
                <a:spcPts val="0"/>
              </a:spcBef>
              <a:spcAft>
                <a:spcPts val="0"/>
              </a:spcAft>
              <a:buFont typeface="Arial" panose="020B0604020202020204" pitchFamily="34" charset="0"/>
              <a:buChar char="•"/>
            </a:pPr>
            <a:endParaRPr lang="fr-CH" dirty="0"/>
          </a:p>
          <a:p>
            <a:pPr>
              <a:spcBef>
                <a:spcPts val="0"/>
              </a:spcBef>
              <a:spcAft>
                <a:spcPts val="0"/>
              </a:spcAft>
              <a:buFont typeface="Arial" panose="020B0604020202020204" pitchFamily="34" charset="0"/>
              <a:buChar char="•"/>
            </a:pPr>
            <a:endParaRPr lang="fr-CH" sz="1800" dirty="0"/>
          </a:p>
          <a:p>
            <a:pPr>
              <a:spcBef>
                <a:spcPts val="0"/>
              </a:spcBef>
              <a:spcAft>
                <a:spcPts val="0"/>
              </a:spcAft>
              <a:buFont typeface="Arial" panose="020B0604020202020204" pitchFamily="34" charset="0"/>
              <a:buChar char="•"/>
            </a:pPr>
            <a:endParaRPr lang="fr-CH" sz="1800" dirty="0"/>
          </a:p>
          <a:p>
            <a:pPr>
              <a:spcBef>
                <a:spcPts val="0"/>
              </a:spcBef>
              <a:spcAft>
                <a:spcPts val="0"/>
              </a:spcAft>
              <a:buFontTx/>
              <a:buChar char="-"/>
            </a:pPr>
            <a:endParaRPr lang="fr-CH" b="1" i="1" dirty="0"/>
          </a:p>
          <a:p>
            <a:pPr>
              <a:spcBef>
                <a:spcPts val="0"/>
              </a:spcBef>
              <a:spcAft>
                <a:spcPts val="0"/>
              </a:spcAft>
              <a:buFontTx/>
              <a:buChar char="-"/>
            </a:pPr>
            <a:endParaRPr lang="fr-CH" b="1" i="1" dirty="0"/>
          </a:p>
          <a:p>
            <a:pPr>
              <a:spcBef>
                <a:spcPts val="0"/>
              </a:spcBef>
              <a:spcAft>
                <a:spcPts val="0"/>
              </a:spcAft>
              <a:buFontTx/>
              <a:buChar char="-"/>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dirty="0"/>
          </a:p>
          <a:p>
            <a:pPr marL="0" indent="0">
              <a:spcBef>
                <a:spcPts val="0"/>
              </a:spcBef>
              <a:spcAft>
                <a:spcPts val="0"/>
              </a:spcAft>
              <a:buNone/>
            </a:pPr>
            <a:endParaRPr lang="fr-CH" sz="1800" i="1" dirty="0">
              <a:solidFill>
                <a:srgbClr val="FF0000"/>
              </a:solidFill>
            </a:endParaRPr>
          </a:p>
        </p:txBody>
      </p:sp>
    </p:spTree>
    <p:extLst>
      <p:ext uri="{BB962C8B-B14F-4D97-AF65-F5344CB8AC3E}">
        <p14:creationId xmlns:p14="http://schemas.microsoft.com/office/powerpoint/2010/main" val="4048278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520BA-9B22-BA2B-3946-D7190FF41A8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D51F767-4BC6-A0C4-D15D-9E5614193B8A}"/>
              </a:ext>
            </a:extLst>
          </p:cNvPr>
          <p:cNvSpPr/>
          <p:nvPr/>
        </p:nvSpPr>
        <p:spPr bwMode="gray">
          <a:xfrm>
            <a:off x="430958" y="844401"/>
            <a:ext cx="11366595" cy="2501288"/>
          </a:xfrm>
          <a:prstGeom prst="rect">
            <a:avLst/>
          </a:prstGeom>
          <a:noFill/>
          <a:ln w="19050" cap="flat" cmpd="sng" algn="ctr">
            <a:solidFill>
              <a:schemeClr val="accent1"/>
            </a:solidFill>
            <a:prstDash val="solid"/>
            <a:headEnd/>
            <a:tailEnd/>
          </a:ln>
          <a:effectLst/>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lvl="2" defTabSz="685766" fontAlgn="base">
              <a:spcBef>
                <a:spcPct val="0"/>
              </a:spcBef>
              <a:defRPr/>
            </a:pPr>
            <a:endParaRPr lang="fr-FR" sz="900" b="1" kern="0" dirty="0">
              <a:solidFill>
                <a:sysClr val="windowText" lastClr="000000"/>
              </a:solidFill>
              <a:latin typeface="Arial" charset="0"/>
              <a:cs typeface="Arial" pitchFamily="34" charset="0"/>
            </a:endParaRPr>
          </a:p>
          <a:p>
            <a:pPr defTabSz="685766" fontAlgn="base">
              <a:spcBef>
                <a:spcPct val="0"/>
              </a:spcBef>
              <a:defRPr/>
            </a:pPr>
            <a:r>
              <a:rPr lang="fr-CH" sz="1200" b="1" kern="0" dirty="0">
                <a:solidFill>
                  <a:sysClr val="windowText" lastClr="000000"/>
                </a:solidFill>
                <a:latin typeface="Arial" charset="0"/>
                <a:cs typeface="Arial" pitchFamily="34" charset="0"/>
              </a:rPr>
              <a:t>Contexte: </a:t>
            </a:r>
            <a:r>
              <a:rPr lang="fr-CH" sz="1200" kern="0" dirty="0">
                <a:solidFill>
                  <a:sysClr val="windowText" lastClr="000000"/>
                </a:solidFill>
                <a:latin typeface="Arial" charset="0"/>
                <a:cs typeface="Arial" pitchFamily="34" charset="0"/>
              </a:rPr>
              <a:t>En mars 2025 a eu lieu un Hackathon sur le thème du parcours santé de l'élève avec la participation de jeunes issus du Conseil de la jeunesse et des GEunes afin de recueillir leurs idées, propositions et expériences.</a:t>
            </a:r>
          </a:p>
          <a:p>
            <a:pPr defTabSz="685766" fontAlgn="base">
              <a:spcBef>
                <a:spcPct val="0"/>
              </a:spcBef>
              <a:defRPr/>
            </a:pPr>
            <a:endParaRPr lang="fr-CH" sz="1200" kern="0" dirty="0">
              <a:solidFill>
                <a:sysClr val="windowText" lastClr="000000"/>
              </a:solidFill>
              <a:latin typeface="Arial" charset="0"/>
              <a:cs typeface="Arial" pitchFamily="34" charset="0"/>
            </a:endParaRPr>
          </a:p>
          <a:p>
            <a:pPr defTabSz="685766" fontAlgn="base">
              <a:spcBef>
                <a:spcPct val="0"/>
              </a:spcBef>
              <a:defRPr/>
            </a:pPr>
            <a:r>
              <a:rPr lang="fr-CH" sz="1200" kern="0" dirty="0">
                <a:solidFill>
                  <a:sysClr val="windowText" lastClr="000000"/>
                </a:solidFill>
                <a:latin typeface="Arial" charset="0"/>
                <a:cs typeface="Arial" pitchFamily="34" charset="0"/>
              </a:rPr>
              <a:t>La question centrale posée aux participants et participantes était la suivante :</a:t>
            </a:r>
          </a:p>
          <a:p>
            <a:pPr defTabSz="685766" fontAlgn="base">
              <a:spcBef>
                <a:spcPct val="0"/>
              </a:spcBef>
              <a:defRPr/>
            </a:pPr>
            <a:r>
              <a:rPr lang="fr-CH" sz="1200" i="1" kern="0" dirty="0">
                <a:solidFill>
                  <a:srgbClr val="7030A0"/>
                </a:solidFill>
                <a:latin typeface="Arial" charset="0"/>
                <a:cs typeface="Arial" pitchFamily="34" charset="0"/>
              </a:rPr>
              <a:t>"En tant que jeune adulte, qu’auriez-vous souhaité acquérir comme connaissances en santé (sexuelle, numérique, mentale, …) dans le cadre de votre cursus scolaire afin de vous préparer à votre vie d’adulte, et sous quelle forme ?"</a:t>
            </a:r>
          </a:p>
          <a:p>
            <a:pPr defTabSz="685766" fontAlgn="base">
              <a:spcBef>
                <a:spcPct val="0"/>
              </a:spcBef>
              <a:defRPr/>
            </a:pPr>
            <a:endParaRPr lang="fr-CH" sz="1200" b="1" kern="0" dirty="0">
              <a:solidFill>
                <a:srgbClr val="7030A0"/>
              </a:solidFill>
              <a:latin typeface="Arial" charset="0"/>
              <a:cs typeface="Arial" pitchFamily="34" charset="0"/>
            </a:endParaRPr>
          </a:p>
          <a:p>
            <a:pPr defTabSz="685766" fontAlgn="base">
              <a:spcBef>
                <a:spcPct val="0"/>
              </a:spcBef>
              <a:spcAft>
                <a:spcPts val="225"/>
              </a:spcAft>
              <a:defRPr/>
            </a:pPr>
            <a:r>
              <a:rPr lang="fr-CH" sz="1200" kern="0" dirty="0">
                <a:solidFill>
                  <a:sysClr val="windowText" lastClr="000000"/>
                </a:solidFill>
                <a:latin typeface="Arial" charset="0"/>
                <a:cs typeface="Arial" pitchFamily="34" charset="0"/>
              </a:rPr>
              <a:t>Les objectifs de cet Hackathon ont été structurés sur la base de quatre axes du projet :</a:t>
            </a:r>
          </a:p>
          <a:p>
            <a:pPr marL="342900" lvl="1" defTabSz="685766" fontAlgn="base">
              <a:spcBef>
                <a:spcPct val="0"/>
              </a:spcBef>
              <a:spcAft>
                <a:spcPts val="225"/>
              </a:spcAft>
              <a:defRPr/>
            </a:pPr>
            <a:r>
              <a:rPr lang="fr-CH" sz="1200" kern="0" dirty="0">
                <a:solidFill>
                  <a:sysClr val="windowText" lastClr="000000"/>
                </a:solidFill>
                <a:latin typeface="Arial" charset="0"/>
                <a:cs typeface="Arial" pitchFamily="34" charset="0"/>
              </a:rPr>
              <a:t>1. Identifier les obstacles actuels dans le parcours de santé des élèves</a:t>
            </a:r>
          </a:p>
          <a:p>
            <a:pPr marL="342900" lvl="1" defTabSz="685766" fontAlgn="base">
              <a:spcBef>
                <a:spcPct val="0"/>
              </a:spcBef>
              <a:spcAft>
                <a:spcPts val="225"/>
              </a:spcAft>
              <a:defRPr/>
            </a:pPr>
            <a:r>
              <a:rPr lang="fr-CH" sz="1200" kern="0" dirty="0">
                <a:solidFill>
                  <a:sysClr val="windowText" lastClr="000000"/>
                </a:solidFill>
                <a:latin typeface="Arial" charset="0"/>
                <a:cs typeface="Arial" pitchFamily="34" charset="0"/>
              </a:rPr>
              <a:t>2. Proposer des solutions innovantes pour améliorer le parcours santé</a:t>
            </a:r>
          </a:p>
          <a:p>
            <a:pPr marL="342900" lvl="1" defTabSz="685766" fontAlgn="base">
              <a:spcBef>
                <a:spcPct val="0"/>
              </a:spcBef>
              <a:spcAft>
                <a:spcPts val="225"/>
              </a:spcAft>
              <a:defRPr/>
            </a:pPr>
            <a:r>
              <a:rPr lang="fr-CH" sz="1200" kern="0" dirty="0">
                <a:solidFill>
                  <a:sysClr val="windowText" lastClr="000000"/>
                </a:solidFill>
                <a:latin typeface="Arial" charset="0"/>
                <a:cs typeface="Arial" pitchFamily="34" charset="0"/>
              </a:rPr>
              <a:t>3. Favoriser une meilleure collaboration entre les différents acteurs du système de santé scolaire</a:t>
            </a:r>
          </a:p>
          <a:p>
            <a:pPr marL="342900" lvl="1" defTabSz="685766" fontAlgn="base">
              <a:spcBef>
                <a:spcPct val="0"/>
              </a:spcBef>
              <a:spcAft>
                <a:spcPts val="225"/>
              </a:spcAft>
              <a:defRPr/>
            </a:pPr>
            <a:r>
              <a:rPr lang="fr-CH" sz="1200" kern="0" dirty="0">
                <a:solidFill>
                  <a:sysClr val="windowText" lastClr="000000"/>
                </a:solidFill>
                <a:latin typeface="Arial" charset="0"/>
                <a:cs typeface="Arial" pitchFamily="34" charset="0"/>
              </a:rPr>
              <a:t>4.Sensibiliser les jeunes et les professionnels aux enjeux de santé en milieu scolaire.</a:t>
            </a:r>
          </a:p>
        </p:txBody>
      </p:sp>
      <p:sp>
        <p:nvSpPr>
          <p:cNvPr id="3" name="TextBox 2">
            <a:extLst>
              <a:ext uri="{FF2B5EF4-FFF2-40B4-BE49-F238E27FC236}">
                <a16:creationId xmlns:a16="http://schemas.microsoft.com/office/drawing/2014/main" id="{3850C4F5-7193-0C72-FABC-CB56C656A978}"/>
              </a:ext>
            </a:extLst>
          </p:cNvPr>
          <p:cNvSpPr txBox="1"/>
          <p:nvPr/>
        </p:nvSpPr>
        <p:spPr>
          <a:xfrm>
            <a:off x="800525" y="676301"/>
            <a:ext cx="1960604" cy="307777"/>
          </a:xfrm>
          <a:prstGeom prst="rect">
            <a:avLst/>
          </a:prstGeom>
          <a:solidFill>
            <a:schemeClr val="tx2"/>
          </a:solidFill>
        </p:spPr>
        <p:txBody>
          <a:bodyPr wrap="square" rtlCol="0">
            <a:spAutoFit/>
          </a:bodyPr>
          <a:lstStyle/>
          <a:p>
            <a:pPr algn="ctr" defTabSz="685766" fontAlgn="base">
              <a:spcBef>
                <a:spcPct val="0"/>
              </a:spcBef>
              <a:spcAft>
                <a:spcPct val="0"/>
              </a:spcAft>
              <a:defRPr/>
            </a:pPr>
            <a:r>
              <a:rPr lang="fr-FR" sz="1400" b="1" kern="0" dirty="0">
                <a:solidFill>
                  <a:prstClr val="white"/>
                </a:solidFill>
                <a:latin typeface="Arial" charset="0"/>
              </a:rPr>
              <a:t>Vue d’ensemble </a:t>
            </a:r>
          </a:p>
        </p:txBody>
      </p:sp>
      <p:sp>
        <p:nvSpPr>
          <p:cNvPr id="4" name="Rectangle 3">
            <a:extLst>
              <a:ext uri="{FF2B5EF4-FFF2-40B4-BE49-F238E27FC236}">
                <a16:creationId xmlns:a16="http://schemas.microsoft.com/office/drawing/2014/main" id="{311B3E97-26F3-F432-1AF9-C8CDB1F9438C}"/>
              </a:ext>
            </a:extLst>
          </p:cNvPr>
          <p:cNvSpPr/>
          <p:nvPr/>
        </p:nvSpPr>
        <p:spPr bwMode="gray">
          <a:xfrm>
            <a:off x="433235" y="3646045"/>
            <a:ext cx="5662765" cy="2860858"/>
          </a:xfrm>
          <a:prstGeom prst="rect">
            <a:avLst/>
          </a:prstGeom>
          <a:noFill/>
          <a:ln w="19050" cap="flat" cmpd="sng" algn="ctr">
            <a:solidFill>
              <a:schemeClr val="accent1"/>
            </a:solidFill>
            <a:prstDash val="solid"/>
            <a:headEnd/>
            <a:tailEnd/>
          </a:ln>
          <a:effectLst/>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fontAlgn="base">
              <a:spcBef>
                <a:spcPct val="0"/>
              </a:spcBef>
              <a:spcAft>
                <a:spcPct val="0"/>
              </a:spcAft>
            </a:pPr>
            <a:endParaRPr lang="fr-CH" sz="1050" dirty="0">
              <a:solidFill>
                <a:srgbClr val="000000"/>
              </a:solidFill>
              <a:latin typeface="Arial" panose="020B0604020202020204" pitchFamily="34" charset="0"/>
            </a:endParaRPr>
          </a:p>
          <a:p>
            <a:pPr marL="171450" indent="-171450" fontAlgn="base">
              <a:spcBef>
                <a:spcPct val="0"/>
              </a:spcBef>
              <a:spcAft>
                <a:spcPct val="0"/>
              </a:spcAft>
              <a:buFont typeface="Arial" panose="020B0604020202020204" pitchFamily="34" charset="0"/>
              <a:buChar char="•"/>
            </a:pPr>
            <a:r>
              <a:rPr lang="fr-CH" sz="1200" dirty="0">
                <a:solidFill>
                  <a:srgbClr val="000000"/>
                </a:solidFill>
                <a:latin typeface="Arial" panose="020B0604020202020204" pitchFamily="34" charset="0"/>
              </a:rPr>
              <a:t>Les jeunes souhaitent un parcours éducatif adapté à leurs besoins actuels et aux défis de leur génération</a:t>
            </a:r>
          </a:p>
          <a:p>
            <a:pPr marL="171450" indent="-171450" fontAlgn="base">
              <a:spcBef>
                <a:spcPct val="0"/>
              </a:spcBef>
              <a:spcAft>
                <a:spcPct val="0"/>
              </a:spcAft>
              <a:buFont typeface="Arial" panose="020B0604020202020204" pitchFamily="34" charset="0"/>
              <a:buChar char="•"/>
            </a:pPr>
            <a:r>
              <a:rPr lang="fr-CH" sz="1200" dirty="0">
                <a:solidFill>
                  <a:srgbClr val="000000"/>
                </a:solidFill>
                <a:latin typeface="Arial" panose="020B0604020202020204" pitchFamily="34" charset="0"/>
              </a:rPr>
              <a:t>Une approche progressive et inclusive est essentielle pour favoriser leur bien-être</a:t>
            </a:r>
          </a:p>
          <a:p>
            <a:pPr marL="171450" indent="-171450" fontAlgn="base">
              <a:spcBef>
                <a:spcPct val="0"/>
              </a:spcBef>
              <a:spcAft>
                <a:spcPct val="0"/>
              </a:spcAft>
              <a:buFont typeface="Arial" panose="020B0604020202020204" pitchFamily="34" charset="0"/>
              <a:buChar char="•"/>
            </a:pPr>
            <a:r>
              <a:rPr lang="fr-CH" sz="1200" dirty="0">
                <a:solidFill>
                  <a:srgbClr val="000000"/>
                </a:solidFill>
                <a:latin typeface="Arial" panose="020B0604020202020204" pitchFamily="34" charset="0"/>
              </a:rPr>
              <a:t>La sensibilisation doit être ancrée dans le quotidien scolaire, avec des outils et des méthodes adaptées</a:t>
            </a:r>
          </a:p>
          <a:p>
            <a:pPr marL="171450" indent="-171450" fontAlgn="base">
              <a:spcBef>
                <a:spcPct val="0"/>
              </a:spcBef>
              <a:spcAft>
                <a:spcPct val="0"/>
              </a:spcAft>
              <a:buFont typeface="Arial" panose="020B0604020202020204" pitchFamily="34" charset="0"/>
              <a:buChar char="•"/>
            </a:pPr>
            <a:endParaRPr lang="fr-CH" sz="1200" dirty="0">
              <a:solidFill>
                <a:srgbClr val="000000"/>
              </a:solidFill>
              <a:latin typeface="Arial" panose="020B0604020202020204" pitchFamily="34" charset="0"/>
            </a:endParaRPr>
          </a:p>
          <a:p>
            <a:pPr marL="171450" indent="-171450" fontAlgn="base">
              <a:spcBef>
                <a:spcPct val="0"/>
              </a:spcBef>
              <a:spcAft>
                <a:spcPct val="0"/>
              </a:spcAft>
              <a:buFont typeface="Arial" panose="020B0604020202020204" pitchFamily="34" charset="0"/>
              <a:buChar char="•"/>
            </a:pPr>
            <a:r>
              <a:rPr lang="fr-CH" sz="1200" dirty="0">
                <a:solidFill>
                  <a:srgbClr val="000000"/>
                </a:solidFill>
                <a:latin typeface="Arial" panose="020B0604020202020204" pitchFamily="34" charset="0"/>
              </a:rPr>
              <a:t>Les jeunes ont exprimé des attentes précises en matière de bien-être, notamment sur la gestion du stress et la santé sexuelle. Ils souhaitent des interventions variées, telles que des groupes de parole et des professionnels spécialisés, afin d’assurer un accompagnement adapté à leurs besoins</a:t>
            </a:r>
          </a:p>
          <a:p>
            <a:pPr marL="171450" indent="-171450" fontAlgn="base">
              <a:spcBef>
                <a:spcPct val="0"/>
              </a:spcBef>
              <a:spcAft>
                <a:spcPct val="0"/>
              </a:spcAft>
              <a:buFont typeface="Arial" panose="020B0604020202020204" pitchFamily="34" charset="0"/>
              <a:buChar char="•"/>
            </a:pPr>
            <a:endParaRPr lang="fr-CH" sz="1200" dirty="0">
              <a:solidFill>
                <a:srgbClr val="000000"/>
              </a:solidFill>
              <a:latin typeface="Arial" panose="020B0604020202020204" pitchFamily="34" charset="0"/>
            </a:endParaRPr>
          </a:p>
          <a:p>
            <a:pPr marL="171450" indent="-171450" fontAlgn="base">
              <a:spcBef>
                <a:spcPct val="0"/>
              </a:spcBef>
              <a:spcAft>
                <a:spcPct val="0"/>
              </a:spcAft>
              <a:buFont typeface="Arial" panose="020B0604020202020204" pitchFamily="34" charset="0"/>
              <a:buChar char="•"/>
            </a:pPr>
            <a:r>
              <a:rPr lang="fr-CH" sz="1200" dirty="0">
                <a:solidFill>
                  <a:srgbClr val="000000"/>
                </a:solidFill>
                <a:latin typeface="Arial" panose="020B0604020202020204" pitchFamily="34" charset="0"/>
              </a:rPr>
              <a:t>Un suivi des activités et un carnet de parcours santé de l'élève sont proposés pour garantir une continuité même en cas de changement d’établissement </a:t>
            </a:r>
            <a:endParaRPr lang="fr-FR" sz="1200" kern="0" dirty="0">
              <a:solidFill>
                <a:sysClr val="windowText" lastClr="000000"/>
              </a:solidFill>
              <a:latin typeface="Arial"/>
              <a:cs typeface="Arial" pitchFamily="34" charset="0"/>
            </a:endParaRPr>
          </a:p>
        </p:txBody>
      </p:sp>
      <p:sp>
        <p:nvSpPr>
          <p:cNvPr id="8" name="TextBox 7">
            <a:extLst>
              <a:ext uri="{FF2B5EF4-FFF2-40B4-BE49-F238E27FC236}">
                <a16:creationId xmlns:a16="http://schemas.microsoft.com/office/drawing/2014/main" id="{417F407B-B3D0-D6E5-7420-340C2BD42933}"/>
              </a:ext>
            </a:extLst>
          </p:cNvPr>
          <p:cNvSpPr txBox="1"/>
          <p:nvPr/>
        </p:nvSpPr>
        <p:spPr>
          <a:xfrm>
            <a:off x="800526" y="3535014"/>
            <a:ext cx="1960604" cy="307777"/>
          </a:xfrm>
          <a:prstGeom prst="rect">
            <a:avLst/>
          </a:prstGeom>
          <a:solidFill>
            <a:schemeClr val="tx2"/>
          </a:solidFill>
        </p:spPr>
        <p:txBody>
          <a:bodyPr wrap="square" rtlCol="0">
            <a:spAutoFit/>
          </a:bodyPr>
          <a:lstStyle/>
          <a:p>
            <a:pPr algn="ctr" defTabSz="685766" fontAlgn="base">
              <a:spcBef>
                <a:spcPct val="0"/>
              </a:spcBef>
              <a:spcAft>
                <a:spcPct val="0"/>
              </a:spcAft>
              <a:defRPr/>
            </a:pPr>
            <a:r>
              <a:rPr lang="fr-FR" sz="1400" b="1" kern="0" dirty="0">
                <a:solidFill>
                  <a:prstClr val="white"/>
                </a:solidFill>
                <a:latin typeface="Arial" charset="0"/>
              </a:rPr>
              <a:t>Conclusions</a:t>
            </a:r>
          </a:p>
        </p:txBody>
      </p:sp>
      <p:sp>
        <p:nvSpPr>
          <p:cNvPr id="7" name="Rectangle 2">
            <a:extLst>
              <a:ext uri="{FF2B5EF4-FFF2-40B4-BE49-F238E27FC236}">
                <a16:creationId xmlns:a16="http://schemas.microsoft.com/office/drawing/2014/main" id="{3D17F6F0-7369-2C6A-2373-F34C61B41A86}"/>
              </a:ext>
            </a:extLst>
          </p:cNvPr>
          <p:cNvSpPr txBox="1">
            <a:spLocks noChangeArrowheads="1"/>
          </p:cNvSpPr>
          <p:nvPr/>
        </p:nvSpPr>
        <p:spPr bwMode="auto">
          <a:xfrm>
            <a:off x="301871" y="-86640"/>
            <a:ext cx="8695765" cy="87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a:lstStyle>
          <a:p>
            <a:r>
              <a:rPr lang="fr-CH" sz="2000" dirty="0"/>
              <a:t>Les souhaits des bénéficiaires : Hackaton février 2025</a:t>
            </a:r>
            <a:endParaRPr lang="fr-CH" altLang="fr-FR" sz="2000" i="1" kern="0" dirty="0">
              <a:cs typeface="Arial"/>
            </a:endParaRPr>
          </a:p>
        </p:txBody>
      </p:sp>
      <p:pic>
        <p:nvPicPr>
          <p:cNvPr id="9" name="Image 8">
            <a:extLst>
              <a:ext uri="{FF2B5EF4-FFF2-40B4-BE49-F238E27FC236}">
                <a16:creationId xmlns:a16="http://schemas.microsoft.com/office/drawing/2014/main" id="{FDBF8175-E131-5E99-DCA5-59E73AC949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5364" y="3967878"/>
            <a:ext cx="5302799" cy="2249848"/>
          </a:xfrm>
          <a:prstGeom prst="rect">
            <a:avLst/>
          </a:prstGeom>
          <a:noFill/>
        </p:spPr>
      </p:pic>
      <p:sp>
        <p:nvSpPr>
          <p:cNvPr id="10" name="Rectangle 9">
            <a:extLst>
              <a:ext uri="{FF2B5EF4-FFF2-40B4-BE49-F238E27FC236}">
                <a16:creationId xmlns:a16="http://schemas.microsoft.com/office/drawing/2014/main" id="{CE90A0EC-FACA-6B34-AAD0-B431DCCB3E7D}"/>
              </a:ext>
            </a:extLst>
          </p:cNvPr>
          <p:cNvSpPr/>
          <p:nvPr/>
        </p:nvSpPr>
        <p:spPr bwMode="gray">
          <a:xfrm>
            <a:off x="6355976" y="3635478"/>
            <a:ext cx="5441577" cy="2860858"/>
          </a:xfrm>
          <a:prstGeom prst="rect">
            <a:avLst/>
          </a:prstGeom>
          <a:noFill/>
          <a:ln w="19050" cap="flat" cmpd="sng" algn="ctr">
            <a:solidFill>
              <a:schemeClr val="accent1"/>
            </a:solidFill>
            <a:prstDash val="solid"/>
            <a:headEnd/>
            <a:tailEnd/>
          </a:ln>
          <a:effectLst/>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lvl="2" defTabSz="685766" fontAlgn="base">
              <a:spcBef>
                <a:spcPct val="0"/>
              </a:spcBef>
              <a:defRPr/>
            </a:pPr>
            <a:endParaRPr lang="fr-FR" sz="900" b="1" kern="0" dirty="0">
              <a:solidFill>
                <a:sysClr val="windowText" lastClr="000000"/>
              </a:solidFill>
              <a:latin typeface="Arial" charset="0"/>
              <a:cs typeface="Arial" pitchFamily="34" charset="0"/>
            </a:endParaRPr>
          </a:p>
        </p:txBody>
      </p:sp>
      <p:sp>
        <p:nvSpPr>
          <p:cNvPr id="11" name="TextBox 2">
            <a:extLst>
              <a:ext uri="{FF2B5EF4-FFF2-40B4-BE49-F238E27FC236}">
                <a16:creationId xmlns:a16="http://schemas.microsoft.com/office/drawing/2014/main" id="{26112652-4D5E-EE55-9521-0E8F47EA8D9E}"/>
              </a:ext>
            </a:extLst>
          </p:cNvPr>
          <p:cNvSpPr txBox="1"/>
          <p:nvPr/>
        </p:nvSpPr>
        <p:spPr>
          <a:xfrm>
            <a:off x="6647634" y="3479527"/>
            <a:ext cx="3491448" cy="307777"/>
          </a:xfrm>
          <a:prstGeom prst="rect">
            <a:avLst/>
          </a:prstGeom>
          <a:solidFill>
            <a:schemeClr val="tx2"/>
          </a:solidFill>
        </p:spPr>
        <p:txBody>
          <a:bodyPr wrap="square" rtlCol="0">
            <a:spAutoFit/>
          </a:bodyPr>
          <a:lstStyle/>
          <a:p>
            <a:pPr algn="ctr" defTabSz="685766" fontAlgn="base">
              <a:spcBef>
                <a:spcPct val="0"/>
              </a:spcBef>
              <a:spcAft>
                <a:spcPct val="0"/>
              </a:spcAft>
              <a:defRPr/>
            </a:pPr>
            <a:r>
              <a:rPr lang="fr-FR" sz="1400" b="1" kern="0" dirty="0">
                <a:solidFill>
                  <a:prstClr val="white"/>
                </a:solidFill>
                <a:latin typeface="Arial" charset="0"/>
              </a:rPr>
              <a:t>Zoom sur la restitution d’un groupe </a:t>
            </a:r>
          </a:p>
        </p:txBody>
      </p:sp>
    </p:spTree>
    <p:extLst>
      <p:ext uri="{BB962C8B-B14F-4D97-AF65-F5344CB8AC3E}">
        <p14:creationId xmlns:p14="http://schemas.microsoft.com/office/powerpoint/2010/main" val="2951125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65100-93A2-F531-E4BA-14B162459B70}"/>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54A43419-C86D-B705-A048-9B5BB9251FBB}"/>
              </a:ext>
            </a:extLst>
          </p:cNvPr>
          <p:cNvSpPr>
            <a:spLocks noGrp="1"/>
          </p:cNvSpPr>
          <p:nvPr>
            <p:ph type="title"/>
          </p:nvPr>
        </p:nvSpPr>
        <p:spPr>
          <a:xfrm>
            <a:off x="1981200" y="1846729"/>
            <a:ext cx="8229600" cy="1823915"/>
          </a:xfrm>
        </p:spPr>
        <p:txBody>
          <a:bodyPr/>
          <a:lstStyle/>
          <a:p>
            <a:pPr algn="ctr"/>
            <a:br>
              <a:rPr lang="fr-CH" b="0" dirty="0">
                <a:solidFill>
                  <a:schemeClr val="accent5">
                    <a:lumMod val="75000"/>
                  </a:schemeClr>
                </a:solidFill>
                <a:latin typeface="Arial" panose="020B0604020202020204" pitchFamily="34" charset="0"/>
                <a:cs typeface="Arial" panose="020B0604020202020204" pitchFamily="34" charset="0"/>
              </a:rPr>
            </a:br>
            <a:r>
              <a:rPr lang="fr-CH" dirty="0">
                <a:solidFill>
                  <a:schemeClr val="accent5">
                    <a:lumMod val="75000"/>
                  </a:schemeClr>
                </a:solidFill>
                <a:latin typeface="Arial" panose="020B0604020202020204" pitchFamily="34" charset="0"/>
                <a:cs typeface="Arial" panose="020B0604020202020204" pitchFamily="34" charset="0"/>
              </a:rPr>
              <a:t>GT transversal PER</a:t>
            </a:r>
            <a:br>
              <a:rPr lang="fr-CH" dirty="0">
                <a:solidFill>
                  <a:schemeClr val="accent5">
                    <a:lumMod val="75000"/>
                  </a:schemeClr>
                </a:solidFill>
                <a:latin typeface="Arial" panose="020B0604020202020204" pitchFamily="34" charset="0"/>
                <a:cs typeface="Arial" panose="020B0604020202020204" pitchFamily="34" charset="0"/>
              </a:rPr>
            </a:br>
            <a:r>
              <a:rPr lang="fr-CH" dirty="0">
                <a:solidFill>
                  <a:schemeClr val="accent5">
                    <a:lumMod val="75000"/>
                  </a:schemeClr>
                </a:solidFill>
                <a:latin typeface="Arial" panose="020B0604020202020204" pitchFamily="34" charset="0"/>
                <a:cs typeface="Arial" panose="020B0604020202020204" pitchFamily="34" charset="0"/>
              </a:rPr>
              <a:t>SSEJ-SEE </a:t>
            </a:r>
            <a:br>
              <a:rPr lang="fr-CH" b="0" dirty="0">
                <a:solidFill>
                  <a:schemeClr val="accent5">
                    <a:lumMod val="75000"/>
                  </a:schemeClr>
                </a:solidFill>
                <a:latin typeface="Arial" panose="020B0604020202020204" pitchFamily="34" charset="0"/>
                <a:cs typeface="Arial" panose="020B0604020202020204" pitchFamily="34" charset="0"/>
              </a:rPr>
            </a:br>
            <a:r>
              <a:rPr lang="fr-CH" b="0" dirty="0">
                <a:solidFill>
                  <a:schemeClr val="accent5">
                    <a:lumMod val="75000"/>
                  </a:schemeClr>
                </a:solidFill>
                <a:latin typeface="Arial" panose="020B0604020202020204" pitchFamily="34" charset="0"/>
                <a:cs typeface="Arial" panose="020B0604020202020204" pitchFamily="34" charset="0"/>
              </a:rPr>
              <a:t> </a:t>
            </a:r>
            <a:r>
              <a:rPr lang="fr-CH" sz="2400" b="0" dirty="0">
                <a:solidFill>
                  <a:schemeClr val="accent5">
                    <a:lumMod val="75000"/>
                  </a:schemeClr>
                </a:solidFill>
                <a:latin typeface="Arial" panose="020B0604020202020204" pitchFamily="34" charset="0"/>
                <a:cs typeface="Arial" panose="020B0604020202020204" pitchFamily="34" charset="0"/>
              </a:rPr>
              <a:t>FR 10A – Groupe de travail transversal</a:t>
            </a:r>
            <a:br>
              <a:rPr lang="fr-CH" sz="2400" b="0" dirty="0">
                <a:solidFill>
                  <a:schemeClr val="accent5">
                    <a:lumMod val="75000"/>
                  </a:schemeClr>
                </a:solidFill>
                <a:latin typeface="Arial" panose="020B0604020202020204" pitchFamily="34" charset="0"/>
                <a:cs typeface="Arial" panose="020B0604020202020204" pitchFamily="34" charset="0"/>
              </a:rPr>
            </a:br>
            <a:endParaRPr lang="fr-CH" sz="1600" i="1" dirty="0">
              <a:latin typeface="Arial" panose="020B0604020202020204" pitchFamily="34" charset="0"/>
              <a:cs typeface="Arial" panose="020B0604020202020204" pitchFamily="34" charset="0"/>
            </a:endParaRPr>
          </a:p>
        </p:txBody>
      </p:sp>
      <p:sp>
        <p:nvSpPr>
          <p:cNvPr id="5" name="Espace réservé du contenu 4">
            <a:extLst>
              <a:ext uri="{FF2B5EF4-FFF2-40B4-BE49-F238E27FC236}">
                <a16:creationId xmlns:a16="http://schemas.microsoft.com/office/drawing/2014/main" id="{96FB56BA-083D-0676-454B-356100D5E5AA}"/>
              </a:ext>
            </a:extLst>
          </p:cNvPr>
          <p:cNvSpPr>
            <a:spLocks noGrp="1"/>
          </p:cNvSpPr>
          <p:nvPr>
            <p:ph idx="1"/>
          </p:nvPr>
        </p:nvSpPr>
        <p:spPr>
          <a:xfrm>
            <a:off x="1981200" y="4675695"/>
            <a:ext cx="8229600" cy="768664"/>
          </a:xfrm>
        </p:spPr>
        <p:txBody>
          <a:bodyPr/>
          <a:lstStyle/>
          <a:p>
            <a:pPr>
              <a:spcBef>
                <a:spcPts val="0"/>
              </a:spcBef>
              <a:spcAft>
                <a:spcPts val="0"/>
              </a:spcAft>
              <a:buFont typeface="Arial" panose="020B0604020202020204" pitchFamily="34" charset="0"/>
              <a:buChar char="•"/>
            </a:pPr>
            <a:endParaRPr lang="fr-CH" dirty="0"/>
          </a:p>
          <a:p>
            <a:pPr>
              <a:spcBef>
                <a:spcPts val="0"/>
              </a:spcBef>
              <a:spcAft>
                <a:spcPts val="0"/>
              </a:spcAft>
              <a:buFont typeface="Arial" panose="020B0604020202020204" pitchFamily="34" charset="0"/>
              <a:buChar char="•"/>
            </a:pPr>
            <a:endParaRPr lang="fr-CH" dirty="0"/>
          </a:p>
          <a:p>
            <a:pPr>
              <a:spcBef>
                <a:spcPts val="0"/>
              </a:spcBef>
              <a:spcAft>
                <a:spcPts val="0"/>
              </a:spcAft>
              <a:buFont typeface="Arial" panose="020B0604020202020204" pitchFamily="34" charset="0"/>
              <a:buChar char="•"/>
            </a:pPr>
            <a:endParaRPr lang="fr-CH" sz="1800" dirty="0"/>
          </a:p>
          <a:p>
            <a:pPr>
              <a:spcBef>
                <a:spcPts val="0"/>
              </a:spcBef>
              <a:spcAft>
                <a:spcPts val="0"/>
              </a:spcAft>
              <a:buFont typeface="Arial" panose="020B0604020202020204" pitchFamily="34" charset="0"/>
              <a:buChar char="•"/>
            </a:pPr>
            <a:endParaRPr lang="fr-CH" sz="1800" dirty="0"/>
          </a:p>
          <a:p>
            <a:pPr>
              <a:spcBef>
                <a:spcPts val="0"/>
              </a:spcBef>
              <a:spcAft>
                <a:spcPts val="0"/>
              </a:spcAft>
              <a:buFontTx/>
              <a:buChar char="-"/>
            </a:pPr>
            <a:endParaRPr lang="fr-CH" b="1" i="1" dirty="0"/>
          </a:p>
          <a:p>
            <a:pPr>
              <a:spcBef>
                <a:spcPts val="0"/>
              </a:spcBef>
              <a:spcAft>
                <a:spcPts val="0"/>
              </a:spcAft>
              <a:buFontTx/>
              <a:buChar char="-"/>
            </a:pPr>
            <a:endParaRPr lang="fr-CH" b="1" i="1" dirty="0"/>
          </a:p>
          <a:p>
            <a:pPr>
              <a:spcBef>
                <a:spcPts val="0"/>
              </a:spcBef>
              <a:spcAft>
                <a:spcPts val="0"/>
              </a:spcAft>
              <a:buFontTx/>
              <a:buChar char="-"/>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dirty="0"/>
          </a:p>
          <a:p>
            <a:pPr marL="0" indent="0">
              <a:spcBef>
                <a:spcPts val="0"/>
              </a:spcBef>
              <a:spcAft>
                <a:spcPts val="0"/>
              </a:spcAft>
              <a:buNone/>
            </a:pPr>
            <a:endParaRPr lang="fr-CH" sz="1800" i="1" dirty="0">
              <a:solidFill>
                <a:srgbClr val="FF0000"/>
              </a:solidFill>
            </a:endParaRPr>
          </a:p>
        </p:txBody>
      </p:sp>
    </p:spTree>
    <p:extLst>
      <p:ext uri="{BB962C8B-B14F-4D97-AF65-F5344CB8AC3E}">
        <p14:creationId xmlns:p14="http://schemas.microsoft.com/office/powerpoint/2010/main" val="250037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75A4AE-5246-3719-83E6-4B49E56126BF}"/>
              </a:ext>
            </a:extLst>
          </p:cNvPr>
          <p:cNvSpPr/>
          <p:nvPr/>
        </p:nvSpPr>
        <p:spPr>
          <a:xfrm>
            <a:off x="600634" y="1407459"/>
            <a:ext cx="5289178" cy="453614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re 1"/>
          <p:cNvSpPr>
            <a:spLocks noGrp="1"/>
          </p:cNvSpPr>
          <p:nvPr>
            <p:ph type="title"/>
          </p:nvPr>
        </p:nvSpPr>
        <p:spPr>
          <a:xfrm>
            <a:off x="484093" y="68428"/>
            <a:ext cx="9439835" cy="920749"/>
          </a:xfrm>
        </p:spPr>
        <p:txBody>
          <a:bodyPr/>
          <a:lstStyle/>
          <a:p>
            <a:r>
              <a:rPr lang="fr-CH" sz="2000" dirty="0"/>
              <a:t>GT transversal PER</a:t>
            </a:r>
            <a:br>
              <a:rPr lang="fr-CH" sz="2000" dirty="0"/>
            </a:br>
            <a:r>
              <a:rPr lang="fr-CH" sz="2000" dirty="0"/>
              <a:t>SSEJ-SEE </a:t>
            </a:r>
            <a:endParaRPr lang="fr-CH" sz="2000" i="1" dirty="0"/>
          </a:p>
        </p:txBody>
      </p:sp>
      <p:sp>
        <p:nvSpPr>
          <p:cNvPr id="3" name="Espace réservé du contenu 2"/>
          <p:cNvSpPr>
            <a:spLocks noGrp="1"/>
          </p:cNvSpPr>
          <p:nvPr>
            <p:ph idx="1"/>
          </p:nvPr>
        </p:nvSpPr>
        <p:spPr>
          <a:xfrm>
            <a:off x="600634" y="1495619"/>
            <a:ext cx="4849907" cy="4196969"/>
          </a:xfrm>
        </p:spPr>
        <p:txBody>
          <a:bodyPr/>
          <a:lstStyle/>
          <a:p>
            <a:pPr marL="0" indent="0" algn="just">
              <a:buNone/>
            </a:pPr>
            <a:r>
              <a:rPr lang="fr-CH" sz="1800" dirty="0">
                <a:latin typeface="Arial" panose="020B0604020202020204" pitchFamily="34" charset="0"/>
                <a:ea typeface="Times New Roman" panose="02020603050405020304" pitchFamily="18" charset="0"/>
                <a:cs typeface="Times New Roman" panose="02020603050405020304" pitchFamily="18" charset="0"/>
              </a:rPr>
              <a:t>Les objectifs de ce GT sont les suivants :</a:t>
            </a:r>
          </a:p>
          <a:p>
            <a:pPr marL="0" indent="0" algn="just">
              <a:buNone/>
            </a:pPr>
            <a:endParaRPr lang="fr-CH" sz="1800" dirty="0">
              <a:latin typeface="Arial" panose="020B0604020202020204" pitchFamily="34" charset="0"/>
              <a:ea typeface="Times New Roman" panose="02020603050405020304" pitchFamily="18" charset="0"/>
              <a:cs typeface="Times New Roman" panose="02020603050405020304" pitchFamily="18" charset="0"/>
            </a:endParaRPr>
          </a:p>
          <a:p>
            <a:pPr marL="631825">
              <a:buFont typeface="+mj-lt"/>
              <a:buAutoNum type="arabicPeriod"/>
            </a:pPr>
            <a:r>
              <a:rPr lang="fr-CH" sz="1800" dirty="0">
                <a:latin typeface="Arial" panose="020B0604020202020204" pitchFamily="34" charset="0"/>
                <a:ea typeface="Times New Roman" panose="02020603050405020304" pitchFamily="18" charset="0"/>
                <a:cs typeface="Times New Roman" panose="02020603050405020304" pitchFamily="18" charset="0"/>
              </a:rPr>
              <a:t>Vérifier l’état des informations relatives à la santé et au bien-être actuellement disponibles sur le site enseignement</a:t>
            </a:r>
          </a:p>
          <a:p>
            <a:pPr marL="631825">
              <a:buFont typeface="+mj-lt"/>
              <a:buAutoNum type="arabicPeriod"/>
            </a:pPr>
            <a:r>
              <a:rPr lang="fr-CH" sz="1800" dirty="0">
                <a:latin typeface="Arial" panose="020B0604020202020204" pitchFamily="34" charset="0"/>
                <a:ea typeface="Times New Roman" panose="02020603050405020304" pitchFamily="18" charset="0"/>
                <a:cs typeface="Times New Roman" panose="02020603050405020304" pitchFamily="18" charset="0"/>
              </a:rPr>
              <a:t>Rendre ces informations plus lisibles et les relier aux domaines disciplinaires (lorsque cela est possible et pertinent)</a:t>
            </a:r>
          </a:p>
          <a:p>
            <a:pPr marL="631825">
              <a:buFont typeface="+mj-lt"/>
              <a:buAutoNum type="arabicPeriod"/>
            </a:pPr>
            <a:r>
              <a:rPr lang="fr-CH" sz="1800" dirty="0">
                <a:latin typeface="Arial" panose="020B0604020202020204" pitchFamily="34" charset="0"/>
                <a:ea typeface="Times New Roman" panose="02020603050405020304" pitchFamily="18" charset="0"/>
                <a:cs typeface="Times New Roman" panose="02020603050405020304" pitchFamily="18" charset="0"/>
              </a:rPr>
              <a:t>Compléter le site en intégrant les dimensions thématiques qui ne sont pas encore documentées </a:t>
            </a:r>
          </a:p>
          <a:p>
            <a:endParaRPr lang="fr-CH" dirty="0"/>
          </a:p>
        </p:txBody>
      </p:sp>
      <p:sp>
        <p:nvSpPr>
          <p:cNvPr id="7" name="ZoneTexte 6">
            <a:extLst>
              <a:ext uri="{FF2B5EF4-FFF2-40B4-BE49-F238E27FC236}">
                <a16:creationId xmlns:a16="http://schemas.microsoft.com/office/drawing/2014/main" id="{C02C5A3A-C970-B721-DD6C-5DEE94F5B21D}"/>
              </a:ext>
            </a:extLst>
          </p:cNvPr>
          <p:cNvSpPr txBox="1"/>
          <p:nvPr/>
        </p:nvSpPr>
        <p:spPr>
          <a:xfrm>
            <a:off x="1232667" y="5131548"/>
            <a:ext cx="3971343" cy="461665"/>
          </a:xfrm>
          <a:prstGeom prst="rect">
            <a:avLst/>
          </a:prstGeom>
          <a:noFill/>
        </p:spPr>
        <p:txBody>
          <a:bodyPr wrap="square">
            <a:spAutoFit/>
          </a:bodyPr>
          <a:lstStyle/>
          <a:p>
            <a:pPr fontAlgn="base">
              <a:spcBef>
                <a:spcPct val="0"/>
              </a:spcBef>
              <a:spcAft>
                <a:spcPct val="0"/>
              </a:spcAft>
            </a:pPr>
            <a:r>
              <a:rPr lang="fr-CH" sz="1200" dirty="0">
                <a:solidFill>
                  <a:prstClr val="black"/>
                </a:solidFill>
                <a:latin typeface="Arial" charset="0"/>
                <a:hlinkClick r:id="rId2"/>
              </a:rPr>
              <a:t>https://edu.ge.ch/enseignement/enseignement-primaire/sante-et-bien-etre</a:t>
            </a:r>
            <a:endParaRPr lang="fr-CH" sz="1200" dirty="0">
              <a:solidFill>
                <a:prstClr val="black"/>
              </a:solidFill>
              <a:latin typeface="Arial" charset="0"/>
            </a:endParaRPr>
          </a:p>
        </p:txBody>
      </p:sp>
      <p:pic>
        <p:nvPicPr>
          <p:cNvPr id="9" name="Image 8">
            <a:extLst>
              <a:ext uri="{FF2B5EF4-FFF2-40B4-BE49-F238E27FC236}">
                <a16:creationId xmlns:a16="http://schemas.microsoft.com/office/drawing/2014/main" id="{BC097E13-7B95-AA6D-6196-05D1E183B7A3}"/>
              </a:ext>
            </a:extLst>
          </p:cNvPr>
          <p:cNvPicPr>
            <a:picLocks noChangeAspect="1"/>
          </p:cNvPicPr>
          <p:nvPr/>
        </p:nvPicPr>
        <p:blipFill>
          <a:blip r:embed="rId3"/>
          <a:stretch>
            <a:fillRect/>
          </a:stretch>
        </p:blipFill>
        <p:spPr>
          <a:xfrm>
            <a:off x="6613553" y="379398"/>
            <a:ext cx="4453386" cy="6099204"/>
          </a:xfrm>
          <a:prstGeom prst="rect">
            <a:avLst/>
          </a:prstGeom>
        </p:spPr>
      </p:pic>
    </p:spTree>
    <p:extLst>
      <p:ext uri="{BB962C8B-B14F-4D97-AF65-F5344CB8AC3E}">
        <p14:creationId xmlns:p14="http://schemas.microsoft.com/office/powerpoint/2010/main" val="2656616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259AF-4A80-DA76-4ABE-645CA5A3D155}"/>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02D201EB-3AE8-7134-F851-45733C839E17}"/>
              </a:ext>
            </a:extLst>
          </p:cNvPr>
          <p:cNvSpPr>
            <a:spLocks noGrp="1"/>
          </p:cNvSpPr>
          <p:nvPr>
            <p:ph type="title"/>
          </p:nvPr>
        </p:nvSpPr>
        <p:spPr>
          <a:xfrm>
            <a:off x="1981200" y="2182305"/>
            <a:ext cx="8229600" cy="1488339"/>
          </a:xfrm>
        </p:spPr>
        <p:txBody>
          <a:bodyPr/>
          <a:lstStyle/>
          <a:p>
            <a:pPr algn="ctr"/>
            <a:br>
              <a:rPr lang="fr-CH" b="0" dirty="0">
                <a:solidFill>
                  <a:schemeClr val="accent5">
                    <a:lumMod val="75000"/>
                  </a:schemeClr>
                </a:solidFill>
                <a:latin typeface="Arial" panose="020B0604020202020204" pitchFamily="34" charset="0"/>
                <a:cs typeface="Arial" panose="020B0604020202020204" pitchFamily="34" charset="0"/>
              </a:rPr>
            </a:br>
            <a:r>
              <a:rPr lang="fr-CH" dirty="0">
                <a:solidFill>
                  <a:schemeClr val="accent5">
                    <a:lumMod val="75000"/>
                  </a:schemeClr>
                </a:solidFill>
                <a:latin typeface="Arial" panose="020B0604020202020204" pitchFamily="34" charset="0"/>
                <a:cs typeface="Arial" panose="020B0604020202020204" pitchFamily="34" charset="0"/>
              </a:rPr>
              <a:t>Prévention des consommations à risque</a:t>
            </a:r>
            <a:br>
              <a:rPr lang="fr-CH" b="0" dirty="0">
                <a:solidFill>
                  <a:schemeClr val="accent5">
                    <a:lumMod val="75000"/>
                  </a:schemeClr>
                </a:solidFill>
                <a:latin typeface="Arial" panose="020B0604020202020204" pitchFamily="34" charset="0"/>
                <a:cs typeface="Arial" panose="020B0604020202020204" pitchFamily="34" charset="0"/>
              </a:rPr>
            </a:br>
            <a:br>
              <a:rPr lang="fr-CH" b="0" dirty="0">
                <a:solidFill>
                  <a:schemeClr val="accent5">
                    <a:lumMod val="75000"/>
                  </a:schemeClr>
                </a:solidFill>
                <a:latin typeface="Arial" panose="020B0604020202020204" pitchFamily="34" charset="0"/>
                <a:cs typeface="Arial" panose="020B0604020202020204" pitchFamily="34" charset="0"/>
              </a:rPr>
            </a:br>
            <a:r>
              <a:rPr lang="fr-CH" b="0" dirty="0">
                <a:solidFill>
                  <a:schemeClr val="accent5">
                    <a:lumMod val="75000"/>
                  </a:schemeClr>
                </a:solidFill>
                <a:latin typeface="Arial" panose="020B0604020202020204" pitchFamily="34" charset="0"/>
                <a:cs typeface="Arial" panose="020B0604020202020204" pitchFamily="34" charset="0"/>
              </a:rPr>
              <a:t> </a:t>
            </a:r>
            <a:r>
              <a:rPr lang="fr-CH" sz="2400" b="0" dirty="0">
                <a:solidFill>
                  <a:schemeClr val="accent5">
                    <a:lumMod val="75000"/>
                  </a:schemeClr>
                </a:solidFill>
                <a:latin typeface="Arial" panose="020B0604020202020204" pitchFamily="34" charset="0"/>
                <a:cs typeface="Arial" panose="020B0604020202020204" pitchFamily="34" charset="0"/>
              </a:rPr>
              <a:t>FR 10A - sous-projet N°1</a:t>
            </a:r>
            <a:br>
              <a:rPr lang="fr-CH" sz="2400" b="0" dirty="0">
                <a:solidFill>
                  <a:schemeClr val="accent5">
                    <a:lumMod val="75000"/>
                  </a:schemeClr>
                </a:solidFill>
                <a:latin typeface="Arial" panose="020B0604020202020204" pitchFamily="34" charset="0"/>
                <a:cs typeface="Arial" panose="020B0604020202020204" pitchFamily="34" charset="0"/>
              </a:rPr>
            </a:br>
            <a:r>
              <a:rPr lang="fr-CH" sz="2400" b="0" dirty="0">
                <a:solidFill>
                  <a:schemeClr val="accent5">
                    <a:lumMod val="75000"/>
                  </a:schemeClr>
                </a:solidFill>
                <a:latin typeface="Arial" panose="020B0604020202020204" pitchFamily="34" charset="0"/>
                <a:cs typeface="Arial" panose="020B0604020202020204" pitchFamily="34" charset="0"/>
              </a:rPr>
              <a:t> </a:t>
            </a:r>
            <a:br>
              <a:rPr lang="fr-CH" sz="2400" b="0" dirty="0">
                <a:solidFill>
                  <a:schemeClr val="accent5">
                    <a:lumMod val="75000"/>
                  </a:schemeClr>
                </a:solidFill>
                <a:latin typeface="Arial" panose="020B0604020202020204" pitchFamily="34" charset="0"/>
                <a:cs typeface="Arial" panose="020B0604020202020204" pitchFamily="34" charset="0"/>
              </a:rPr>
            </a:br>
            <a:endParaRPr lang="fr-CH" sz="1600" i="1" dirty="0">
              <a:latin typeface="Arial" panose="020B0604020202020204" pitchFamily="34" charset="0"/>
              <a:cs typeface="Arial" panose="020B0604020202020204" pitchFamily="34" charset="0"/>
            </a:endParaRPr>
          </a:p>
        </p:txBody>
      </p:sp>
      <p:sp>
        <p:nvSpPr>
          <p:cNvPr id="5" name="Espace réservé du contenu 4">
            <a:extLst>
              <a:ext uri="{FF2B5EF4-FFF2-40B4-BE49-F238E27FC236}">
                <a16:creationId xmlns:a16="http://schemas.microsoft.com/office/drawing/2014/main" id="{76C35680-8517-65B0-9C09-E564B9E00ED9}"/>
              </a:ext>
            </a:extLst>
          </p:cNvPr>
          <p:cNvSpPr>
            <a:spLocks noGrp="1"/>
          </p:cNvSpPr>
          <p:nvPr>
            <p:ph idx="1"/>
          </p:nvPr>
        </p:nvSpPr>
        <p:spPr>
          <a:xfrm>
            <a:off x="1981200" y="4675695"/>
            <a:ext cx="8229600" cy="768664"/>
          </a:xfrm>
        </p:spPr>
        <p:txBody>
          <a:bodyPr/>
          <a:lstStyle/>
          <a:p>
            <a:pPr>
              <a:spcBef>
                <a:spcPts val="0"/>
              </a:spcBef>
              <a:spcAft>
                <a:spcPts val="0"/>
              </a:spcAft>
              <a:buFont typeface="Arial" panose="020B0604020202020204" pitchFamily="34" charset="0"/>
              <a:buChar char="•"/>
            </a:pPr>
            <a:endParaRPr lang="fr-CH" dirty="0"/>
          </a:p>
          <a:p>
            <a:pPr>
              <a:spcBef>
                <a:spcPts val="0"/>
              </a:spcBef>
              <a:spcAft>
                <a:spcPts val="0"/>
              </a:spcAft>
              <a:buFont typeface="Arial" panose="020B0604020202020204" pitchFamily="34" charset="0"/>
              <a:buChar char="•"/>
            </a:pPr>
            <a:endParaRPr lang="fr-CH" dirty="0"/>
          </a:p>
          <a:p>
            <a:pPr>
              <a:spcBef>
                <a:spcPts val="0"/>
              </a:spcBef>
              <a:spcAft>
                <a:spcPts val="0"/>
              </a:spcAft>
              <a:buFont typeface="Arial" panose="020B0604020202020204" pitchFamily="34" charset="0"/>
              <a:buChar char="•"/>
            </a:pPr>
            <a:endParaRPr lang="fr-CH" sz="1800" dirty="0"/>
          </a:p>
          <a:p>
            <a:pPr>
              <a:spcBef>
                <a:spcPts val="0"/>
              </a:spcBef>
              <a:spcAft>
                <a:spcPts val="0"/>
              </a:spcAft>
              <a:buFont typeface="Arial" panose="020B0604020202020204" pitchFamily="34" charset="0"/>
              <a:buChar char="•"/>
            </a:pPr>
            <a:endParaRPr lang="fr-CH" sz="1800" dirty="0"/>
          </a:p>
          <a:p>
            <a:pPr>
              <a:spcBef>
                <a:spcPts val="0"/>
              </a:spcBef>
              <a:spcAft>
                <a:spcPts val="0"/>
              </a:spcAft>
              <a:buFontTx/>
              <a:buChar char="-"/>
            </a:pPr>
            <a:endParaRPr lang="fr-CH" b="1" i="1" dirty="0"/>
          </a:p>
          <a:p>
            <a:pPr>
              <a:spcBef>
                <a:spcPts val="0"/>
              </a:spcBef>
              <a:spcAft>
                <a:spcPts val="0"/>
              </a:spcAft>
              <a:buFontTx/>
              <a:buChar char="-"/>
            </a:pPr>
            <a:endParaRPr lang="fr-CH" b="1" i="1" dirty="0"/>
          </a:p>
          <a:p>
            <a:pPr>
              <a:spcBef>
                <a:spcPts val="0"/>
              </a:spcBef>
              <a:spcAft>
                <a:spcPts val="0"/>
              </a:spcAft>
              <a:buFontTx/>
              <a:buChar char="-"/>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dirty="0"/>
          </a:p>
          <a:p>
            <a:pPr marL="0" indent="0">
              <a:spcBef>
                <a:spcPts val="0"/>
              </a:spcBef>
              <a:spcAft>
                <a:spcPts val="0"/>
              </a:spcAft>
              <a:buNone/>
            </a:pPr>
            <a:endParaRPr lang="fr-CH" sz="1800" i="1" dirty="0">
              <a:solidFill>
                <a:srgbClr val="FF0000"/>
              </a:solidFill>
            </a:endParaRPr>
          </a:p>
        </p:txBody>
      </p:sp>
    </p:spTree>
    <p:extLst>
      <p:ext uri="{BB962C8B-B14F-4D97-AF65-F5344CB8AC3E}">
        <p14:creationId xmlns:p14="http://schemas.microsoft.com/office/powerpoint/2010/main" val="234827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79F51-54C1-FF32-CE38-B63C73C9B3EA}"/>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E43BDBFA-5815-B7E3-E745-AC1BC4722D98}"/>
              </a:ext>
            </a:extLst>
          </p:cNvPr>
          <p:cNvSpPr txBox="1"/>
          <p:nvPr/>
        </p:nvSpPr>
        <p:spPr>
          <a:xfrm>
            <a:off x="1222689" y="169634"/>
            <a:ext cx="9956300" cy="369332"/>
          </a:xfrm>
          <a:prstGeom prst="rect">
            <a:avLst/>
          </a:prstGeom>
          <a:noFill/>
        </p:spPr>
        <p:txBody>
          <a:bodyPr wrap="square" rtlCol="0" anchor="t">
            <a:spAutoFit/>
          </a:bodyPr>
          <a:lstStyle/>
          <a:p>
            <a:r>
              <a:rPr lang="fr-CH" b="1" dirty="0"/>
              <a:t>Enjeux pour l’année 2025 – 2026 Sous-projet 1 : Prévention des consommations à risque</a:t>
            </a:r>
          </a:p>
        </p:txBody>
      </p:sp>
      <p:pic>
        <p:nvPicPr>
          <p:cNvPr id="8" name="Image 7">
            <a:extLst>
              <a:ext uri="{FF2B5EF4-FFF2-40B4-BE49-F238E27FC236}">
                <a16:creationId xmlns:a16="http://schemas.microsoft.com/office/drawing/2014/main" id="{05F8EA7D-BEAE-3A37-07D9-82F41AEC882E}"/>
              </a:ext>
            </a:extLst>
          </p:cNvPr>
          <p:cNvPicPr>
            <a:picLocks noChangeAspect="1"/>
          </p:cNvPicPr>
          <p:nvPr/>
        </p:nvPicPr>
        <p:blipFill>
          <a:blip r:embed="rId2"/>
          <a:stretch>
            <a:fillRect/>
          </a:stretch>
        </p:blipFill>
        <p:spPr>
          <a:xfrm>
            <a:off x="1290917" y="621423"/>
            <a:ext cx="9377083" cy="5906824"/>
          </a:xfrm>
          <a:prstGeom prst="rect">
            <a:avLst/>
          </a:prstGeom>
        </p:spPr>
      </p:pic>
    </p:spTree>
    <p:extLst>
      <p:ext uri="{BB962C8B-B14F-4D97-AF65-F5344CB8AC3E}">
        <p14:creationId xmlns:p14="http://schemas.microsoft.com/office/powerpoint/2010/main" val="1876261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750D8-D525-69DB-CC11-EB1EA8037F69}"/>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E79F575F-DF9F-4E18-867C-3083DB9F9D0F}"/>
              </a:ext>
            </a:extLst>
          </p:cNvPr>
          <p:cNvSpPr>
            <a:spLocks noGrp="1"/>
          </p:cNvSpPr>
          <p:nvPr>
            <p:ph type="title"/>
          </p:nvPr>
        </p:nvSpPr>
        <p:spPr>
          <a:xfrm>
            <a:off x="1981200" y="2527644"/>
            <a:ext cx="8229600" cy="1143000"/>
          </a:xfrm>
        </p:spPr>
        <p:txBody>
          <a:bodyPr/>
          <a:lstStyle/>
          <a:p>
            <a:pPr algn="ctr"/>
            <a:br>
              <a:rPr lang="fr-CH" b="0" dirty="0">
                <a:solidFill>
                  <a:schemeClr val="accent5">
                    <a:lumMod val="75000"/>
                  </a:schemeClr>
                </a:solidFill>
                <a:latin typeface="Arial" panose="020B0604020202020204" pitchFamily="34" charset="0"/>
                <a:cs typeface="Arial" panose="020B0604020202020204" pitchFamily="34" charset="0"/>
              </a:rPr>
            </a:br>
            <a:r>
              <a:rPr lang="fr-CH" dirty="0">
                <a:solidFill>
                  <a:schemeClr val="accent5">
                    <a:lumMod val="75000"/>
                  </a:schemeClr>
                </a:solidFill>
                <a:latin typeface="Arial" panose="020B0604020202020204" pitchFamily="34" charset="0"/>
                <a:cs typeface="Arial" panose="020B0604020202020204" pitchFamily="34" charset="0"/>
              </a:rPr>
              <a:t>Vie affective et santé sexuelle</a:t>
            </a:r>
            <a:br>
              <a:rPr lang="fr-CH" b="0" dirty="0">
                <a:solidFill>
                  <a:schemeClr val="accent5">
                    <a:lumMod val="75000"/>
                  </a:schemeClr>
                </a:solidFill>
                <a:latin typeface="Arial" panose="020B0604020202020204" pitchFamily="34" charset="0"/>
                <a:cs typeface="Arial" panose="020B0604020202020204" pitchFamily="34" charset="0"/>
              </a:rPr>
            </a:br>
            <a:br>
              <a:rPr lang="fr-CH" b="0" dirty="0">
                <a:solidFill>
                  <a:schemeClr val="accent5">
                    <a:lumMod val="75000"/>
                  </a:schemeClr>
                </a:solidFill>
                <a:latin typeface="Arial" panose="020B0604020202020204" pitchFamily="34" charset="0"/>
                <a:cs typeface="Arial" panose="020B0604020202020204" pitchFamily="34" charset="0"/>
              </a:rPr>
            </a:br>
            <a:r>
              <a:rPr lang="fr-CH" b="0" dirty="0">
                <a:solidFill>
                  <a:schemeClr val="accent5">
                    <a:lumMod val="75000"/>
                  </a:schemeClr>
                </a:solidFill>
                <a:latin typeface="Arial" panose="020B0604020202020204" pitchFamily="34" charset="0"/>
                <a:cs typeface="Arial" panose="020B0604020202020204" pitchFamily="34" charset="0"/>
              </a:rPr>
              <a:t> </a:t>
            </a:r>
            <a:r>
              <a:rPr lang="fr-CH" sz="2400" b="0" dirty="0">
                <a:solidFill>
                  <a:schemeClr val="accent5">
                    <a:lumMod val="75000"/>
                  </a:schemeClr>
                </a:solidFill>
                <a:latin typeface="Arial" panose="020B0604020202020204" pitchFamily="34" charset="0"/>
                <a:cs typeface="Arial" panose="020B0604020202020204" pitchFamily="34" charset="0"/>
              </a:rPr>
              <a:t>FR 10A - sous-projet N°2</a:t>
            </a:r>
            <a:br>
              <a:rPr lang="fr-CH" sz="2400" b="0" dirty="0">
                <a:solidFill>
                  <a:schemeClr val="accent5">
                    <a:lumMod val="75000"/>
                  </a:schemeClr>
                </a:solidFill>
                <a:latin typeface="Arial" panose="020B0604020202020204" pitchFamily="34" charset="0"/>
                <a:cs typeface="Arial" panose="020B0604020202020204" pitchFamily="34" charset="0"/>
              </a:rPr>
            </a:br>
            <a:r>
              <a:rPr lang="fr-CH" sz="2400" b="0" dirty="0">
                <a:solidFill>
                  <a:schemeClr val="accent5">
                    <a:lumMod val="75000"/>
                  </a:schemeClr>
                </a:solidFill>
                <a:latin typeface="Arial" panose="020B0604020202020204" pitchFamily="34" charset="0"/>
                <a:cs typeface="Arial" panose="020B0604020202020204" pitchFamily="34" charset="0"/>
              </a:rPr>
              <a:t> </a:t>
            </a:r>
            <a:br>
              <a:rPr lang="fr-CH" sz="2400" b="0" dirty="0">
                <a:solidFill>
                  <a:schemeClr val="accent5">
                    <a:lumMod val="75000"/>
                  </a:schemeClr>
                </a:solidFill>
                <a:latin typeface="Arial" panose="020B0604020202020204" pitchFamily="34" charset="0"/>
                <a:cs typeface="Arial" panose="020B0604020202020204" pitchFamily="34" charset="0"/>
              </a:rPr>
            </a:br>
            <a:endParaRPr lang="fr-CH" sz="1600" i="1" dirty="0">
              <a:latin typeface="Arial" panose="020B0604020202020204" pitchFamily="34" charset="0"/>
              <a:cs typeface="Arial" panose="020B0604020202020204" pitchFamily="34" charset="0"/>
            </a:endParaRPr>
          </a:p>
        </p:txBody>
      </p:sp>
      <p:sp>
        <p:nvSpPr>
          <p:cNvPr id="5" name="Espace réservé du contenu 4">
            <a:extLst>
              <a:ext uri="{FF2B5EF4-FFF2-40B4-BE49-F238E27FC236}">
                <a16:creationId xmlns:a16="http://schemas.microsoft.com/office/drawing/2014/main" id="{94BB2ACB-D212-2D6B-462B-CBC4E327AC1F}"/>
              </a:ext>
            </a:extLst>
          </p:cNvPr>
          <p:cNvSpPr>
            <a:spLocks noGrp="1"/>
          </p:cNvSpPr>
          <p:nvPr>
            <p:ph idx="1"/>
          </p:nvPr>
        </p:nvSpPr>
        <p:spPr>
          <a:xfrm>
            <a:off x="1981200" y="4675695"/>
            <a:ext cx="8229600" cy="768664"/>
          </a:xfrm>
        </p:spPr>
        <p:txBody>
          <a:bodyPr/>
          <a:lstStyle/>
          <a:p>
            <a:pPr>
              <a:spcBef>
                <a:spcPts val="0"/>
              </a:spcBef>
              <a:spcAft>
                <a:spcPts val="0"/>
              </a:spcAft>
              <a:buFont typeface="Arial" panose="020B0604020202020204" pitchFamily="34" charset="0"/>
              <a:buChar char="•"/>
            </a:pPr>
            <a:endParaRPr lang="fr-CH" dirty="0"/>
          </a:p>
          <a:p>
            <a:pPr>
              <a:spcBef>
                <a:spcPts val="0"/>
              </a:spcBef>
              <a:spcAft>
                <a:spcPts val="0"/>
              </a:spcAft>
              <a:buFont typeface="Arial" panose="020B0604020202020204" pitchFamily="34" charset="0"/>
              <a:buChar char="•"/>
            </a:pPr>
            <a:endParaRPr lang="fr-CH" dirty="0"/>
          </a:p>
          <a:p>
            <a:pPr>
              <a:spcBef>
                <a:spcPts val="0"/>
              </a:spcBef>
              <a:spcAft>
                <a:spcPts val="0"/>
              </a:spcAft>
              <a:buFont typeface="Arial" panose="020B0604020202020204" pitchFamily="34" charset="0"/>
              <a:buChar char="•"/>
            </a:pPr>
            <a:endParaRPr lang="fr-CH" sz="1800" dirty="0"/>
          </a:p>
          <a:p>
            <a:pPr>
              <a:spcBef>
                <a:spcPts val="0"/>
              </a:spcBef>
              <a:spcAft>
                <a:spcPts val="0"/>
              </a:spcAft>
              <a:buFont typeface="Arial" panose="020B0604020202020204" pitchFamily="34" charset="0"/>
              <a:buChar char="•"/>
            </a:pPr>
            <a:endParaRPr lang="fr-CH" sz="1800" dirty="0"/>
          </a:p>
          <a:p>
            <a:pPr>
              <a:spcBef>
                <a:spcPts val="0"/>
              </a:spcBef>
              <a:spcAft>
                <a:spcPts val="0"/>
              </a:spcAft>
              <a:buFontTx/>
              <a:buChar char="-"/>
            </a:pPr>
            <a:endParaRPr lang="fr-CH" b="1" i="1" dirty="0"/>
          </a:p>
          <a:p>
            <a:pPr>
              <a:spcBef>
                <a:spcPts val="0"/>
              </a:spcBef>
              <a:spcAft>
                <a:spcPts val="0"/>
              </a:spcAft>
              <a:buFontTx/>
              <a:buChar char="-"/>
            </a:pPr>
            <a:endParaRPr lang="fr-CH" b="1" i="1" dirty="0"/>
          </a:p>
          <a:p>
            <a:pPr>
              <a:spcBef>
                <a:spcPts val="0"/>
              </a:spcBef>
              <a:spcAft>
                <a:spcPts val="0"/>
              </a:spcAft>
              <a:buFontTx/>
              <a:buChar char="-"/>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dirty="0"/>
          </a:p>
          <a:p>
            <a:pPr marL="0" indent="0">
              <a:spcBef>
                <a:spcPts val="0"/>
              </a:spcBef>
              <a:spcAft>
                <a:spcPts val="0"/>
              </a:spcAft>
              <a:buNone/>
            </a:pPr>
            <a:endParaRPr lang="fr-CH" sz="1800" i="1" dirty="0">
              <a:solidFill>
                <a:srgbClr val="FF0000"/>
              </a:solidFill>
            </a:endParaRPr>
          </a:p>
        </p:txBody>
      </p:sp>
    </p:spTree>
    <p:extLst>
      <p:ext uri="{BB962C8B-B14F-4D97-AF65-F5344CB8AC3E}">
        <p14:creationId xmlns:p14="http://schemas.microsoft.com/office/powerpoint/2010/main" val="1096020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858C3-9F73-27D5-3F13-2534FF766BF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3C1F91A-378B-AB77-9829-02F285BCB5FA}"/>
              </a:ext>
            </a:extLst>
          </p:cNvPr>
          <p:cNvSpPr/>
          <p:nvPr/>
        </p:nvSpPr>
        <p:spPr>
          <a:xfrm>
            <a:off x="264042" y="3366847"/>
            <a:ext cx="7677118" cy="3150229"/>
          </a:xfrm>
          <a:prstGeom prst="rect">
            <a:avLst/>
          </a:prstGeom>
          <a:ln>
            <a:solidFill>
              <a:srgbClr val="E79AB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H" dirty="0"/>
          </a:p>
        </p:txBody>
      </p:sp>
      <p:sp>
        <p:nvSpPr>
          <p:cNvPr id="21" name="Rectangle 20">
            <a:extLst>
              <a:ext uri="{FF2B5EF4-FFF2-40B4-BE49-F238E27FC236}">
                <a16:creationId xmlns:a16="http://schemas.microsoft.com/office/drawing/2014/main" id="{B729906A-47F0-7814-DF42-5B86B99CF0DE}"/>
              </a:ext>
            </a:extLst>
          </p:cNvPr>
          <p:cNvSpPr/>
          <p:nvPr/>
        </p:nvSpPr>
        <p:spPr>
          <a:xfrm>
            <a:off x="264041" y="1031954"/>
            <a:ext cx="6800787" cy="1896806"/>
          </a:xfrm>
          <a:prstGeom prst="rect">
            <a:avLst/>
          </a:prstGeom>
          <a:ln>
            <a:solidFill>
              <a:srgbClr val="E79AB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H"/>
          </a:p>
        </p:txBody>
      </p:sp>
      <p:sp>
        <p:nvSpPr>
          <p:cNvPr id="3" name="ZoneTexte 2">
            <a:extLst>
              <a:ext uri="{FF2B5EF4-FFF2-40B4-BE49-F238E27FC236}">
                <a16:creationId xmlns:a16="http://schemas.microsoft.com/office/drawing/2014/main" id="{F0A492D9-5355-FD7E-25DB-FC8321592EFF}"/>
              </a:ext>
            </a:extLst>
          </p:cNvPr>
          <p:cNvSpPr txBox="1"/>
          <p:nvPr/>
        </p:nvSpPr>
        <p:spPr>
          <a:xfrm>
            <a:off x="1795715" y="150417"/>
            <a:ext cx="6145444" cy="646331"/>
          </a:xfrm>
          <a:prstGeom prst="rect">
            <a:avLst/>
          </a:prstGeom>
          <a:noFill/>
        </p:spPr>
        <p:txBody>
          <a:bodyPr wrap="square" rtlCol="0">
            <a:spAutoFit/>
          </a:bodyPr>
          <a:lstStyle/>
          <a:p>
            <a:r>
              <a:rPr lang="fr-CH" b="1" dirty="0"/>
              <a:t>Enjeux pour l’année 2025 – 2026 </a:t>
            </a:r>
          </a:p>
          <a:p>
            <a:r>
              <a:rPr lang="fr-CH" b="1" dirty="0"/>
              <a:t>Sous-projet 2 : Vie affective et santé sexuelle</a:t>
            </a:r>
            <a:endParaRPr lang="fr-CH" sz="1600" i="1" dirty="0"/>
          </a:p>
        </p:txBody>
      </p:sp>
      <p:sp>
        <p:nvSpPr>
          <p:cNvPr id="5" name="Espace réservé du contenu 2">
            <a:extLst>
              <a:ext uri="{FF2B5EF4-FFF2-40B4-BE49-F238E27FC236}">
                <a16:creationId xmlns:a16="http://schemas.microsoft.com/office/drawing/2014/main" id="{76442525-5933-9EA3-2E71-2980B4D09CB6}"/>
              </a:ext>
            </a:extLst>
          </p:cNvPr>
          <p:cNvSpPr>
            <a:spLocks noGrp="1"/>
          </p:cNvSpPr>
          <p:nvPr>
            <p:ph idx="1"/>
          </p:nvPr>
        </p:nvSpPr>
        <p:spPr>
          <a:xfrm>
            <a:off x="580127" y="3651012"/>
            <a:ext cx="1781954" cy="2995649"/>
          </a:xfrm>
        </p:spPr>
        <p:txBody>
          <a:bodyPr/>
          <a:lstStyle/>
          <a:p>
            <a:pPr marL="0" indent="0">
              <a:buNone/>
            </a:pPr>
            <a:r>
              <a:rPr lang="fr-CH" sz="1200" dirty="0">
                <a:cs typeface="Arial"/>
              </a:rPr>
              <a:t>Janvier – Mars 2026</a:t>
            </a:r>
          </a:p>
          <a:p>
            <a:pPr marL="0" indent="0">
              <a:buNone/>
            </a:pPr>
            <a:endParaRPr lang="fr-CH" sz="1200" dirty="0">
              <a:cs typeface="Arial"/>
            </a:endParaRPr>
          </a:p>
          <a:p>
            <a:pPr marL="0" indent="0">
              <a:buNone/>
            </a:pPr>
            <a:endParaRPr lang="fr-CH" sz="1200" dirty="0">
              <a:cs typeface="Arial"/>
            </a:endParaRPr>
          </a:p>
          <a:p>
            <a:pPr marL="0" indent="0">
              <a:buNone/>
            </a:pPr>
            <a:r>
              <a:rPr lang="fr-CH" sz="1200" dirty="0">
                <a:cs typeface="Arial"/>
              </a:rPr>
              <a:t>Dès mai 2026</a:t>
            </a:r>
          </a:p>
          <a:p>
            <a:pPr marL="179388" indent="-179388"/>
            <a:endParaRPr lang="fr-CH" sz="1200" dirty="0">
              <a:cs typeface="Arial"/>
            </a:endParaRPr>
          </a:p>
          <a:p>
            <a:pPr marL="179388" indent="-179388"/>
            <a:endParaRPr lang="fr-CH" sz="1200" dirty="0">
              <a:cs typeface="Arial"/>
            </a:endParaRPr>
          </a:p>
          <a:p>
            <a:pPr marL="179388" indent="-179388"/>
            <a:endParaRPr lang="fr-CH" sz="1200" dirty="0">
              <a:cs typeface="Arial"/>
            </a:endParaRPr>
          </a:p>
          <a:p>
            <a:pPr marL="0" indent="0">
              <a:buNone/>
            </a:pPr>
            <a:r>
              <a:rPr lang="fr-CH" sz="1200" dirty="0">
                <a:cs typeface="Arial"/>
              </a:rPr>
              <a:t>Janvier –Juin 2026</a:t>
            </a:r>
          </a:p>
          <a:p>
            <a:pPr marL="0" indent="0">
              <a:buNone/>
            </a:pPr>
            <a:endParaRPr lang="fr-CH" sz="1200" dirty="0">
              <a:cs typeface="Arial"/>
            </a:endParaRPr>
          </a:p>
          <a:p>
            <a:pPr marL="0" indent="0">
              <a:buNone/>
            </a:pPr>
            <a:endParaRPr lang="fr-CH" sz="1200" dirty="0">
              <a:cs typeface="Arial"/>
            </a:endParaRPr>
          </a:p>
          <a:p>
            <a:pPr marL="0" indent="0">
              <a:buNone/>
            </a:pPr>
            <a:r>
              <a:rPr lang="fr-CH" sz="1200" dirty="0">
                <a:cs typeface="Arial"/>
              </a:rPr>
              <a:t>Dès Avril  2026</a:t>
            </a:r>
          </a:p>
        </p:txBody>
      </p:sp>
      <p:sp>
        <p:nvSpPr>
          <p:cNvPr id="11" name="ZoneTexte 10">
            <a:extLst>
              <a:ext uri="{FF2B5EF4-FFF2-40B4-BE49-F238E27FC236}">
                <a16:creationId xmlns:a16="http://schemas.microsoft.com/office/drawing/2014/main" id="{A63F72BE-2BE2-24AD-69CA-B36F67983260}"/>
              </a:ext>
            </a:extLst>
          </p:cNvPr>
          <p:cNvSpPr txBox="1"/>
          <p:nvPr/>
        </p:nvSpPr>
        <p:spPr>
          <a:xfrm>
            <a:off x="2960184" y="3660595"/>
            <a:ext cx="5693352" cy="2862322"/>
          </a:xfrm>
          <a:prstGeom prst="rect">
            <a:avLst/>
          </a:prstGeom>
          <a:noFill/>
        </p:spPr>
        <p:txBody>
          <a:bodyPr wrap="square" rtlCol="0">
            <a:spAutoFit/>
          </a:bodyPr>
          <a:lstStyle/>
          <a:p>
            <a:r>
              <a:rPr lang="fr-CH" sz="1200" dirty="0">
                <a:cs typeface="Arial"/>
              </a:rPr>
              <a:t>Pilotes cours 7P + modifications si nécessaire</a:t>
            </a:r>
          </a:p>
          <a:p>
            <a:r>
              <a:rPr lang="fr-CH" sz="1200" dirty="0">
                <a:cs typeface="Arial"/>
              </a:rPr>
              <a:t>	Déploiement complet à R26.</a:t>
            </a:r>
          </a:p>
          <a:p>
            <a:endParaRPr lang="fr-CH" sz="1200" dirty="0">
              <a:cs typeface="Arial"/>
            </a:endParaRPr>
          </a:p>
          <a:p>
            <a:r>
              <a:rPr lang="fr-CH" sz="1200" dirty="0">
                <a:cs typeface="Arial"/>
              </a:rPr>
              <a:t>Si ok de la CE le 23 mars, pilotes cours 3P dans quelques classes + modifications si nécessaire</a:t>
            </a:r>
          </a:p>
          <a:p>
            <a:r>
              <a:rPr lang="fr-CH" sz="1200" dirty="0">
                <a:cs typeface="Arial"/>
              </a:rPr>
              <a:t>	 Déploiement à R26.</a:t>
            </a:r>
          </a:p>
          <a:p>
            <a:endParaRPr lang="fr-CH" sz="1200" dirty="0">
              <a:cs typeface="Arial"/>
            </a:endParaRPr>
          </a:p>
          <a:p>
            <a:endParaRPr lang="fr-CH" sz="1200" dirty="0">
              <a:cs typeface="Arial"/>
            </a:endParaRPr>
          </a:p>
          <a:p>
            <a:r>
              <a:rPr lang="fr-CH" sz="1200" dirty="0">
                <a:cs typeface="Arial"/>
              </a:rPr>
              <a:t>Finalisation de l’évaluation normative et préparation de  l’évaluation</a:t>
            </a:r>
          </a:p>
          <a:p>
            <a:r>
              <a:rPr lang="fr-CH" sz="1200" dirty="0">
                <a:cs typeface="Arial"/>
              </a:rPr>
              <a:t> sommative pour les élèves (1 à la fin de la primaire, 1 à la fin du CO</a:t>
            </a:r>
          </a:p>
          <a:p>
            <a:r>
              <a:rPr lang="fr-CH" sz="1200" dirty="0">
                <a:cs typeface="Arial"/>
              </a:rPr>
              <a:t> et 1 à la fin de l’ESII)</a:t>
            </a:r>
          </a:p>
          <a:p>
            <a:endParaRPr lang="fr-CH" sz="1200" dirty="0">
              <a:cs typeface="Arial"/>
            </a:endParaRPr>
          </a:p>
          <a:p>
            <a:r>
              <a:rPr lang="fr-CH" sz="1200" dirty="0">
                <a:cs typeface="Arial"/>
              </a:rPr>
              <a:t>Initialisation de la révision des cours 6P et 8P (en lien avec le cours 7P)</a:t>
            </a:r>
          </a:p>
          <a:p>
            <a:r>
              <a:rPr lang="fr-CH" sz="1200" dirty="0">
                <a:cs typeface="Arial"/>
              </a:rPr>
              <a:t>	Objectif à R26 pour le 6P et R27 pour le 8P</a:t>
            </a:r>
          </a:p>
          <a:p>
            <a:endParaRPr lang="fr-CH" sz="1200" dirty="0">
              <a:cs typeface="Arial"/>
            </a:endParaRPr>
          </a:p>
        </p:txBody>
      </p:sp>
      <p:grpSp>
        <p:nvGrpSpPr>
          <p:cNvPr id="12" name="Group 26">
            <a:extLst>
              <a:ext uri="{FF2B5EF4-FFF2-40B4-BE49-F238E27FC236}">
                <a16:creationId xmlns:a16="http://schemas.microsoft.com/office/drawing/2014/main" id="{79FDD9A6-0F90-8138-CB91-CAD03F546B61}"/>
              </a:ext>
            </a:extLst>
          </p:cNvPr>
          <p:cNvGrpSpPr/>
          <p:nvPr/>
        </p:nvGrpSpPr>
        <p:grpSpPr>
          <a:xfrm>
            <a:off x="2449394" y="5897588"/>
            <a:ext cx="205860" cy="187131"/>
            <a:chOff x="5937564" y="3833745"/>
            <a:chExt cx="306171" cy="306910"/>
          </a:xfrm>
        </p:grpSpPr>
        <p:sp>
          <p:nvSpPr>
            <p:cNvPr id="13" name="Freeform 94">
              <a:extLst>
                <a:ext uri="{FF2B5EF4-FFF2-40B4-BE49-F238E27FC236}">
                  <a16:creationId xmlns:a16="http://schemas.microsoft.com/office/drawing/2014/main" id="{01AED642-B49D-6D87-7E3E-816395BD9EB0}"/>
                </a:ext>
              </a:extLst>
            </p:cNvPr>
            <p:cNvSpPr>
              <a:spLocks/>
            </p:cNvSpPr>
            <p:nvPr/>
          </p:nvSpPr>
          <p:spPr bwMode="gray">
            <a:xfrm>
              <a:off x="593756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p:spPr>
          <p:txBody>
            <a:bodyPr vert="horz" wrap="square" lIns="97710" tIns="48856" rIns="97710" bIns="48856" numCol="1" anchor="t" anchorCtr="0" compatLnSpc="1">
              <a:prstTxWarp prst="textNoShape">
                <a:avLst/>
              </a:prstTxWarp>
            </a:bodyPr>
            <a:lstStyle/>
            <a:p>
              <a:endParaRPr lang="en-US" sz="1984" dirty="0">
                <a:solidFill>
                  <a:srgbClr val="6E6F73"/>
                </a:solidFill>
                <a:sym typeface="+mn-lt"/>
              </a:endParaRPr>
            </a:p>
          </p:txBody>
        </p:sp>
        <p:sp>
          <p:nvSpPr>
            <p:cNvPr id="14" name="Freeform 95">
              <a:extLst>
                <a:ext uri="{FF2B5EF4-FFF2-40B4-BE49-F238E27FC236}">
                  <a16:creationId xmlns:a16="http://schemas.microsoft.com/office/drawing/2014/main" id="{A9A5F1F0-59C7-AC8F-C1D6-5638089F3171}"/>
                </a:ext>
              </a:extLst>
            </p:cNvPr>
            <p:cNvSpPr>
              <a:spLocks/>
            </p:cNvSpPr>
            <p:nvPr/>
          </p:nvSpPr>
          <p:spPr bwMode="gray">
            <a:xfrm>
              <a:off x="605399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7710" tIns="48856" rIns="97710" bIns="48856" numCol="1" anchor="t" anchorCtr="0" compatLnSpc="1">
              <a:prstTxWarp prst="textNoShape">
                <a:avLst/>
              </a:prstTxWarp>
            </a:bodyPr>
            <a:lstStyle/>
            <a:p>
              <a:endParaRPr lang="en-US" sz="1984">
                <a:solidFill>
                  <a:srgbClr val="6E6F73"/>
                </a:solidFill>
                <a:sym typeface="+mn-lt"/>
              </a:endParaRPr>
            </a:p>
          </p:txBody>
        </p:sp>
      </p:grpSp>
      <p:grpSp>
        <p:nvGrpSpPr>
          <p:cNvPr id="15" name="Group 26">
            <a:extLst>
              <a:ext uri="{FF2B5EF4-FFF2-40B4-BE49-F238E27FC236}">
                <a16:creationId xmlns:a16="http://schemas.microsoft.com/office/drawing/2014/main" id="{6D5605CE-30DE-8027-DC7C-224A30E10E26}"/>
              </a:ext>
            </a:extLst>
          </p:cNvPr>
          <p:cNvGrpSpPr/>
          <p:nvPr/>
        </p:nvGrpSpPr>
        <p:grpSpPr>
          <a:xfrm>
            <a:off x="2433613" y="4337554"/>
            <a:ext cx="205860" cy="187131"/>
            <a:chOff x="5937564" y="3833745"/>
            <a:chExt cx="306171" cy="306910"/>
          </a:xfrm>
        </p:grpSpPr>
        <p:sp>
          <p:nvSpPr>
            <p:cNvPr id="16" name="Freeform 94">
              <a:extLst>
                <a:ext uri="{FF2B5EF4-FFF2-40B4-BE49-F238E27FC236}">
                  <a16:creationId xmlns:a16="http://schemas.microsoft.com/office/drawing/2014/main" id="{5B7944A0-BCA4-07FF-318A-188D3FC15AC6}"/>
                </a:ext>
              </a:extLst>
            </p:cNvPr>
            <p:cNvSpPr>
              <a:spLocks/>
            </p:cNvSpPr>
            <p:nvPr/>
          </p:nvSpPr>
          <p:spPr bwMode="gray">
            <a:xfrm>
              <a:off x="593756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p:spPr>
          <p:txBody>
            <a:bodyPr vert="horz" wrap="square" lIns="97710" tIns="48856" rIns="97710" bIns="48856" numCol="1" anchor="t" anchorCtr="0" compatLnSpc="1">
              <a:prstTxWarp prst="textNoShape">
                <a:avLst/>
              </a:prstTxWarp>
            </a:bodyPr>
            <a:lstStyle/>
            <a:p>
              <a:endParaRPr lang="en-US" sz="1984" dirty="0">
                <a:solidFill>
                  <a:srgbClr val="6E6F73"/>
                </a:solidFill>
                <a:sym typeface="+mn-lt"/>
              </a:endParaRPr>
            </a:p>
          </p:txBody>
        </p:sp>
        <p:sp>
          <p:nvSpPr>
            <p:cNvPr id="17" name="Freeform 95">
              <a:extLst>
                <a:ext uri="{FF2B5EF4-FFF2-40B4-BE49-F238E27FC236}">
                  <a16:creationId xmlns:a16="http://schemas.microsoft.com/office/drawing/2014/main" id="{6F53F2D1-2E76-D80B-962E-6209BA21B10F}"/>
                </a:ext>
              </a:extLst>
            </p:cNvPr>
            <p:cNvSpPr>
              <a:spLocks/>
            </p:cNvSpPr>
            <p:nvPr/>
          </p:nvSpPr>
          <p:spPr bwMode="gray">
            <a:xfrm>
              <a:off x="605399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7710" tIns="48856" rIns="97710" bIns="48856" numCol="1" anchor="t" anchorCtr="0" compatLnSpc="1">
              <a:prstTxWarp prst="textNoShape">
                <a:avLst/>
              </a:prstTxWarp>
            </a:bodyPr>
            <a:lstStyle/>
            <a:p>
              <a:endParaRPr lang="en-US" sz="1984">
                <a:solidFill>
                  <a:srgbClr val="6E6F73"/>
                </a:solidFill>
                <a:sym typeface="+mn-lt"/>
              </a:endParaRPr>
            </a:p>
          </p:txBody>
        </p:sp>
      </p:grpSp>
      <p:sp>
        <p:nvSpPr>
          <p:cNvPr id="7" name="ZoneTexte 6">
            <a:extLst>
              <a:ext uri="{FF2B5EF4-FFF2-40B4-BE49-F238E27FC236}">
                <a16:creationId xmlns:a16="http://schemas.microsoft.com/office/drawing/2014/main" id="{96C954DE-7C6A-F7FB-B3D9-E0EAA39DAAA0}"/>
              </a:ext>
            </a:extLst>
          </p:cNvPr>
          <p:cNvSpPr txBox="1"/>
          <p:nvPr/>
        </p:nvSpPr>
        <p:spPr>
          <a:xfrm>
            <a:off x="432031" y="1254148"/>
            <a:ext cx="6011005" cy="1569660"/>
          </a:xfrm>
          <a:prstGeom prst="rect">
            <a:avLst/>
          </a:prstGeom>
          <a:noFill/>
        </p:spPr>
        <p:txBody>
          <a:bodyPr wrap="square" rtlCol="0">
            <a:spAutoFit/>
          </a:bodyPr>
          <a:lstStyle/>
          <a:p>
            <a:pPr marL="228600" indent="-228600">
              <a:buFont typeface="+mj-lt"/>
              <a:buAutoNum type="arabicPeriod"/>
            </a:pPr>
            <a:r>
              <a:rPr lang="fr-CH" sz="1200" dirty="0">
                <a:cs typeface="Arial"/>
              </a:rPr>
              <a:t>Adaptation du cours 3P pour y intégrer de manière formelle la prévention des abus 	Présentation à la CE prévue  le 23 mars. </a:t>
            </a:r>
          </a:p>
          <a:p>
            <a:pPr marL="228600" indent="-228600">
              <a:buFont typeface="+mj-lt"/>
              <a:buAutoNum type="arabicPeriod"/>
            </a:pPr>
            <a:endParaRPr lang="fr-CH" sz="1200" dirty="0">
              <a:cs typeface="Arial"/>
            </a:endParaRPr>
          </a:p>
          <a:p>
            <a:pPr marL="228600" indent="-228600">
              <a:buFont typeface="+mj-lt"/>
              <a:buAutoNum type="arabicPeriod"/>
            </a:pPr>
            <a:r>
              <a:rPr lang="fr-CH" sz="1200" dirty="0">
                <a:cs typeface="Arial"/>
              </a:rPr>
              <a:t>Finalisation du cours 7P « Histoire de la vie II – où je suis – la puberté ». </a:t>
            </a:r>
          </a:p>
          <a:p>
            <a:pPr lvl="1"/>
            <a:r>
              <a:rPr lang="fr-CH" sz="1200" dirty="0">
                <a:cs typeface="Arial"/>
              </a:rPr>
              <a:t>	Cours de 4 périodes, avec différentes activités en groupe en sous-	groupes. </a:t>
            </a:r>
          </a:p>
          <a:p>
            <a:pPr marL="228600" indent="-228600">
              <a:buFont typeface="+mj-lt"/>
              <a:buAutoNum type="arabicPeriod"/>
            </a:pPr>
            <a:endParaRPr lang="fr-CH" sz="1200" dirty="0">
              <a:cs typeface="Arial"/>
            </a:endParaRPr>
          </a:p>
          <a:p>
            <a:pPr marL="228600" indent="-228600">
              <a:buFont typeface="+mj-lt"/>
              <a:buAutoNum type="arabicPeriod"/>
            </a:pPr>
            <a:r>
              <a:rPr lang="fr-CH" sz="1200" dirty="0">
                <a:cs typeface="Arial"/>
              </a:rPr>
              <a:t>Initiation de l’évaluation normative du parcours </a:t>
            </a:r>
          </a:p>
        </p:txBody>
      </p:sp>
      <p:grpSp>
        <p:nvGrpSpPr>
          <p:cNvPr id="18" name="Group 26">
            <a:extLst>
              <a:ext uri="{FF2B5EF4-FFF2-40B4-BE49-F238E27FC236}">
                <a16:creationId xmlns:a16="http://schemas.microsoft.com/office/drawing/2014/main" id="{45DF508E-E52E-D188-C8E3-311F41F28AEA}"/>
              </a:ext>
            </a:extLst>
          </p:cNvPr>
          <p:cNvGrpSpPr/>
          <p:nvPr/>
        </p:nvGrpSpPr>
        <p:grpSpPr>
          <a:xfrm>
            <a:off x="2449394" y="3670728"/>
            <a:ext cx="205860" cy="187131"/>
            <a:chOff x="5937564" y="3833745"/>
            <a:chExt cx="306171" cy="306910"/>
          </a:xfrm>
        </p:grpSpPr>
        <p:sp>
          <p:nvSpPr>
            <p:cNvPr id="19" name="Freeform 94">
              <a:extLst>
                <a:ext uri="{FF2B5EF4-FFF2-40B4-BE49-F238E27FC236}">
                  <a16:creationId xmlns:a16="http://schemas.microsoft.com/office/drawing/2014/main" id="{D751A98C-181D-365D-FA2A-1DA7492D969A}"/>
                </a:ext>
              </a:extLst>
            </p:cNvPr>
            <p:cNvSpPr>
              <a:spLocks/>
            </p:cNvSpPr>
            <p:nvPr/>
          </p:nvSpPr>
          <p:spPr bwMode="gray">
            <a:xfrm>
              <a:off x="593756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p:spPr>
          <p:txBody>
            <a:bodyPr vert="horz" wrap="square" lIns="97710" tIns="48856" rIns="97710" bIns="48856" numCol="1" anchor="t" anchorCtr="0" compatLnSpc="1">
              <a:prstTxWarp prst="textNoShape">
                <a:avLst/>
              </a:prstTxWarp>
            </a:bodyPr>
            <a:lstStyle/>
            <a:p>
              <a:endParaRPr lang="en-US" sz="1984" dirty="0">
                <a:solidFill>
                  <a:srgbClr val="6E6F73"/>
                </a:solidFill>
                <a:sym typeface="+mn-lt"/>
              </a:endParaRPr>
            </a:p>
          </p:txBody>
        </p:sp>
        <p:sp>
          <p:nvSpPr>
            <p:cNvPr id="20" name="Freeform 95">
              <a:extLst>
                <a:ext uri="{FF2B5EF4-FFF2-40B4-BE49-F238E27FC236}">
                  <a16:creationId xmlns:a16="http://schemas.microsoft.com/office/drawing/2014/main" id="{29403B7B-CE7A-4909-19D6-930FD1F30788}"/>
                </a:ext>
              </a:extLst>
            </p:cNvPr>
            <p:cNvSpPr>
              <a:spLocks/>
            </p:cNvSpPr>
            <p:nvPr/>
          </p:nvSpPr>
          <p:spPr bwMode="gray">
            <a:xfrm>
              <a:off x="605399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7710" tIns="48856" rIns="97710" bIns="48856" numCol="1" anchor="t" anchorCtr="0" compatLnSpc="1">
              <a:prstTxWarp prst="textNoShape">
                <a:avLst/>
              </a:prstTxWarp>
            </a:bodyPr>
            <a:lstStyle/>
            <a:p>
              <a:endParaRPr lang="en-US" sz="1984">
                <a:solidFill>
                  <a:srgbClr val="6E6F73"/>
                </a:solidFill>
                <a:sym typeface="+mn-lt"/>
              </a:endParaRPr>
            </a:p>
          </p:txBody>
        </p:sp>
      </p:grpSp>
      <p:sp>
        <p:nvSpPr>
          <p:cNvPr id="22" name="TextBox 2">
            <a:extLst>
              <a:ext uri="{FF2B5EF4-FFF2-40B4-BE49-F238E27FC236}">
                <a16:creationId xmlns:a16="http://schemas.microsoft.com/office/drawing/2014/main" id="{0E6253B9-6859-803A-DD08-ABF90C37C49C}"/>
              </a:ext>
            </a:extLst>
          </p:cNvPr>
          <p:cNvSpPr txBox="1"/>
          <p:nvPr/>
        </p:nvSpPr>
        <p:spPr>
          <a:xfrm>
            <a:off x="537938" y="3228347"/>
            <a:ext cx="2666209" cy="276999"/>
          </a:xfrm>
          <a:prstGeom prst="rect">
            <a:avLst/>
          </a:prstGeom>
          <a:solidFill>
            <a:srgbClr val="E79AB5"/>
          </a:solidFill>
          <a:ln>
            <a:solidFill>
              <a:srgbClr val="E79AB5"/>
            </a:solid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algn="ctr">
              <a:defRPr/>
            </a:pPr>
            <a:r>
              <a:rPr lang="fr-CH" sz="1200" b="1" i="1" dirty="0">
                <a:solidFill>
                  <a:schemeClr val="accent2">
                    <a:lumMod val="50000"/>
                  </a:schemeClr>
                </a:solidFill>
                <a:latin typeface="+mj-lt"/>
                <a:cs typeface="Opella Sans"/>
              </a:rPr>
              <a:t>Planning 2026</a:t>
            </a:r>
            <a:endParaRPr lang="fr-CH" sz="1200" kern="0" spc="25" dirty="0">
              <a:solidFill>
                <a:schemeClr val="accent2">
                  <a:lumMod val="50000"/>
                </a:schemeClr>
              </a:solidFill>
              <a:latin typeface="+mj-lt"/>
              <a:sym typeface="Wingdings" panose="05000000000000000000" pitchFamily="2" charset="2"/>
            </a:endParaRPr>
          </a:p>
        </p:txBody>
      </p:sp>
      <p:sp>
        <p:nvSpPr>
          <p:cNvPr id="23" name="TextBox 2">
            <a:extLst>
              <a:ext uri="{FF2B5EF4-FFF2-40B4-BE49-F238E27FC236}">
                <a16:creationId xmlns:a16="http://schemas.microsoft.com/office/drawing/2014/main" id="{FE5155CB-6CBC-5EC7-A60D-E6ADB9BD0DB0}"/>
              </a:ext>
            </a:extLst>
          </p:cNvPr>
          <p:cNvSpPr txBox="1"/>
          <p:nvPr/>
        </p:nvSpPr>
        <p:spPr>
          <a:xfrm>
            <a:off x="537937" y="889999"/>
            <a:ext cx="3172148" cy="276999"/>
          </a:xfrm>
          <a:prstGeom prst="rect">
            <a:avLst/>
          </a:prstGeom>
          <a:solidFill>
            <a:srgbClr val="E79AB5"/>
          </a:solidFill>
          <a:ln>
            <a:solidFill>
              <a:srgbClr val="E79AB5"/>
            </a:solid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algn="ctr">
              <a:defRPr/>
            </a:pPr>
            <a:r>
              <a:rPr lang="fr-CH" sz="1200" b="1" i="1" kern="0" spc="25" dirty="0">
                <a:solidFill>
                  <a:schemeClr val="accent2">
                    <a:lumMod val="50000"/>
                  </a:schemeClr>
                </a:solidFill>
                <a:latin typeface="+mj-lt"/>
                <a:sym typeface="Wingdings" panose="05000000000000000000" pitchFamily="2" charset="2"/>
              </a:rPr>
              <a:t>Réalisé Août – Décembre 2025</a:t>
            </a:r>
            <a:endParaRPr lang="fr-CH" sz="1200" kern="0" spc="25" dirty="0">
              <a:solidFill>
                <a:schemeClr val="accent2">
                  <a:lumMod val="50000"/>
                </a:schemeClr>
              </a:solidFill>
              <a:latin typeface="+mj-lt"/>
              <a:sym typeface="Wingdings" panose="05000000000000000000" pitchFamily="2" charset="2"/>
            </a:endParaRPr>
          </a:p>
        </p:txBody>
      </p:sp>
      <p:cxnSp>
        <p:nvCxnSpPr>
          <p:cNvPr id="8" name="Connecteur droit avec flèche 7">
            <a:extLst>
              <a:ext uri="{FF2B5EF4-FFF2-40B4-BE49-F238E27FC236}">
                <a16:creationId xmlns:a16="http://schemas.microsoft.com/office/drawing/2014/main" id="{3C93E037-8FF3-220C-057F-3803A49838A1}"/>
              </a:ext>
            </a:extLst>
          </p:cNvPr>
          <p:cNvCxnSpPr/>
          <p:nvPr/>
        </p:nvCxnSpPr>
        <p:spPr>
          <a:xfrm>
            <a:off x="919384" y="1576134"/>
            <a:ext cx="421301" cy="0"/>
          </a:xfrm>
          <a:prstGeom prst="straightConnector1">
            <a:avLst/>
          </a:prstGeom>
          <a:ln>
            <a:solidFill>
              <a:schemeClr val="tx2"/>
            </a:solidFill>
            <a:tailEnd type="triangle"/>
          </a:ln>
        </p:spPr>
        <p:style>
          <a:lnRef idx="2">
            <a:schemeClr val="accent2"/>
          </a:lnRef>
          <a:fillRef idx="0">
            <a:schemeClr val="accent2"/>
          </a:fillRef>
          <a:effectRef idx="1">
            <a:schemeClr val="accent2"/>
          </a:effectRef>
          <a:fontRef idx="minor">
            <a:schemeClr val="tx1"/>
          </a:fontRef>
        </p:style>
      </p:cxnSp>
      <p:cxnSp>
        <p:nvCxnSpPr>
          <p:cNvPr id="9" name="Connecteur droit avec flèche 8">
            <a:extLst>
              <a:ext uri="{FF2B5EF4-FFF2-40B4-BE49-F238E27FC236}">
                <a16:creationId xmlns:a16="http://schemas.microsoft.com/office/drawing/2014/main" id="{C36AFF2E-96C1-4628-7DE1-0F896F513B9C}"/>
              </a:ext>
            </a:extLst>
          </p:cNvPr>
          <p:cNvCxnSpPr/>
          <p:nvPr/>
        </p:nvCxnSpPr>
        <p:spPr>
          <a:xfrm>
            <a:off x="919384" y="2121726"/>
            <a:ext cx="421301" cy="0"/>
          </a:xfrm>
          <a:prstGeom prst="straightConnector1">
            <a:avLst/>
          </a:prstGeom>
          <a:ln>
            <a:solidFill>
              <a:schemeClr val="tx2"/>
            </a:solidFill>
            <a:tailEnd type="triangle"/>
          </a:ln>
        </p:spPr>
        <p:style>
          <a:lnRef idx="2">
            <a:schemeClr val="accent2"/>
          </a:lnRef>
          <a:fillRef idx="0">
            <a:schemeClr val="accent2"/>
          </a:fillRef>
          <a:effectRef idx="1">
            <a:schemeClr val="accent2"/>
          </a:effectRef>
          <a:fontRef idx="minor">
            <a:schemeClr val="tx1"/>
          </a:fontRef>
        </p:style>
      </p:cxnSp>
      <p:cxnSp>
        <p:nvCxnSpPr>
          <p:cNvPr id="10" name="Connecteur droit avec flèche 9">
            <a:extLst>
              <a:ext uri="{FF2B5EF4-FFF2-40B4-BE49-F238E27FC236}">
                <a16:creationId xmlns:a16="http://schemas.microsoft.com/office/drawing/2014/main" id="{B4FA61F3-12AD-0D47-A8DE-E09F2A2D57E9}"/>
              </a:ext>
            </a:extLst>
          </p:cNvPr>
          <p:cNvCxnSpPr/>
          <p:nvPr/>
        </p:nvCxnSpPr>
        <p:spPr>
          <a:xfrm>
            <a:off x="3404609" y="3965766"/>
            <a:ext cx="421301" cy="0"/>
          </a:xfrm>
          <a:prstGeom prst="straightConnector1">
            <a:avLst/>
          </a:prstGeom>
          <a:ln>
            <a:solidFill>
              <a:schemeClr val="tx2"/>
            </a:solidFill>
            <a:tailEnd type="triangle"/>
          </a:ln>
        </p:spPr>
        <p:style>
          <a:lnRef idx="2">
            <a:schemeClr val="accent2"/>
          </a:lnRef>
          <a:fillRef idx="0">
            <a:schemeClr val="accent2"/>
          </a:fillRef>
          <a:effectRef idx="1">
            <a:schemeClr val="accent2"/>
          </a:effectRef>
          <a:fontRef idx="minor">
            <a:schemeClr val="tx1"/>
          </a:fontRef>
        </p:style>
      </p:cxnSp>
      <p:cxnSp>
        <p:nvCxnSpPr>
          <p:cNvPr id="24" name="Connecteur droit avec flèche 23">
            <a:extLst>
              <a:ext uri="{FF2B5EF4-FFF2-40B4-BE49-F238E27FC236}">
                <a16:creationId xmlns:a16="http://schemas.microsoft.com/office/drawing/2014/main" id="{25B2ECF5-1BA1-321D-541A-8F8499FF8DDB}"/>
              </a:ext>
            </a:extLst>
          </p:cNvPr>
          <p:cNvCxnSpPr/>
          <p:nvPr/>
        </p:nvCxnSpPr>
        <p:spPr>
          <a:xfrm>
            <a:off x="3404608" y="4721670"/>
            <a:ext cx="421301" cy="0"/>
          </a:xfrm>
          <a:prstGeom prst="straightConnector1">
            <a:avLst/>
          </a:prstGeom>
          <a:ln>
            <a:solidFill>
              <a:schemeClr val="tx2"/>
            </a:solidFill>
            <a:tailEnd type="triangle"/>
          </a:ln>
        </p:spPr>
        <p:style>
          <a:lnRef idx="2">
            <a:schemeClr val="accent2"/>
          </a:lnRef>
          <a:fillRef idx="0">
            <a:schemeClr val="accent2"/>
          </a:fillRef>
          <a:effectRef idx="1">
            <a:schemeClr val="accent2"/>
          </a:effectRef>
          <a:fontRef idx="minor">
            <a:schemeClr val="tx1"/>
          </a:fontRef>
        </p:style>
      </p:cxnSp>
      <p:grpSp>
        <p:nvGrpSpPr>
          <p:cNvPr id="25" name="Group 26">
            <a:extLst>
              <a:ext uri="{FF2B5EF4-FFF2-40B4-BE49-F238E27FC236}">
                <a16:creationId xmlns:a16="http://schemas.microsoft.com/office/drawing/2014/main" id="{B286A763-5672-DF0F-1DE0-F45EA6161F72}"/>
              </a:ext>
            </a:extLst>
          </p:cNvPr>
          <p:cNvGrpSpPr/>
          <p:nvPr/>
        </p:nvGrpSpPr>
        <p:grpSpPr>
          <a:xfrm>
            <a:off x="2408968" y="5204296"/>
            <a:ext cx="205860" cy="187131"/>
            <a:chOff x="5937564" y="3833745"/>
            <a:chExt cx="306171" cy="306910"/>
          </a:xfrm>
        </p:grpSpPr>
        <p:sp>
          <p:nvSpPr>
            <p:cNvPr id="26" name="Freeform 94">
              <a:extLst>
                <a:ext uri="{FF2B5EF4-FFF2-40B4-BE49-F238E27FC236}">
                  <a16:creationId xmlns:a16="http://schemas.microsoft.com/office/drawing/2014/main" id="{D32B96CD-A646-E8DE-F03E-0154C50718F8}"/>
                </a:ext>
              </a:extLst>
            </p:cNvPr>
            <p:cNvSpPr>
              <a:spLocks/>
            </p:cNvSpPr>
            <p:nvPr/>
          </p:nvSpPr>
          <p:spPr bwMode="gray">
            <a:xfrm>
              <a:off x="593756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p:spPr>
          <p:txBody>
            <a:bodyPr vert="horz" wrap="square" lIns="97710" tIns="48856" rIns="97710" bIns="48856" numCol="1" anchor="t" anchorCtr="0" compatLnSpc="1">
              <a:prstTxWarp prst="textNoShape">
                <a:avLst/>
              </a:prstTxWarp>
            </a:bodyPr>
            <a:lstStyle/>
            <a:p>
              <a:endParaRPr lang="en-US" sz="1984" dirty="0">
                <a:solidFill>
                  <a:srgbClr val="6E6F73"/>
                </a:solidFill>
                <a:sym typeface="+mn-lt"/>
              </a:endParaRPr>
            </a:p>
          </p:txBody>
        </p:sp>
        <p:sp>
          <p:nvSpPr>
            <p:cNvPr id="27" name="Freeform 95">
              <a:extLst>
                <a:ext uri="{FF2B5EF4-FFF2-40B4-BE49-F238E27FC236}">
                  <a16:creationId xmlns:a16="http://schemas.microsoft.com/office/drawing/2014/main" id="{3A56D464-6542-D718-98AB-8C78DEF89D0F}"/>
                </a:ext>
              </a:extLst>
            </p:cNvPr>
            <p:cNvSpPr>
              <a:spLocks/>
            </p:cNvSpPr>
            <p:nvPr/>
          </p:nvSpPr>
          <p:spPr bwMode="gray">
            <a:xfrm>
              <a:off x="605399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7710" tIns="48856" rIns="97710" bIns="48856" numCol="1" anchor="t" anchorCtr="0" compatLnSpc="1">
              <a:prstTxWarp prst="textNoShape">
                <a:avLst/>
              </a:prstTxWarp>
            </a:bodyPr>
            <a:lstStyle/>
            <a:p>
              <a:endParaRPr lang="en-US" sz="1984">
                <a:solidFill>
                  <a:srgbClr val="6E6F73"/>
                </a:solidFill>
                <a:sym typeface="+mn-lt"/>
              </a:endParaRPr>
            </a:p>
          </p:txBody>
        </p:sp>
      </p:grpSp>
      <p:cxnSp>
        <p:nvCxnSpPr>
          <p:cNvPr id="28" name="Connecteur droit avec flèche 27">
            <a:extLst>
              <a:ext uri="{FF2B5EF4-FFF2-40B4-BE49-F238E27FC236}">
                <a16:creationId xmlns:a16="http://schemas.microsoft.com/office/drawing/2014/main" id="{8793AB43-9D4B-9791-D76D-281CF3793F6C}"/>
              </a:ext>
            </a:extLst>
          </p:cNvPr>
          <p:cNvCxnSpPr/>
          <p:nvPr/>
        </p:nvCxnSpPr>
        <p:spPr>
          <a:xfrm>
            <a:off x="3484961" y="6181662"/>
            <a:ext cx="421301" cy="0"/>
          </a:xfrm>
          <a:prstGeom prst="straightConnector1">
            <a:avLst/>
          </a:prstGeom>
          <a:ln>
            <a:solidFill>
              <a:schemeClr val="tx2"/>
            </a:solidFill>
            <a:tailEnd type="triangle"/>
          </a:ln>
        </p:spPr>
        <p:style>
          <a:lnRef idx="2">
            <a:schemeClr val="accent2"/>
          </a:lnRef>
          <a:fillRef idx="0">
            <a:schemeClr val="accent2"/>
          </a:fillRef>
          <a:effectRef idx="1">
            <a:schemeClr val="accent2"/>
          </a:effectRef>
          <a:fontRef idx="minor">
            <a:schemeClr val="tx1"/>
          </a:fontRef>
        </p:style>
      </p:cxnSp>
      <p:pic>
        <p:nvPicPr>
          <p:cNvPr id="2" name="Image 1">
            <a:extLst>
              <a:ext uri="{FF2B5EF4-FFF2-40B4-BE49-F238E27FC236}">
                <a16:creationId xmlns:a16="http://schemas.microsoft.com/office/drawing/2014/main" id="{5C8A39A2-46F7-76D9-2FB4-7FD175552761}"/>
              </a:ext>
            </a:extLst>
          </p:cNvPr>
          <p:cNvPicPr>
            <a:picLocks noChangeAspect="1"/>
          </p:cNvPicPr>
          <p:nvPr/>
        </p:nvPicPr>
        <p:blipFill>
          <a:blip r:embed="rId2"/>
          <a:stretch>
            <a:fillRect/>
          </a:stretch>
        </p:blipFill>
        <p:spPr>
          <a:xfrm>
            <a:off x="7410184" y="373344"/>
            <a:ext cx="4723685" cy="3814404"/>
          </a:xfrm>
          <a:prstGeom prst="rect">
            <a:avLst/>
          </a:prstGeom>
        </p:spPr>
      </p:pic>
    </p:spTree>
    <p:extLst>
      <p:ext uri="{BB962C8B-B14F-4D97-AF65-F5344CB8AC3E}">
        <p14:creationId xmlns:p14="http://schemas.microsoft.com/office/powerpoint/2010/main" val="262150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981200" y="1970643"/>
            <a:ext cx="8229600" cy="2916715"/>
          </a:xfrm>
        </p:spPr>
        <p:txBody>
          <a:bodyPr/>
          <a:lstStyle/>
          <a:p>
            <a:pPr algn="ctr"/>
            <a:r>
              <a:rPr lang="fr-CH" dirty="0">
                <a:solidFill>
                  <a:schemeClr val="accent5">
                    <a:lumMod val="75000"/>
                  </a:schemeClr>
                </a:solidFill>
                <a:latin typeface="Arial" panose="020B0604020202020204" pitchFamily="34" charset="0"/>
                <a:cs typeface="Arial" panose="020B0604020202020204" pitchFamily="34" charset="0"/>
              </a:rPr>
              <a:t>De bonnes habitudes de vie : Alimentation / mouvement, santé bucco-dentaire</a:t>
            </a:r>
            <a:br>
              <a:rPr lang="fr-CH" dirty="0">
                <a:solidFill>
                  <a:schemeClr val="accent5">
                    <a:lumMod val="75000"/>
                  </a:schemeClr>
                </a:solidFill>
                <a:latin typeface="Arial" panose="020B0604020202020204" pitchFamily="34" charset="0"/>
                <a:cs typeface="Arial" panose="020B0604020202020204" pitchFamily="34" charset="0"/>
              </a:rPr>
            </a:br>
            <a:br>
              <a:rPr lang="fr-CH" dirty="0">
                <a:solidFill>
                  <a:schemeClr val="accent5">
                    <a:lumMod val="75000"/>
                  </a:schemeClr>
                </a:solidFill>
                <a:latin typeface="Arial" panose="020B0604020202020204" pitchFamily="34" charset="0"/>
                <a:cs typeface="Arial" panose="020B0604020202020204" pitchFamily="34" charset="0"/>
              </a:rPr>
            </a:br>
            <a:r>
              <a:rPr lang="fr-CH" sz="2400" b="0" dirty="0">
                <a:solidFill>
                  <a:schemeClr val="accent5">
                    <a:lumMod val="75000"/>
                  </a:schemeClr>
                </a:solidFill>
                <a:latin typeface="Arial" panose="020B0604020202020204" pitchFamily="34" charset="0"/>
                <a:cs typeface="Arial" panose="020B0604020202020204" pitchFamily="34" charset="0"/>
              </a:rPr>
              <a:t>FR 10A - sous-projet N°3 - 4</a:t>
            </a:r>
            <a:br>
              <a:rPr lang="fr-CH" sz="2400" b="0" dirty="0">
                <a:solidFill>
                  <a:schemeClr val="accent5">
                    <a:lumMod val="75000"/>
                  </a:schemeClr>
                </a:solidFill>
                <a:latin typeface="Arial" panose="020B0604020202020204" pitchFamily="34" charset="0"/>
                <a:cs typeface="Arial" panose="020B0604020202020204" pitchFamily="34" charset="0"/>
              </a:rPr>
            </a:br>
            <a:br>
              <a:rPr lang="fr-CH" sz="2400" b="0" dirty="0">
                <a:solidFill>
                  <a:schemeClr val="accent5">
                    <a:lumMod val="75000"/>
                  </a:schemeClr>
                </a:solidFill>
                <a:latin typeface="Arial" panose="020B0604020202020204" pitchFamily="34" charset="0"/>
                <a:cs typeface="Arial" panose="020B0604020202020204" pitchFamily="34" charset="0"/>
              </a:rPr>
            </a:br>
            <a:br>
              <a:rPr lang="fr-CH" sz="2400" dirty="0">
                <a:solidFill>
                  <a:schemeClr val="accent5">
                    <a:lumMod val="75000"/>
                  </a:schemeClr>
                </a:solidFill>
                <a:latin typeface="Arial" panose="020B0604020202020204" pitchFamily="34" charset="0"/>
                <a:cs typeface="Arial" panose="020B0604020202020204" pitchFamily="34" charset="0"/>
              </a:rPr>
            </a:br>
            <a:endParaRPr lang="fr-CH" sz="2400" dirty="0">
              <a:solidFill>
                <a:schemeClr val="accent5">
                  <a:lumMod val="75000"/>
                </a:schemeClr>
              </a:solidFill>
              <a:latin typeface="Arial" panose="020B0604020202020204" pitchFamily="34" charset="0"/>
              <a:cs typeface="Arial" panose="020B0604020202020204" pitchFamily="34" charset="0"/>
            </a:endParaRPr>
          </a:p>
        </p:txBody>
      </p:sp>
      <p:sp>
        <p:nvSpPr>
          <p:cNvPr id="5" name="Espace réservé du contenu 4"/>
          <p:cNvSpPr>
            <a:spLocks noGrp="1"/>
          </p:cNvSpPr>
          <p:nvPr>
            <p:ph idx="1"/>
          </p:nvPr>
        </p:nvSpPr>
        <p:spPr>
          <a:xfrm>
            <a:off x="1981200" y="4675695"/>
            <a:ext cx="8229600" cy="768664"/>
          </a:xfrm>
        </p:spPr>
        <p:txBody>
          <a:bodyPr/>
          <a:lstStyle/>
          <a:p>
            <a:pPr>
              <a:spcBef>
                <a:spcPts val="0"/>
              </a:spcBef>
              <a:spcAft>
                <a:spcPts val="0"/>
              </a:spcAft>
              <a:buFont typeface="Arial" panose="020B0604020202020204" pitchFamily="34" charset="0"/>
              <a:buChar char="•"/>
            </a:pPr>
            <a:endParaRPr lang="fr-CH" dirty="0"/>
          </a:p>
          <a:p>
            <a:pPr>
              <a:spcBef>
                <a:spcPts val="0"/>
              </a:spcBef>
              <a:spcAft>
                <a:spcPts val="0"/>
              </a:spcAft>
              <a:buFont typeface="Arial" panose="020B0604020202020204" pitchFamily="34" charset="0"/>
              <a:buChar char="•"/>
            </a:pPr>
            <a:endParaRPr lang="fr-CH" dirty="0"/>
          </a:p>
          <a:p>
            <a:pPr>
              <a:spcBef>
                <a:spcPts val="0"/>
              </a:spcBef>
              <a:spcAft>
                <a:spcPts val="0"/>
              </a:spcAft>
              <a:buFont typeface="Arial" panose="020B0604020202020204" pitchFamily="34" charset="0"/>
              <a:buChar char="•"/>
            </a:pPr>
            <a:endParaRPr lang="fr-CH" sz="1800" dirty="0"/>
          </a:p>
          <a:p>
            <a:pPr>
              <a:spcBef>
                <a:spcPts val="0"/>
              </a:spcBef>
              <a:spcAft>
                <a:spcPts val="0"/>
              </a:spcAft>
              <a:buFont typeface="Arial" panose="020B0604020202020204" pitchFamily="34" charset="0"/>
              <a:buChar char="•"/>
            </a:pPr>
            <a:endParaRPr lang="fr-CH" sz="1800" dirty="0"/>
          </a:p>
          <a:p>
            <a:pPr>
              <a:spcBef>
                <a:spcPts val="0"/>
              </a:spcBef>
              <a:spcAft>
                <a:spcPts val="0"/>
              </a:spcAft>
              <a:buFontTx/>
              <a:buChar char="-"/>
            </a:pPr>
            <a:endParaRPr lang="fr-CH" b="1" i="1" dirty="0"/>
          </a:p>
          <a:p>
            <a:pPr>
              <a:spcBef>
                <a:spcPts val="0"/>
              </a:spcBef>
              <a:spcAft>
                <a:spcPts val="0"/>
              </a:spcAft>
              <a:buFontTx/>
              <a:buChar char="-"/>
            </a:pPr>
            <a:endParaRPr lang="fr-CH" b="1" i="1" dirty="0"/>
          </a:p>
          <a:p>
            <a:pPr>
              <a:spcBef>
                <a:spcPts val="0"/>
              </a:spcBef>
              <a:spcAft>
                <a:spcPts val="0"/>
              </a:spcAft>
              <a:buFontTx/>
              <a:buChar char="-"/>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dirty="0"/>
          </a:p>
          <a:p>
            <a:pPr marL="0" indent="0">
              <a:spcBef>
                <a:spcPts val="0"/>
              </a:spcBef>
              <a:spcAft>
                <a:spcPts val="0"/>
              </a:spcAft>
              <a:buNone/>
            </a:pPr>
            <a:endParaRPr lang="fr-CH" sz="1800" i="1" dirty="0">
              <a:solidFill>
                <a:srgbClr val="FF0000"/>
              </a:solidFill>
            </a:endParaRPr>
          </a:p>
        </p:txBody>
      </p:sp>
    </p:spTree>
    <p:extLst>
      <p:ext uri="{BB962C8B-B14F-4D97-AF65-F5344CB8AC3E}">
        <p14:creationId xmlns:p14="http://schemas.microsoft.com/office/powerpoint/2010/main" val="3380274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57AE2-2561-4D50-A6EB-0796346643A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2BFA97F-7508-7A9D-C88D-22A37E843190}"/>
              </a:ext>
            </a:extLst>
          </p:cNvPr>
          <p:cNvSpPr/>
          <p:nvPr/>
        </p:nvSpPr>
        <p:spPr bwMode="gray">
          <a:xfrm>
            <a:off x="331059" y="1190305"/>
            <a:ext cx="11448565" cy="1222581"/>
          </a:xfrm>
          <a:prstGeom prst="rect">
            <a:avLst/>
          </a:prstGeom>
          <a:noFill/>
          <a:ln w="19050" cap="flat" cmpd="sng" algn="ctr">
            <a:solidFill>
              <a:schemeClr val="accent1"/>
            </a:solidFill>
            <a:prstDash val="solid"/>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2" defTabSz="914354">
              <a:spcAft>
                <a:spcPts val="300"/>
              </a:spcAft>
              <a:defRPr/>
            </a:pPr>
            <a:endParaRPr lang="fr-FR" sz="1200" b="1" kern="0" dirty="0">
              <a:solidFill>
                <a:sysClr val="windowText" lastClr="000000"/>
              </a:solidFill>
              <a:cs typeface="Arial" pitchFamily="34" charset="0"/>
            </a:endParaRPr>
          </a:p>
          <a:p>
            <a:pPr marL="0" lvl="2" indent="176213" defTabSz="914354">
              <a:spcAft>
                <a:spcPts val="300"/>
              </a:spcAft>
              <a:buFont typeface="Arial" charset="0"/>
              <a:buChar char="•"/>
              <a:defRPr/>
            </a:pPr>
            <a:r>
              <a:rPr lang="fr-FR" sz="1200" b="1" kern="0" dirty="0">
                <a:solidFill>
                  <a:sysClr val="windowText" lastClr="000000"/>
                </a:solidFill>
                <a:cs typeface="Arial" pitchFamily="34" charset="0"/>
              </a:rPr>
              <a:t>Taux d’avancement : 20 % (périmètre du projet FR 10A)</a:t>
            </a:r>
          </a:p>
          <a:p>
            <a:pPr marL="0" lvl="2" indent="176213" defTabSz="914354">
              <a:spcAft>
                <a:spcPts val="300"/>
              </a:spcAft>
              <a:buFont typeface="Arial" charset="0"/>
              <a:buChar char="•"/>
              <a:defRPr/>
            </a:pPr>
            <a:r>
              <a:rPr lang="fr-FR" sz="1200" b="1" kern="0" dirty="0">
                <a:solidFill>
                  <a:sysClr val="windowText" lastClr="000000"/>
                </a:solidFill>
                <a:cs typeface="Arial" pitchFamily="34" charset="0"/>
              </a:rPr>
              <a:t>Livrables attendus : </a:t>
            </a:r>
            <a:r>
              <a:rPr lang="fr-CH" sz="1200" b="1" kern="0" dirty="0">
                <a:solidFill>
                  <a:sysClr val="windowText" lastClr="000000"/>
                </a:solidFill>
                <a:cs typeface="Arial" pitchFamily="34" charset="0"/>
              </a:rPr>
              <a:t>Poursuite des actions de promotion d'une alimentation saine et du mouvement en milieu scolaire et préscolaire et mise en place de collectes ponctuelles de données BMI (body mass index) 3P et 8P</a:t>
            </a:r>
          </a:p>
          <a:p>
            <a:pPr marL="0" lvl="2" indent="176213" defTabSz="914354">
              <a:spcAft>
                <a:spcPts val="300"/>
              </a:spcAft>
              <a:buFont typeface="Arial" charset="0"/>
              <a:buChar char="•"/>
              <a:defRPr/>
            </a:pPr>
            <a:r>
              <a:rPr lang="fr-CH" sz="1200" b="1" kern="0" dirty="0">
                <a:solidFill>
                  <a:sysClr val="windowText" lastClr="000000"/>
                </a:solidFill>
                <a:cs typeface="Arial" pitchFamily="34" charset="0"/>
              </a:rPr>
              <a:t>Renforcement et élargissement du périmètre de l'éducation à la santé bucco-dentaire</a:t>
            </a:r>
            <a:endParaRPr lang="fr-CH" dirty="0">
              <a:latin typeface="Calibri" panose="020F0502020204030204" pitchFamily="34" charset="0"/>
              <a:ea typeface="Calibri" panose="020F0502020204030204" pitchFamily="34" charset="0"/>
              <a:cs typeface="Times New Roman" panose="02020603050405020304" pitchFamily="18" charset="0"/>
            </a:endParaRPr>
          </a:p>
          <a:p>
            <a:pPr marL="1085850" lvl="2" indent="-171450" defTabSz="914354">
              <a:spcAft>
                <a:spcPts val="300"/>
              </a:spcAft>
              <a:buFont typeface="Arial" charset="0"/>
              <a:buChar char="•"/>
              <a:defRPr/>
            </a:pPr>
            <a:endParaRPr lang="fr-FR" sz="1200" b="1" kern="0" dirty="0">
              <a:solidFill>
                <a:sysClr val="windowText" lastClr="000000"/>
              </a:solidFill>
              <a:cs typeface="Arial" pitchFamily="34" charset="0"/>
            </a:endParaRPr>
          </a:p>
          <a:p>
            <a:pPr lvl="2" defTabSz="914354">
              <a:spcAft>
                <a:spcPts val="300"/>
              </a:spcAft>
              <a:defRPr/>
            </a:pPr>
            <a:endParaRPr lang="fr-FR" sz="1200" b="1" kern="0" dirty="0">
              <a:solidFill>
                <a:sysClr val="windowText" lastClr="000000"/>
              </a:solidFill>
              <a:cs typeface="Arial" pitchFamily="34" charset="0"/>
            </a:endParaRPr>
          </a:p>
          <a:p>
            <a:pPr defTabSz="914354">
              <a:spcAft>
                <a:spcPts val="300"/>
              </a:spcAft>
              <a:defRPr/>
            </a:pPr>
            <a:endParaRPr lang="fr-FR" sz="1200" b="1" kern="0" dirty="0">
              <a:solidFill>
                <a:sysClr val="windowText" lastClr="000000"/>
              </a:solidFill>
              <a:cs typeface="Arial" pitchFamily="34" charset="0"/>
            </a:endParaRPr>
          </a:p>
        </p:txBody>
      </p:sp>
      <p:sp>
        <p:nvSpPr>
          <p:cNvPr id="3" name="TextBox 2">
            <a:extLst>
              <a:ext uri="{FF2B5EF4-FFF2-40B4-BE49-F238E27FC236}">
                <a16:creationId xmlns:a16="http://schemas.microsoft.com/office/drawing/2014/main" id="{B94690A7-1AFE-53BD-6889-9270429F49A8}"/>
              </a:ext>
            </a:extLst>
          </p:cNvPr>
          <p:cNvSpPr txBox="1"/>
          <p:nvPr/>
        </p:nvSpPr>
        <p:spPr>
          <a:xfrm>
            <a:off x="683228" y="1042178"/>
            <a:ext cx="3065100" cy="307777"/>
          </a:xfrm>
          <a:prstGeom prst="rect">
            <a:avLst/>
          </a:prstGeom>
          <a:solidFill>
            <a:schemeClr val="tx2"/>
          </a:solidFill>
        </p:spPr>
        <p:txBody>
          <a:bodyPr wrap="square" rtlCol="0">
            <a:spAutoFit/>
          </a:bodyPr>
          <a:lstStyle/>
          <a:p>
            <a:pPr algn="ctr" defTabSz="914354">
              <a:defRPr/>
            </a:pPr>
            <a:r>
              <a:rPr lang="fr-FR" sz="1400" b="1" kern="0" dirty="0">
                <a:solidFill>
                  <a:schemeClr val="bg1"/>
                </a:solidFill>
              </a:rPr>
              <a:t>Vue d’ensemble des sous-projets</a:t>
            </a:r>
          </a:p>
        </p:txBody>
      </p:sp>
      <p:sp>
        <p:nvSpPr>
          <p:cNvPr id="5" name="Rectangle 4">
            <a:extLst>
              <a:ext uri="{FF2B5EF4-FFF2-40B4-BE49-F238E27FC236}">
                <a16:creationId xmlns:a16="http://schemas.microsoft.com/office/drawing/2014/main" id="{0B6A78F7-8A85-618D-4C2C-11E92B04EA14}"/>
              </a:ext>
            </a:extLst>
          </p:cNvPr>
          <p:cNvSpPr/>
          <p:nvPr/>
        </p:nvSpPr>
        <p:spPr bwMode="gray">
          <a:xfrm>
            <a:off x="331060" y="2853119"/>
            <a:ext cx="6975175" cy="1315469"/>
          </a:xfrm>
          <a:prstGeom prst="rect">
            <a:avLst/>
          </a:prstGeom>
          <a:noFill/>
          <a:ln w="19050" cap="flat" cmpd="sng" algn="ctr">
            <a:solidFill>
              <a:schemeClr val="accent1"/>
            </a:solidFill>
            <a:prstDash val="solid"/>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71450" indent="-171450" defTabSz="914354">
              <a:spcAft>
                <a:spcPts val="300"/>
              </a:spcAft>
              <a:buFont typeface="Arial" charset="0"/>
              <a:buChar char="•"/>
              <a:defRPr/>
            </a:pPr>
            <a:endParaRPr lang="fr-FR" sz="1200" kern="0" dirty="0">
              <a:solidFill>
                <a:sysClr val="windowText" lastClr="000000"/>
              </a:solidFill>
              <a:cs typeface="Arial" pitchFamily="34" charset="0"/>
            </a:endParaRPr>
          </a:p>
          <a:p>
            <a:pPr marL="171450" indent="-171450" defTabSz="914354">
              <a:spcAft>
                <a:spcPts val="300"/>
              </a:spcAft>
              <a:buFont typeface="Arial" charset="0"/>
              <a:buChar char="•"/>
              <a:defRPr/>
            </a:pPr>
            <a:r>
              <a:rPr lang="fr-CH" sz="1200" kern="0" dirty="0">
                <a:solidFill>
                  <a:sysClr val="windowText" lastClr="000000"/>
                </a:solidFill>
                <a:cs typeface="Arial" pitchFamily="34" charset="0"/>
              </a:rPr>
              <a:t>De nombreux projets déjà engagés avant FR 10A  tels que : Collations saines, exposition gouters, Fourchette verte, formation du personnel DIP, </a:t>
            </a:r>
            <a:r>
              <a:rPr lang="fr-CH" sz="1200" kern="0" dirty="0" err="1">
                <a:solidFill>
                  <a:sysClr val="windowText" lastClr="000000"/>
                </a:solidFill>
                <a:cs typeface="Arial" pitchFamily="34" charset="0"/>
              </a:rPr>
              <a:t>Senso</a:t>
            </a:r>
            <a:r>
              <a:rPr lang="fr-CH" sz="1200" kern="0" dirty="0">
                <a:solidFill>
                  <a:sysClr val="windowText" lastClr="000000"/>
                </a:solidFill>
                <a:cs typeface="Arial" pitchFamily="34" charset="0"/>
              </a:rPr>
              <a:t> 5, etc.</a:t>
            </a:r>
          </a:p>
          <a:p>
            <a:pPr defTabSz="914354">
              <a:spcAft>
                <a:spcPts val="300"/>
              </a:spcAft>
              <a:defRPr/>
            </a:pPr>
            <a:endParaRPr lang="fr-CH" sz="1200" dirty="0">
              <a:solidFill>
                <a:srgbClr val="000000"/>
              </a:solidFill>
              <a:latin typeface="Arial" panose="020B0604020202020204" pitchFamily="34" charset="0"/>
              <a:cs typeface="Arial"/>
            </a:endParaRPr>
          </a:p>
          <a:p>
            <a:pPr marL="171450" indent="-171450" defTabSz="914354">
              <a:spcAft>
                <a:spcPts val="300"/>
              </a:spcAft>
              <a:buFont typeface="Arial" charset="0"/>
              <a:buChar char="•"/>
              <a:defRPr/>
            </a:pPr>
            <a:r>
              <a:rPr lang="fr-CH" sz="1200" dirty="0">
                <a:hlinkClick r:id="rId3"/>
              </a:rPr>
              <a:t>Organisation d'un "</a:t>
            </a:r>
            <a:r>
              <a:rPr lang="fr-CH" sz="1200" dirty="0" err="1">
                <a:hlinkClick r:id="rId3"/>
              </a:rPr>
              <a:t>MasterChef</a:t>
            </a:r>
            <a:r>
              <a:rPr lang="fr-CH" sz="1200" dirty="0">
                <a:hlinkClick r:id="rId3"/>
              </a:rPr>
              <a:t> des goûters" à l'école de Châtelaine | ge.ch</a:t>
            </a:r>
            <a:endParaRPr lang="fr-CH" sz="1200" dirty="0">
              <a:solidFill>
                <a:srgbClr val="000000"/>
              </a:solidFill>
              <a:latin typeface="Arial" panose="020B0604020202020204" pitchFamily="34" charset="0"/>
              <a:cs typeface="Arial"/>
            </a:endParaRPr>
          </a:p>
          <a:p>
            <a:pPr defTabSz="914354">
              <a:spcAft>
                <a:spcPts val="300"/>
              </a:spcAft>
              <a:defRPr/>
            </a:pPr>
            <a:endParaRPr lang="fr-CH" sz="1200" dirty="0">
              <a:solidFill>
                <a:srgbClr val="000000"/>
              </a:solidFill>
              <a:latin typeface="Arial" panose="020B0604020202020204" pitchFamily="34" charset="0"/>
              <a:cs typeface="Arial"/>
            </a:endParaRPr>
          </a:p>
          <a:p>
            <a:pPr defTabSz="914354">
              <a:spcAft>
                <a:spcPts val="300"/>
              </a:spcAft>
              <a:defRPr/>
            </a:pPr>
            <a:endParaRPr lang="fr-CH" sz="1200" dirty="0">
              <a:solidFill>
                <a:srgbClr val="000000"/>
              </a:solidFill>
              <a:latin typeface="Arial" panose="020B0604020202020204" pitchFamily="34" charset="0"/>
              <a:cs typeface="Arial"/>
            </a:endParaRPr>
          </a:p>
          <a:p>
            <a:pPr marL="171450" indent="-171450" defTabSz="914354">
              <a:spcAft>
                <a:spcPts val="300"/>
              </a:spcAft>
              <a:buFont typeface="Arial" charset="0"/>
              <a:buChar char="•"/>
              <a:defRPr/>
            </a:pPr>
            <a:endParaRPr lang="fr-FR" sz="1200" kern="0" dirty="0">
              <a:solidFill>
                <a:sysClr val="windowText" lastClr="000000"/>
              </a:solidFill>
              <a:cs typeface="Arial" pitchFamily="34" charset="0"/>
            </a:endParaRPr>
          </a:p>
        </p:txBody>
      </p:sp>
      <p:sp>
        <p:nvSpPr>
          <p:cNvPr id="6" name="TextBox 5">
            <a:extLst>
              <a:ext uri="{FF2B5EF4-FFF2-40B4-BE49-F238E27FC236}">
                <a16:creationId xmlns:a16="http://schemas.microsoft.com/office/drawing/2014/main" id="{92FE747F-5627-7048-60A5-4F8E2E12FE8A}"/>
              </a:ext>
            </a:extLst>
          </p:cNvPr>
          <p:cNvSpPr txBox="1"/>
          <p:nvPr/>
        </p:nvSpPr>
        <p:spPr>
          <a:xfrm>
            <a:off x="666153" y="2714597"/>
            <a:ext cx="3082177" cy="307777"/>
          </a:xfrm>
          <a:prstGeom prst="rect">
            <a:avLst/>
          </a:prstGeom>
          <a:solidFill>
            <a:schemeClr val="tx2"/>
          </a:solidFill>
        </p:spPr>
        <p:txBody>
          <a:bodyPr wrap="square" rtlCol="0">
            <a:spAutoFit/>
          </a:bodyPr>
          <a:lstStyle/>
          <a:p>
            <a:pPr algn="ctr" defTabSz="914354">
              <a:defRPr/>
            </a:pPr>
            <a:r>
              <a:rPr lang="fr-FR" sz="1400" b="1" kern="0" dirty="0">
                <a:solidFill>
                  <a:schemeClr val="bg1"/>
                </a:solidFill>
              </a:rPr>
              <a:t>Ce qui a été fait</a:t>
            </a:r>
          </a:p>
        </p:txBody>
      </p:sp>
      <p:pic>
        <p:nvPicPr>
          <p:cNvPr id="16" name="Picture 2">
            <a:extLst>
              <a:ext uri="{FF2B5EF4-FFF2-40B4-BE49-F238E27FC236}">
                <a16:creationId xmlns:a16="http://schemas.microsoft.com/office/drawing/2014/main" id="{30F1AFE4-362F-D0AE-544E-D743A0311F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3814" y="802686"/>
            <a:ext cx="314325" cy="3143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2">
            <a:extLst>
              <a:ext uri="{FF2B5EF4-FFF2-40B4-BE49-F238E27FC236}">
                <a16:creationId xmlns:a16="http://schemas.microsoft.com/office/drawing/2014/main" id="{90ADC5CB-67AB-33A6-C4F7-C7BCD76468C2}"/>
              </a:ext>
            </a:extLst>
          </p:cNvPr>
          <p:cNvSpPr txBox="1"/>
          <p:nvPr/>
        </p:nvSpPr>
        <p:spPr>
          <a:xfrm>
            <a:off x="9948993" y="901078"/>
            <a:ext cx="1830631" cy="221599"/>
          </a:xfrm>
          <a:prstGeom prst="rect">
            <a:avLst/>
          </a:prstGeom>
          <a:noFill/>
        </p:spPr>
        <p:txBody>
          <a:bodyPr wrap="square" lIns="0" tIns="0" rIns="0" bIns="0" rtlCol="0">
            <a:spAutoFit/>
          </a:bodyPr>
          <a:lstStyle/>
          <a:p>
            <a:pPr>
              <a:lnSpc>
                <a:spcPct val="90000"/>
              </a:lnSpc>
              <a:spcBef>
                <a:spcPts val="900"/>
              </a:spcBef>
            </a:pPr>
            <a:r>
              <a:rPr lang="fr-FR" sz="1600" spc="-20" dirty="0">
                <a:solidFill>
                  <a:schemeClr val="tx2"/>
                </a:solidFill>
              </a:rPr>
              <a:t>Phase : Initialisation</a:t>
            </a:r>
          </a:p>
        </p:txBody>
      </p:sp>
      <p:sp>
        <p:nvSpPr>
          <p:cNvPr id="22" name="Rectangle 2">
            <a:extLst>
              <a:ext uri="{FF2B5EF4-FFF2-40B4-BE49-F238E27FC236}">
                <a16:creationId xmlns:a16="http://schemas.microsoft.com/office/drawing/2014/main" id="{F9F37E12-8A67-89A9-974F-0C1FE75C0A66}"/>
              </a:ext>
            </a:extLst>
          </p:cNvPr>
          <p:cNvSpPr>
            <a:spLocks noGrp="1" noChangeArrowheads="1"/>
          </p:cNvSpPr>
          <p:nvPr>
            <p:ph type="title"/>
          </p:nvPr>
        </p:nvSpPr>
        <p:spPr>
          <a:xfrm>
            <a:off x="152400" y="127938"/>
            <a:ext cx="11887200" cy="523429"/>
          </a:xfrm>
        </p:spPr>
        <p:txBody>
          <a:bodyPr/>
          <a:lstStyle/>
          <a:p>
            <a:r>
              <a:rPr lang="fr-FR" altLang="fr-FR" sz="2000" dirty="0"/>
              <a:t>Sous-projet </a:t>
            </a:r>
            <a:r>
              <a:rPr lang="fr-CH" altLang="fr-FR" sz="2000" dirty="0"/>
              <a:t>3-4 : De bonnes habitudes de vie : Alimentation / mouvement, santé bucco-dentaire</a:t>
            </a:r>
            <a:endParaRPr lang="fr-CH" altLang="fr-FR" sz="2000" dirty="0">
              <a:cs typeface="Arial"/>
            </a:endParaRPr>
          </a:p>
        </p:txBody>
      </p:sp>
      <p:pic>
        <p:nvPicPr>
          <p:cNvPr id="23" name="Image 22">
            <a:extLst>
              <a:ext uri="{FF2B5EF4-FFF2-40B4-BE49-F238E27FC236}">
                <a16:creationId xmlns:a16="http://schemas.microsoft.com/office/drawing/2014/main" id="{5BECDB3F-CE04-5BBB-6305-896CCF8D2FD2}"/>
              </a:ext>
            </a:extLst>
          </p:cNvPr>
          <p:cNvPicPr>
            <a:picLocks noChangeAspect="1"/>
          </p:cNvPicPr>
          <p:nvPr/>
        </p:nvPicPr>
        <p:blipFill>
          <a:blip r:embed="rId5"/>
          <a:stretch>
            <a:fillRect/>
          </a:stretch>
        </p:blipFill>
        <p:spPr>
          <a:xfrm>
            <a:off x="7587072" y="2771265"/>
            <a:ext cx="2175494" cy="2365511"/>
          </a:xfrm>
          <a:prstGeom prst="rect">
            <a:avLst/>
          </a:prstGeom>
        </p:spPr>
      </p:pic>
      <p:pic>
        <p:nvPicPr>
          <p:cNvPr id="29" name="Image 28">
            <a:extLst>
              <a:ext uri="{FF2B5EF4-FFF2-40B4-BE49-F238E27FC236}">
                <a16:creationId xmlns:a16="http://schemas.microsoft.com/office/drawing/2014/main" id="{A7B449D8-4FEC-8384-B97E-646FF777D252}"/>
              </a:ext>
            </a:extLst>
          </p:cNvPr>
          <p:cNvPicPr>
            <a:picLocks noChangeAspect="1"/>
          </p:cNvPicPr>
          <p:nvPr/>
        </p:nvPicPr>
        <p:blipFill>
          <a:blip r:embed="rId6"/>
          <a:stretch>
            <a:fillRect/>
          </a:stretch>
        </p:blipFill>
        <p:spPr>
          <a:xfrm>
            <a:off x="474275" y="4352509"/>
            <a:ext cx="2683803" cy="2031142"/>
          </a:xfrm>
          <a:prstGeom prst="rect">
            <a:avLst/>
          </a:prstGeom>
        </p:spPr>
      </p:pic>
      <p:pic>
        <p:nvPicPr>
          <p:cNvPr id="7" name="Image 6">
            <a:extLst>
              <a:ext uri="{FF2B5EF4-FFF2-40B4-BE49-F238E27FC236}">
                <a16:creationId xmlns:a16="http://schemas.microsoft.com/office/drawing/2014/main" id="{468BF0AB-FBFE-DB9F-78C4-2D377DAD1E8F}"/>
              </a:ext>
            </a:extLst>
          </p:cNvPr>
          <p:cNvPicPr>
            <a:picLocks noChangeAspect="1"/>
          </p:cNvPicPr>
          <p:nvPr/>
        </p:nvPicPr>
        <p:blipFill>
          <a:blip r:embed="rId7"/>
          <a:stretch>
            <a:fillRect/>
          </a:stretch>
        </p:blipFill>
        <p:spPr>
          <a:xfrm>
            <a:off x="3705931" y="4352509"/>
            <a:ext cx="3583012" cy="2031142"/>
          </a:xfrm>
          <a:prstGeom prst="rect">
            <a:avLst/>
          </a:prstGeom>
        </p:spPr>
      </p:pic>
      <p:pic>
        <p:nvPicPr>
          <p:cNvPr id="9" name="Image 8">
            <a:extLst>
              <a:ext uri="{FF2B5EF4-FFF2-40B4-BE49-F238E27FC236}">
                <a16:creationId xmlns:a16="http://schemas.microsoft.com/office/drawing/2014/main" id="{7CD98F98-5003-96C1-799F-4BF791E6D1B1}"/>
              </a:ext>
            </a:extLst>
          </p:cNvPr>
          <p:cNvPicPr>
            <a:picLocks noChangeAspect="1"/>
          </p:cNvPicPr>
          <p:nvPr/>
        </p:nvPicPr>
        <p:blipFill>
          <a:blip r:embed="rId8"/>
          <a:stretch>
            <a:fillRect/>
          </a:stretch>
        </p:blipFill>
        <p:spPr>
          <a:xfrm>
            <a:off x="9976105" y="3930394"/>
            <a:ext cx="1830631" cy="2453258"/>
          </a:xfrm>
          <a:prstGeom prst="rect">
            <a:avLst/>
          </a:prstGeom>
        </p:spPr>
      </p:pic>
    </p:spTree>
    <p:extLst>
      <p:ext uri="{BB962C8B-B14F-4D97-AF65-F5344CB8AC3E}">
        <p14:creationId xmlns:p14="http://schemas.microsoft.com/office/powerpoint/2010/main" val="3464393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3"/>
          <p:cNvSpPr>
            <a:spLocks noGrp="1" noChangeArrowheads="1"/>
          </p:cNvSpPr>
          <p:nvPr>
            <p:ph type="body" idx="1"/>
          </p:nvPr>
        </p:nvSpPr>
        <p:spPr>
          <a:xfrm>
            <a:off x="2001520" y="409576"/>
            <a:ext cx="8229600" cy="4033838"/>
          </a:xfrm>
        </p:spPr>
        <p:txBody>
          <a:bodyPr/>
          <a:lstStyle/>
          <a:p>
            <a:pPr marL="0" indent="0">
              <a:lnSpc>
                <a:spcPct val="107000"/>
              </a:lnSpc>
              <a:spcAft>
                <a:spcPts val="0"/>
              </a:spcAft>
              <a:buClr>
                <a:srgbClr val="000000"/>
              </a:buClr>
              <a:buSzPts val="1100"/>
              <a:buNone/>
            </a:pPr>
            <a:r>
              <a:rPr lang="fr-CH" b="1" dirty="0">
                <a:uFill>
                  <a:solidFill>
                    <a:srgbClr val="000000"/>
                  </a:solidFill>
                </a:uFill>
              </a:rPr>
              <a:t>Vision politique </a:t>
            </a:r>
          </a:p>
          <a:p>
            <a:pPr marL="0" indent="0">
              <a:lnSpc>
                <a:spcPct val="107000"/>
              </a:lnSpc>
              <a:spcAft>
                <a:spcPts val="0"/>
              </a:spcAft>
              <a:buClr>
                <a:srgbClr val="000000"/>
              </a:buClr>
              <a:buSzPts val="1100"/>
              <a:buNone/>
            </a:pPr>
            <a:r>
              <a:rPr lang="fr-CH" dirty="0">
                <a:uFill>
                  <a:solidFill>
                    <a:srgbClr val="000000"/>
                  </a:solidFill>
                </a:uFill>
              </a:rPr>
              <a:t> </a:t>
            </a:r>
            <a:endParaRPr lang="fr-FR" altLang="fr-FR" dirty="0"/>
          </a:p>
        </p:txBody>
      </p:sp>
      <p:graphicFrame>
        <p:nvGraphicFramePr>
          <p:cNvPr id="2" name="Diagramme 1"/>
          <p:cNvGraphicFramePr/>
          <p:nvPr/>
        </p:nvGraphicFramePr>
        <p:xfrm>
          <a:off x="2757055" y="1300482"/>
          <a:ext cx="6096000" cy="4966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2681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2784" y="284633"/>
            <a:ext cx="9854960" cy="681032"/>
          </a:xfrm>
        </p:spPr>
        <p:txBody>
          <a:bodyPr>
            <a:noAutofit/>
          </a:bodyPr>
          <a:lstStyle/>
          <a:p>
            <a:r>
              <a:rPr lang="fr-CH" sz="2400" b="0" dirty="0">
                <a:latin typeface="Arial" panose="020B0604020202020204" pitchFamily="34" charset="0"/>
                <a:cs typeface="Arial" panose="020B0604020202020204" pitchFamily="34" charset="0"/>
              </a:rPr>
              <a:t>Relation entre "De meilleures habitudes de vie / Éducation nutritionnelle et bucco-dentaire" et le PER</a:t>
            </a:r>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3834308426"/>
              </p:ext>
            </p:extLst>
          </p:nvPr>
        </p:nvGraphicFramePr>
        <p:xfrm>
          <a:off x="2152651" y="1767494"/>
          <a:ext cx="8265093" cy="4002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ZoneTexte 7"/>
          <p:cNvSpPr txBox="1"/>
          <p:nvPr/>
        </p:nvSpPr>
        <p:spPr>
          <a:xfrm rot="19600180">
            <a:off x="2536801" y="4141161"/>
            <a:ext cx="1870364" cy="415498"/>
          </a:xfrm>
          <a:prstGeom prst="rect">
            <a:avLst/>
          </a:prstGeom>
          <a:noFill/>
        </p:spPr>
        <p:txBody>
          <a:bodyPr wrap="square" rtlCol="0">
            <a:spAutoFit/>
          </a:bodyPr>
          <a:lstStyle/>
          <a:p>
            <a:pPr algn="ctr" defTabSz="685800"/>
            <a:r>
              <a:rPr lang="fr-CH" sz="2100" dirty="0">
                <a:solidFill>
                  <a:srgbClr val="C00000"/>
                </a:solidFill>
                <a:latin typeface="Calibri" panose="020F0502020204030204"/>
              </a:rPr>
              <a:t>1P- 4PSenso 5</a:t>
            </a:r>
          </a:p>
        </p:txBody>
      </p:sp>
      <p:sp>
        <p:nvSpPr>
          <p:cNvPr id="9" name="ZoneTexte 8"/>
          <p:cNvSpPr txBox="1"/>
          <p:nvPr/>
        </p:nvSpPr>
        <p:spPr>
          <a:xfrm>
            <a:off x="2003458" y="4801195"/>
            <a:ext cx="926869" cy="923330"/>
          </a:xfrm>
          <a:prstGeom prst="rect">
            <a:avLst/>
          </a:prstGeom>
          <a:noFill/>
        </p:spPr>
        <p:txBody>
          <a:bodyPr wrap="square" rtlCol="0">
            <a:spAutoFit/>
          </a:bodyPr>
          <a:lstStyle/>
          <a:p>
            <a:pPr algn="ctr" defTabSz="685800"/>
            <a:r>
              <a:rPr lang="fr-CH" sz="1350" dirty="0">
                <a:solidFill>
                  <a:srgbClr val="1CCAC2"/>
                </a:solidFill>
                <a:latin typeface="Calibri" panose="020F0502020204030204"/>
              </a:rPr>
              <a:t>2P + CLI</a:t>
            </a:r>
          </a:p>
          <a:p>
            <a:pPr algn="ctr" defTabSz="685800"/>
            <a:r>
              <a:rPr lang="fr-CH" sz="1350" dirty="0">
                <a:solidFill>
                  <a:srgbClr val="1CCAC2"/>
                </a:solidFill>
                <a:latin typeface="Calibri" panose="020F0502020204030204"/>
              </a:rPr>
              <a:t>Éducation bucco dentaire</a:t>
            </a:r>
          </a:p>
        </p:txBody>
      </p:sp>
      <p:sp>
        <p:nvSpPr>
          <p:cNvPr id="10" name="ZoneTexte 9"/>
          <p:cNvSpPr txBox="1"/>
          <p:nvPr/>
        </p:nvSpPr>
        <p:spPr>
          <a:xfrm>
            <a:off x="3608457" y="4134447"/>
            <a:ext cx="926869" cy="923330"/>
          </a:xfrm>
          <a:prstGeom prst="rect">
            <a:avLst/>
          </a:prstGeom>
          <a:noFill/>
        </p:spPr>
        <p:txBody>
          <a:bodyPr wrap="square" rtlCol="0">
            <a:spAutoFit/>
          </a:bodyPr>
          <a:lstStyle/>
          <a:p>
            <a:pPr algn="ctr" defTabSz="685800"/>
            <a:r>
              <a:rPr lang="fr-CH" sz="1350" dirty="0">
                <a:solidFill>
                  <a:srgbClr val="1CCAC2"/>
                </a:solidFill>
                <a:latin typeface="Calibri" panose="020F0502020204030204"/>
              </a:rPr>
              <a:t>5P+CLI</a:t>
            </a:r>
          </a:p>
          <a:p>
            <a:pPr algn="ctr" defTabSz="685800"/>
            <a:r>
              <a:rPr lang="fr-CH" sz="1350" dirty="0">
                <a:solidFill>
                  <a:srgbClr val="1CCAC2"/>
                </a:solidFill>
                <a:latin typeface="Calibri" panose="020F0502020204030204"/>
              </a:rPr>
              <a:t>Éducation bucco dentaire</a:t>
            </a:r>
          </a:p>
        </p:txBody>
      </p:sp>
      <p:sp>
        <p:nvSpPr>
          <p:cNvPr id="11" name="ZoneTexte 10"/>
          <p:cNvSpPr txBox="1"/>
          <p:nvPr/>
        </p:nvSpPr>
        <p:spPr>
          <a:xfrm>
            <a:off x="5125972" y="2360644"/>
            <a:ext cx="926869" cy="923330"/>
          </a:xfrm>
          <a:prstGeom prst="rect">
            <a:avLst/>
          </a:prstGeom>
          <a:noFill/>
        </p:spPr>
        <p:txBody>
          <a:bodyPr wrap="square" rtlCol="0">
            <a:spAutoFit/>
          </a:bodyPr>
          <a:lstStyle/>
          <a:p>
            <a:pPr algn="ctr" defTabSz="685800"/>
            <a:r>
              <a:rPr lang="fr-CH" sz="1350" dirty="0">
                <a:solidFill>
                  <a:srgbClr val="1CCAC2"/>
                </a:solidFill>
                <a:latin typeface="Calibri" panose="020F0502020204030204"/>
              </a:rPr>
              <a:t>7P + CLI</a:t>
            </a:r>
          </a:p>
          <a:p>
            <a:pPr algn="ctr" defTabSz="685800"/>
            <a:r>
              <a:rPr lang="fr-CH" sz="1350" dirty="0">
                <a:solidFill>
                  <a:srgbClr val="1CCAC2"/>
                </a:solidFill>
                <a:latin typeface="Calibri" panose="020F0502020204030204"/>
              </a:rPr>
              <a:t>Éducation bucco dentaire</a:t>
            </a:r>
          </a:p>
        </p:txBody>
      </p:sp>
      <p:sp>
        <p:nvSpPr>
          <p:cNvPr id="12" name="Rectangle 11"/>
          <p:cNvSpPr/>
          <p:nvPr/>
        </p:nvSpPr>
        <p:spPr>
          <a:xfrm rot="20109331">
            <a:off x="1829876" y="2323017"/>
            <a:ext cx="4572000" cy="369332"/>
          </a:xfrm>
          <a:prstGeom prst="rect">
            <a:avLst/>
          </a:prstGeom>
        </p:spPr>
        <p:txBody>
          <a:bodyPr>
            <a:spAutoFit/>
          </a:bodyPr>
          <a:lstStyle/>
          <a:p>
            <a:pPr algn="ctr" defTabSz="685800"/>
            <a:r>
              <a:rPr lang="fr-CH" dirty="0">
                <a:solidFill>
                  <a:srgbClr val="1CCAC2"/>
                </a:solidFill>
                <a:latin typeface="Calibri" panose="020F0502020204030204" pitchFamily="34" charset="0"/>
              </a:rPr>
              <a:t>Collations saines en école primaire</a:t>
            </a:r>
            <a:endParaRPr lang="fr-CH" dirty="0">
              <a:solidFill>
                <a:srgbClr val="1CCAC2"/>
              </a:solidFill>
              <a:latin typeface="Calibri" panose="020F0502020204030204"/>
            </a:endParaRPr>
          </a:p>
        </p:txBody>
      </p:sp>
      <p:sp>
        <p:nvSpPr>
          <p:cNvPr id="13" name="ZoneTexte 12"/>
          <p:cNvSpPr txBox="1"/>
          <p:nvPr/>
        </p:nvSpPr>
        <p:spPr>
          <a:xfrm>
            <a:off x="4214995" y="3214785"/>
            <a:ext cx="1294189" cy="1131079"/>
          </a:xfrm>
          <a:prstGeom prst="rect">
            <a:avLst/>
          </a:prstGeom>
          <a:noFill/>
        </p:spPr>
        <p:txBody>
          <a:bodyPr wrap="square" rtlCol="0">
            <a:spAutoFit/>
          </a:bodyPr>
          <a:lstStyle/>
          <a:p>
            <a:pPr algn="ctr" defTabSz="685800"/>
            <a:r>
              <a:rPr lang="fr-CH" sz="1350" dirty="0">
                <a:solidFill>
                  <a:srgbClr val="7030A0"/>
                </a:solidFill>
                <a:latin typeface="Calibri" panose="020F0502020204030204"/>
              </a:rPr>
              <a:t>5P-6P</a:t>
            </a:r>
          </a:p>
          <a:p>
            <a:pPr algn="ctr" defTabSz="685800"/>
            <a:r>
              <a:rPr lang="fr-CH" sz="1350" dirty="0">
                <a:solidFill>
                  <a:srgbClr val="7030A0"/>
                </a:solidFill>
                <a:latin typeface="Calibri" panose="020F0502020204030204" pitchFamily="34" charset="0"/>
                <a:ea typeface="Calibri" panose="020F0502020204030204" pitchFamily="34" charset="0"/>
              </a:rPr>
              <a:t>séquence d'</a:t>
            </a:r>
            <a:r>
              <a:rPr lang="fr-CH" sz="1350" dirty="0" err="1">
                <a:solidFill>
                  <a:srgbClr val="7030A0"/>
                </a:solidFill>
                <a:latin typeface="Calibri" panose="020F0502020204030204" pitchFamily="34" charset="0"/>
                <a:ea typeface="Calibri" panose="020F0502020204030204" pitchFamily="34" charset="0"/>
              </a:rPr>
              <a:t>enseigne-ment</a:t>
            </a:r>
            <a:r>
              <a:rPr lang="fr-CH" sz="1350" dirty="0">
                <a:solidFill>
                  <a:srgbClr val="7030A0"/>
                </a:solidFill>
                <a:latin typeface="Calibri" panose="020F0502020204030204" pitchFamily="34" charset="0"/>
                <a:ea typeface="Calibri" panose="020F0502020204030204" pitchFamily="34" charset="0"/>
              </a:rPr>
              <a:t> sur l'alimentation</a:t>
            </a:r>
            <a:endParaRPr lang="fr-CH" sz="1350" dirty="0">
              <a:solidFill>
                <a:srgbClr val="7030A0"/>
              </a:solidFill>
              <a:latin typeface="Calibri" panose="020F0502020204030204"/>
            </a:endParaRPr>
          </a:p>
        </p:txBody>
      </p:sp>
      <p:sp>
        <p:nvSpPr>
          <p:cNvPr id="14" name="ZoneTexte 13"/>
          <p:cNvSpPr txBox="1"/>
          <p:nvPr/>
        </p:nvSpPr>
        <p:spPr>
          <a:xfrm>
            <a:off x="5782131" y="3154005"/>
            <a:ext cx="964832" cy="923330"/>
          </a:xfrm>
          <a:prstGeom prst="rect">
            <a:avLst/>
          </a:prstGeom>
          <a:noFill/>
        </p:spPr>
        <p:txBody>
          <a:bodyPr wrap="square" rtlCol="0">
            <a:spAutoFit/>
          </a:bodyPr>
          <a:lstStyle/>
          <a:p>
            <a:pPr defTabSz="685800"/>
            <a:r>
              <a:rPr lang="fr-CH" sz="1350" dirty="0">
                <a:solidFill>
                  <a:srgbClr val="7030A0"/>
                </a:solidFill>
                <a:latin typeface="Calibri" panose="020F0502020204030204" pitchFamily="34" charset="0"/>
                <a:ea typeface="Calibri" panose="020F0502020204030204" pitchFamily="34" charset="0"/>
              </a:rPr>
              <a:t>7P-8P </a:t>
            </a:r>
          </a:p>
          <a:p>
            <a:pPr algn="ctr" defTabSz="685800"/>
            <a:r>
              <a:rPr lang="fr-CH" sz="1350" dirty="0">
                <a:solidFill>
                  <a:srgbClr val="7030A0"/>
                </a:solidFill>
                <a:latin typeface="Calibri" panose="020F0502020204030204" pitchFamily="34" charset="0"/>
                <a:ea typeface="Calibri" panose="020F0502020204030204" pitchFamily="34" charset="0"/>
              </a:rPr>
              <a:t>Séquence sur la digestion</a:t>
            </a:r>
            <a:endParaRPr lang="fr-CH" sz="1350" dirty="0">
              <a:solidFill>
                <a:srgbClr val="7030A0"/>
              </a:solidFill>
              <a:latin typeface="Calibri" panose="020F0502020204030204"/>
            </a:endParaRPr>
          </a:p>
        </p:txBody>
      </p:sp>
      <p:sp>
        <p:nvSpPr>
          <p:cNvPr id="15" name="Rectangle 14"/>
          <p:cNvSpPr/>
          <p:nvPr/>
        </p:nvSpPr>
        <p:spPr>
          <a:xfrm rot="20161198">
            <a:off x="2872536" y="4351988"/>
            <a:ext cx="6426460" cy="369332"/>
          </a:xfrm>
          <a:prstGeom prst="rect">
            <a:avLst/>
          </a:prstGeom>
        </p:spPr>
        <p:txBody>
          <a:bodyPr wrap="square">
            <a:spAutoFit/>
          </a:bodyPr>
          <a:lstStyle/>
          <a:p>
            <a:pPr algn="ctr" defTabSz="685800"/>
            <a:r>
              <a:rPr lang="fr-CH" dirty="0">
                <a:solidFill>
                  <a:srgbClr val="1CCAC2"/>
                </a:solidFill>
                <a:latin typeface="Calibri" panose="020F0502020204030204" pitchFamily="34" charset="0"/>
              </a:rPr>
              <a:t>Fourchette verte en milieu scolaire et parascolaire (GIAP)</a:t>
            </a:r>
            <a:endParaRPr lang="fr-CH" dirty="0">
              <a:solidFill>
                <a:srgbClr val="1CCAC2"/>
              </a:solidFill>
              <a:latin typeface="Calibri" panose="020F0502020204030204"/>
            </a:endParaRPr>
          </a:p>
        </p:txBody>
      </p:sp>
      <p:sp>
        <p:nvSpPr>
          <p:cNvPr id="16" name="Rectangle 15"/>
          <p:cNvSpPr/>
          <p:nvPr/>
        </p:nvSpPr>
        <p:spPr>
          <a:xfrm rot="20109331">
            <a:off x="2077373" y="2706649"/>
            <a:ext cx="4238865" cy="369332"/>
          </a:xfrm>
          <a:prstGeom prst="rect">
            <a:avLst/>
          </a:prstGeom>
        </p:spPr>
        <p:txBody>
          <a:bodyPr wrap="square">
            <a:spAutoFit/>
          </a:bodyPr>
          <a:lstStyle/>
          <a:p>
            <a:pPr algn="ctr" defTabSz="685800"/>
            <a:r>
              <a:rPr lang="fr-CH" dirty="0">
                <a:solidFill>
                  <a:srgbClr val="1CCAC2"/>
                </a:solidFill>
                <a:latin typeface="Calibri" panose="020F0502020204030204" pitchFamily="34" charset="0"/>
              </a:rPr>
              <a:t>Expositions alimentation </a:t>
            </a:r>
            <a:endParaRPr lang="fr-CH" dirty="0">
              <a:solidFill>
                <a:srgbClr val="1CCAC2"/>
              </a:solidFill>
              <a:latin typeface="Calibri" panose="020F0502020204030204"/>
            </a:endParaRPr>
          </a:p>
        </p:txBody>
      </p:sp>
      <p:sp>
        <p:nvSpPr>
          <p:cNvPr id="17" name="Rectangle 16"/>
          <p:cNvSpPr/>
          <p:nvPr/>
        </p:nvSpPr>
        <p:spPr>
          <a:xfrm rot="20161198">
            <a:off x="3233769" y="4669827"/>
            <a:ext cx="6426460" cy="369332"/>
          </a:xfrm>
          <a:prstGeom prst="rect">
            <a:avLst/>
          </a:prstGeom>
        </p:spPr>
        <p:txBody>
          <a:bodyPr wrap="square">
            <a:spAutoFit/>
          </a:bodyPr>
          <a:lstStyle/>
          <a:p>
            <a:pPr algn="ctr" defTabSz="685800"/>
            <a:r>
              <a:rPr lang="fr-CH" dirty="0">
                <a:solidFill>
                  <a:srgbClr val="1CCAC2"/>
                </a:solidFill>
                <a:latin typeface="Calibri" panose="020F0502020204030204" pitchFamily="34" charset="0"/>
              </a:rPr>
              <a:t>Formation des cuisiniers et personnels OMP</a:t>
            </a:r>
            <a:endParaRPr lang="fr-CH" dirty="0">
              <a:solidFill>
                <a:srgbClr val="1CCAC2"/>
              </a:solidFill>
              <a:latin typeface="Calibri" panose="020F0502020204030204"/>
            </a:endParaRPr>
          </a:p>
        </p:txBody>
      </p:sp>
      <p:sp>
        <p:nvSpPr>
          <p:cNvPr id="18" name="ZoneTexte 17"/>
          <p:cNvSpPr txBox="1"/>
          <p:nvPr/>
        </p:nvSpPr>
        <p:spPr>
          <a:xfrm>
            <a:off x="6680213" y="2414685"/>
            <a:ext cx="1272030" cy="1338828"/>
          </a:xfrm>
          <a:prstGeom prst="rect">
            <a:avLst/>
          </a:prstGeom>
          <a:noFill/>
        </p:spPr>
        <p:txBody>
          <a:bodyPr wrap="square" rtlCol="0">
            <a:spAutoFit/>
          </a:bodyPr>
          <a:lstStyle/>
          <a:p>
            <a:pPr algn="ctr" defTabSz="685800"/>
            <a:r>
              <a:rPr lang="fr-CH" sz="1350" dirty="0">
                <a:solidFill>
                  <a:srgbClr val="7030A0"/>
                </a:solidFill>
                <a:latin typeface="Calibri" panose="020F0502020204030204" pitchFamily="34" charset="0"/>
                <a:ea typeface="Calibri" panose="020F0502020204030204" pitchFamily="34" charset="0"/>
              </a:rPr>
              <a:t>9CO </a:t>
            </a:r>
          </a:p>
          <a:p>
            <a:pPr algn="ctr" defTabSz="685800"/>
            <a:r>
              <a:rPr lang="fr-CH" sz="1350" dirty="0">
                <a:solidFill>
                  <a:srgbClr val="7030A0"/>
                </a:solidFill>
                <a:latin typeface="Calibri" panose="020F0502020204030204" pitchFamily="34" charset="0"/>
                <a:ea typeface="Calibri" panose="020F0502020204030204" pitchFamily="34" charset="0"/>
              </a:rPr>
              <a:t>Éducation nutritionnelle /</a:t>
            </a:r>
          </a:p>
          <a:p>
            <a:pPr algn="ctr" defTabSz="685800"/>
            <a:r>
              <a:rPr lang="fr-CH" sz="1350" dirty="0">
                <a:solidFill>
                  <a:srgbClr val="7030A0"/>
                </a:solidFill>
                <a:latin typeface="Calibri" panose="020F0502020204030204" pitchFamily="34" charset="0"/>
              </a:rPr>
              <a:t>Biodiversité et </a:t>
            </a:r>
          </a:p>
          <a:p>
            <a:pPr algn="ctr" defTabSz="685800"/>
            <a:r>
              <a:rPr lang="fr-CH" sz="1350" dirty="0">
                <a:solidFill>
                  <a:srgbClr val="7030A0"/>
                </a:solidFill>
                <a:latin typeface="Calibri" panose="020F0502020204030204" pitchFamily="34" charset="0"/>
              </a:rPr>
              <a:t>Agriculture durable</a:t>
            </a:r>
            <a:endParaRPr lang="fr-CH" sz="1350" dirty="0">
              <a:solidFill>
                <a:srgbClr val="7030A0"/>
              </a:solidFill>
              <a:latin typeface="Calibri" panose="020F0502020204030204"/>
            </a:endParaRPr>
          </a:p>
        </p:txBody>
      </p:sp>
      <p:sp>
        <p:nvSpPr>
          <p:cNvPr id="19" name="Rectangle 18"/>
          <p:cNvSpPr/>
          <p:nvPr/>
        </p:nvSpPr>
        <p:spPr>
          <a:xfrm>
            <a:off x="9325066" y="5172331"/>
            <a:ext cx="1237178" cy="4177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r>
              <a:rPr lang="fr-CH" sz="1350" dirty="0">
                <a:solidFill>
                  <a:srgbClr val="1CCAC2"/>
                </a:solidFill>
                <a:latin typeface="Calibri" panose="020F0502020204030204"/>
              </a:rPr>
              <a:t>Prestations SSEJ/SDS/OCEJ</a:t>
            </a:r>
          </a:p>
        </p:txBody>
      </p:sp>
      <p:sp>
        <p:nvSpPr>
          <p:cNvPr id="20" name="Rectangle 19"/>
          <p:cNvSpPr/>
          <p:nvPr/>
        </p:nvSpPr>
        <p:spPr>
          <a:xfrm>
            <a:off x="6611299" y="5172331"/>
            <a:ext cx="978824" cy="4177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r>
              <a:rPr lang="fr-CH" sz="1350" dirty="0" err="1">
                <a:solidFill>
                  <a:srgbClr val="7030A0"/>
                </a:solidFill>
                <a:latin typeface="Calibri" panose="020F0502020204030204"/>
              </a:rPr>
              <a:t>PrestationsSEE</a:t>
            </a:r>
            <a:r>
              <a:rPr lang="fr-CH" sz="1350" dirty="0">
                <a:solidFill>
                  <a:srgbClr val="7030A0"/>
                </a:solidFill>
                <a:latin typeface="Calibri" panose="020F0502020204030204"/>
              </a:rPr>
              <a:t>/DGEO</a:t>
            </a:r>
          </a:p>
        </p:txBody>
      </p:sp>
      <p:sp>
        <p:nvSpPr>
          <p:cNvPr id="21" name="Rectangle 20"/>
          <p:cNvSpPr/>
          <p:nvPr/>
        </p:nvSpPr>
        <p:spPr>
          <a:xfrm>
            <a:off x="7739316" y="5172331"/>
            <a:ext cx="1536647" cy="4177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r>
              <a:rPr lang="fr-CH" sz="1350" dirty="0">
                <a:solidFill>
                  <a:srgbClr val="C00000"/>
                </a:solidFill>
                <a:latin typeface="Calibri" panose="020F0502020204030204"/>
              </a:rPr>
              <a:t>Conjoint SEE/DGEO – SSEJ/OCEJ</a:t>
            </a:r>
          </a:p>
        </p:txBody>
      </p:sp>
      <p:sp>
        <p:nvSpPr>
          <p:cNvPr id="22" name="ZoneTexte 21"/>
          <p:cNvSpPr txBox="1"/>
          <p:nvPr/>
        </p:nvSpPr>
        <p:spPr>
          <a:xfrm>
            <a:off x="7748479" y="1918870"/>
            <a:ext cx="1402010" cy="1546577"/>
          </a:xfrm>
          <a:prstGeom prst="rect">
            <a:avLst/>
          </a:prstGeom>
          <a:noFill/>
        </p:spPr>
        <p:txBody>
          <a:bodyPr wrap="square" rtlCol="0">
            <a:spAutoFit/>
          </a:bodyPr>
          <a:lstStyle/>
          <a:p>
            <a:pPr algn="ctr" defTabSz="685800"/>
            <a:r>
              <a:rPr lang="fr-CH" sz="1350" dirty="0">
                <a:solidFill>
                  <a:srgbClr val="7030A0"/>
                </a:solidFill>
                <a:latin typeface="Calibri" panose="020F0502020204030204" pitchFamily="34" charset="0"/>
                <a:ea typeface="Calibri" panose="020F0502020204030204" pitchFamily="34" charset="0"/>
              </a:rPr>
              <a:t>10CO</a:t>
            </a:r>
          </a:p>
          <a:p>
            <a:pPr algn="ctr" defTabSz="685800"/>
            <a:r>
              <a:rPr lang="fr-CH" sz="1350" dirty="0">
                <a:solidFill>
                  <a:srgbClr val="7030A0"/>
                </a:solidFill>
                <a:latin typeface="Calibri" panose="020F0502020204030204" pitchFamily="34" charset="0"/>
              </a:rPr>
              <a:t>Biologie Métabolisme corps humain / </a:t>
            </a:r>
            <a:r>
              <a:rPr lang="fr-CH" sz="1350" dirty="0" err="1">
                <a:solidFill>
                  <a:srgbClr val="7030A0"/>
                </a:solidFill>
                <a:latin typeface="Calibri" panose="020F0502020204030204" pitchFamily="34" charset="0"/>
              </a:rPr>
              <a:t>Prév</a:t>
            </a:r>
            <a:r>
              <a:rPr lang="fr-CH" sz="1350" dirty="0">
                <a:solidFill>
                  <a:srgbClr val="7030A0"/>
                </a:solidFill>
                <a:latin typeface="Calibri" panose="020F0502020204030204" pitchFamily="34" charset="0"/>
              </a:rPr>
              <a:t>. domaine santé</a:t>
            </a:r>
          </a:p>
          <a:p>
            <a:pPr algn="ctr" defTabSz="685800"/>
            <a:r>
              <a:rPr lang="fr-CH" sz="1350" dirty="0">
                <a:solidFill>
                  <a:srgbClr val="7030A0"/>
                </a:solidFill>
                <a:latin typeface="Calibri" panose="020F0502020204030204" pitchFamily="34" charset="0"/>
              </a:rPr>
              <a:t>Biodiversité</a:t>
            </a:r>
            <a:endParaRPr lang="fr-CH" sz="1350" dirty="0">
              <a:solidFill>
                <a:srgbClr val="7030A0"/>
              </a:solidFill>
              <a:latin typeface="Calibri" panose="020F0502020204030204"/>
            </a:endParaRPr>
          </a:p>
        </p:txBody>
      </p:sp>
      <p:sp>
        <p:nvSpPr>
          <p:cNvPr id="23" name="ZoneTexte 22"/>
          <p:cNvSpPr txBox="1"/>
          <p:nvPr/>
        </p:nvSpPr>
        <p:spPr>
          <a:xfrm>
            <a:off x="8867418" y="1918870"/>
            <a:ext cx="611132" cy="507831"/>
          </a:xfrm>
          <a:prstGeom prst="rect">
            <a:avLst/>
          </a:prstGeom>
          <a:noFill/>
        </p:spPr>
        <p:txBody>
          <a:bodyPr wrap="square" rtlCol="0">
            <a:spAutoFit/>
          </a:bodyPr>
          <a:lstStyle/>
          <a:p>
            <a:pPr algn="ctr" defTabSz="685800"/>
            <a:r>
              <a:rPr lang="fr-CH" sz="1350" dirty="0">
                <a:solidFill>
                  <a:srgbClr val="7030A0"/>
                </a:solidFill>
                <a:latin typeface="Calibri" panose="020F0502020204030204" pitchFamily="34" charset="0"/>
                <a:ea typeface="Calibri" panose="020F0502020204030204" pitchFamily="34" charset="0"/>
              </a:rPr>
              <a:t>11CO</a:t>
            </a:r>
          </a:p>
          <a:p>
            <a:pPr algn="ctr" defTabSz="685800"/>
            <a:r>
              <a:rPr lang="fr-CH" sz="1350" dirty="0">
                <a:solidFill>
                  <a:srgbClr val="7030A0"/>
                </a:solidFill>
                <a:latin typeface="Calibri" panose="020F0502020204030204" pitchFamily="34" charset="0"/>
              </a:rPr>
              <a:t>?</a:t>
            </a:r>
            <a:endParaRPr lang="fr-CH" sz="1350" dirty="0">
              <a:solidFill>
                <a:srgbClr val="7030A0"/>
              </a:solidFill>
              <a:latin typeface="Calibri" panose="020F0502020204030204"/>
            </a:endParaRPr>
          </a:p>
        </p:txBody>
      </p:sp>
    </p:spTree>
    <p:extLst>
      <p:ext uri="{BB962C8B-B14F-4D97-AF65-F5344CB8AC3E}">
        <p14:creationId xmlns:p14="http://schemas.microsoft.com/office/powerpoint/2010/main" val="635473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05717-BBF6-11D9-7E15-7AD09C142CD6}"/>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9EA127E1-C6C6-74EF-F0E3-F9E32280F769}"/>
              </a:ext>
            </a:extLst>
          </p:cNvPr>
          <p:cNvSpPr txBox="1"/>
          <p:nvPr/>
        </p:nvSpPr>
        <p:spPr>
          <a:xfrm>
            <a:off x="1760571" y="71831"/>
            <a:ext cx="8745505" cy="646331"/>
          </a:xfrm>
          <a:prstGeom prst="rect">
            <a:avLst/>
          </a:prstGeom>
          <a:noFill/>
        </p:spPr>
        <p:txBody>
          <a:bodyPr wrap="square" rtlCol="0" anchor="t">
            <a:spAutoFit/>
          </a:bodyPr>
          <a:lstStyle/>
          <a:p>
            <a:r>
              <a:rPr lang="fr-CH" b="1" dirty="0"/>
              <a:t>Enjeux pour l’année 2025 – 2026 </a:t>
            </a:r>
          </a:p>
          <a:p>
            <a:r>
              <a:rPr lang="fr-CH" b="1" dirty="0"/>
              <a:t>Sous-projet 3 - 4 : De bonnes habitudes de vie</a:t>
            </a:r>
          </a:p>
        </p:txBody>
      </p:sp>
      <p:sp>
        <p:nvSpPr>
          <p:cNvPr id="10" name="Rectangle 9">
            <a:extLst>
              <a:ext uri="{FF2B5EF4-FFF2-40B4-BE49-F238E27FC236}">
                <a16:creationId xmlns:a16="http://schemas.microsoft.com/office/drawing/2014/main" id="{FC395187-7399-3AAF-5538-02B3D8CE7EC9}"/>
              </a:ext>
            </a:extLst>
          </p:cNvPr>
          <p:cNvSpPr/>
          <p:nvPr/>
        </p:nvSpPr>
        <p:spPr bwMode="gray">
          <a:xfrm>
            <a:off x="1760570" y="1064618"/>
            <a:ext cx="8514238" cy="5080150"/>
          </a:xfrm>
          <a:prstGeom prst="rect">
            <a:avLst/>
          </a:prstGeom>
          <a:ln>
            <a:solidFill>
              <a:srgbClr val="A5D98A"/>
            </a:solidFill>
            <a:headEnd/>
            <a:tailEn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1" algn="just"/>
            <a:endParaRPr lang="fr-FR" sz="1200" b="1" kern="0" dirty="0">
              <a:solidFill>
                <a:sysClr val="windowText" lastClr="000000"/>
              </a:solidFill>
              <a:cs typeface="Arial" pitchFamily="34" charset="0"/>
            </a:endParaRPr>
          </a:p>
          <a:p>
            <a:endParaRPr lang="fr-CH" sz="1200" dirty="0"/>
          </a:p>
          <a:p>
            <a:pPr marL="171450" indent="-171450" defTabSz="914354">
              <a:spcAft>
                <a:spcPts val="300"/>
              </a:spcAft>
              <a:buFont typeface="Arial" panose="020B0604020202020204" pitchFamily="34" charset="0"/>
              <a:buChar char="•"/>
              <a:defRPr/>
            </a:pPr>
            <a:endParaRPr lang="fr-FR" sz="1200" b="1" kern="0" dirty="0">
              <a:solidFill>
                <a:sysClr val="windowText" lastClr="000000"/>
              </a:solidFill>
              <a:cs typeface="Arial" pitchFamily="34" charset="0"/>
            </a:endParaRPr>
          </a:p>
        </p:txBody>
      </p:sp>
      <p:sp>
        <p:nvSpPr>
          <p:cNvPr id="11" name="TextBox 2">
            <a:extLst>
              <a:ext uri="{FF2B5EF4-FFF2-40B4-BE49-F238E27FC236}">
                <a16:creationId xmlns:a16="http://schemas.microsoft.com/office/drawing/2014/main" id="{C206BBAF-54ED-9EA7-F4D3-44E2733068E3}"/>
              </a:ext>
            </a:extLst>
          </p:cNvPr>
          <p:cNvSpPr txBox="1"/>
          <p:nvPr/>
        </p:nvSpPr>
        <p:spPr>
          <a:xfrm>
            <a:off x="2084064" y="916496"/>
            <a:ext cx="4624584" cy="276999"/>
          </a:xfrm>
          <a:prstGeom prst="rect">
            <a:avLst/>
          </a:prstGeom>
          <a:solidFill>
            <a:srgbClr val="A5D98A"/>
          </a:solidFill>
          <a:ln>
            <a:solidFill>
              <a:srgbClr val="A5D98A"/>
            </a:solidFill>
          </a:ln>
        </p:spPr>
        <p:style>
          <a:lnRef idx="2">
            <a:schemeClr val="accent6"/>
          </a:lnRef>
          <a:fillRef idx="1">
            <a:schemeClr val="lt1"/>
          </a:fillRef>
          <a:effectRef idx="0">
            <a:schemeClr val="accent6"/>
          </a:effectRef>
          <a:fontRef idx="minor">
            <a:schemeClr val="dk1"/>
          </a:fontRef>
        </p:style>
        <p:txBody>
          <a:bodyPr wrap="square" rtlCol="0" anchor="t">
            <a:spAutoFit/>
          </a:bodyPr>
          <a:lstStyle/>
          <a:p>
            <a:r>
              <a:rPr lang="fr-CH" sz="1200" b="1" dirty="0">
                <a:solidFill>
                  <a:schemeClr val="accent3">
                    <a:lumMod val="50000"/>
                  </a:schemeClr>
                </a:solidFill>
                <a:cs typeface="Arial"/>
              </a:rPr>
              <a:t>Calendrier de déploiement des actions du sous-projet 3 - 4</a:t>
            </a:r>
          </a:p>
        </p:txBody>
      </p:sp>
      <p:pic>
        <p:nvPicPr>
          <p:cNvPr id="4" name="Image 3">
            <a:extLst>
              <a:ext uri="{FF2B5EF4-FFF2-40B4-BE49-F238E27FC236}">
                <a16:creationId xmlns:a16="http://schemas.microsoft.com/office/drawing/2014/main" id="{AEDEA974-E0DC-C509-E17E-DB27DB223BDA}"/>
              </a:ext>
            </a:extLst>
          </p:cNvPr>
          <p:cNvPicPr>
            <a:picLocks noChangeAspect="1"/>
          </p:cNvPicPr>
          <p:nvPr/>
        </p:nvPicPr>
        <p:blipFill>
          <a:blip r:embed="rId2"/>
          <a:stretch>
            <a:fillRect/>
          </a:stretch>
        </p:blipFill>
        <p:spPr>
          <a:xfrm>
            <a:off x="1917192" y="1366353"/>
            <a:ext cx="8225106" cy="4659543"/>
          </a:xfrm>
          <a:prstGeom prst="rect">
            <a:avLst/>
          </a:prstGeom>
        </p:spPr>
      </p:pic>
      <p:sp>
        <p:nvSpPr>
          <p:cNvPr id="2" name="Rectangle 1">
            <a:extLst>
              <a:ext uri="{FF2B5EF4-FFF2-40B4-BE49-F238E27FC236}">
                <a16:creationId xmlns:a16="http://schemas.microsoft.com/office/drawing/2014/main" id="{06278A80-1E5F-91D5-C44F-C79EBD4F4E60}"/>
              </a:ext>
            </a:extLst>
          </p:cNvPr>
          <p:cNvSpPr/>
          <p:nvPr/>
        </p:nvSpPr>
        <p:spPr>
          <a:xfrm>
            <a:off x="1586753" y="3786476"/>
            <a:ext cx="8919323" cy="25064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362247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E2636D97-6833-4045-B00A-864D9A8C3CC6}"/>
              </a:ext>
            </a:extLst>
          </p:cNvPr>
          <p:cNvPicPr>
            <a:picLocks noChangeAspect="1"/>
          </p:cNvPicPr>
          <p:nvPr/>
        </p:nvPicPr>
        <p:blipFill>
          <a:blip r:embed="rId2"/>
          <a:stretch>
            <a:fillRect/>
          </a:stretch>
        </p:blipFill>
        <p:spPr>
          <a:xfrm>
            <a:off x="1618891" y="4018"/>
            <a:ext cx="8752934" cy="6677436"/>
          </a:xfrm>
          <a:prstGeom prst="rect">
            <a:avLst/>
          </a:prstGeom>
        </p:spPr>
      </p:pic>
    </p:spTree>
    <p:extLst>
      <p:ext uri="{BB962C8B-B14F-4D97-AF65-F5344CB8AC3E}">
        <p14:creationId xmlns:p14="http://schemas.microsoft.com/office/powerpoint/2010/main" val="1773380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4">
            <a:extLst>
              <a:ext uri="{FF2B5EF4-FFF2-40B4-BE49-F238E27FC236}">
                <a16:creationId xmlns:a16="http://schemas.microsoft.com/office/drawing/2014/main" id="{D2A6FEF2-A2E5-4766-BC4C-7127F7171AF1}"/>
              </a:ext>
            </a:extLst>
          </p:cNvPr>
          <p:cNvPicPr>
            <a:picLocks noChangeAspect="1"/>
          </p:cNvPicPr>
          <p:nvPr/>
        </p:nvPicPr>
        <p:blipFill>
          <a:blip r:embed="rId2"/>
          <a:stretch>
            <a:fillRect/>
          </a:stretch>
        </p:blipFill>
        <p:spPr>
          <a:xfrm>
            <a:off x="2053806" y="568601"/>
            <a:ext cx="8084387" cy="6074113"/>
          </a:xfrm>
          <a:prstGeom prst="rect">
            <a:avLst/>
          </a:prstGeom>
        </p:spPr>
      </p:pic>
      <p:sp>
        <p:nvSpPr>
          <p:cNvPr id="3" name="ZoneTexte 2">
            <a:extLst>
              <a:ext uri="{FF2B5EF4-FFF2-40B4-BE49-F238E27FC236}">
                <a16:creationId xmlns:a16="http://schemas.microsoft.com/office/drawing/2014/main" id="{332C5BAE-14CB-F8C8-10F5-7AAB18A9777B}"/>
              </a:ext>
            </a:extLst>
          </p:cNvPr>
          <p:cNvSpPr txBox="1"/>
          <p:nvPr/>
        </p:nvSpPr>
        <p:spPr>
          <a:xfrm>
            <a:off x="2941025" y="215286"/>
            <a:ext cx="5795176" cy="461665"/>
          </a:xfrm>
          <a:prstGeom prst="rect">
            <a:avLst/>
          </a:prstGeom>
          <a:noFill/>
        </p:spPr>
        <p:txBody>
          <a:bodyPr wrap="none" rtlCol="0">
            <a:spAutoFit/>
          </a:bodyPr>
          <a:lstStyle/>
          <a:p>
            <a:r>
              <a:rPr lang="fr-CH" sz="2400" b="1" dirty="0"/>
              <a:t>Réorganisation du Service  2025-2026 </a:t>
            </a:r>
          </a:p>
        </p:txBody>
      </p:sp>
    </p:spTree>
    <p:extLst>
      <p:ext uri="{BB962C8B-B14F-4D97-AF65-F5344CB8AC3E}">
        <p14:creationId xmlns:p14="http://schemas.microsoft.com/office/powerpoint/2010/main" val="670643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521C18CE-A7DA-4EAA-B946-8AC1F283FFDE}"/>
              </a:ext>
            </a:extLst>
          </p:cNvPr>
          <p:cNvPicPr>
            <a:picLocks noChangeAspect="1"/>
          </p:cNvPicPr>
          <p:nvPr/>
        </p:nvPicPr>
        <p:blipFill>
          <a:blip r:embed="rId2"/>
          <a:stretch>
            <a:fillRect/>
          </a:stretch>
        </p:blipFill>
        <p:spPr>
          <a:xfrm>
            <a:off x="-129396" y="152872"/>
            <a:ext cx="10837651" cy="6552255"/>
          </a:xfrm>
          <a:prstGeom prst="rect">
            <a:avLst/>
          </a:prstGeom>
        </p:spPr>
      </p:pic>
      <p:pic>
        <p:nvPicPr>
          <p:cNvPr id="3" name="Image 2">
            <a:extLst>
              <a:ext uri="{FF2B5EF4-FFF2-40B4-BE49-F238E27FC236}">
                <a16:creationId xmlns:a16="http://schemas.microsoft.com/office/drawing/2014/main" id="{4B4A9076-CA62-29E4-6F6E-1B84EA12C3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782" b="10976"/>
          <a:stretch/>
        </p:blipFill>
        <p:spPr>
          <a:xfrm>
            <a:off x="3049277" y="3278038"/>
            <a:ext cx="5062088" cy="32962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4" descr="I:\Cdj\Prophylaxie\DSCN0241.JPG">
            <a:extLst>
              <a:ext uri="{FF2B5EF4-FFF2-40B4-BE49-F238E27FC236}">
                <a16:creationId xmlns:a16="http://schemas.microsoft.com/office/drawing/2014/main" id="{22901D66-C8B4-1378-C18D-F66CE6317D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8129" y="2742667"/>
            <a:ext cx="3755714" cy="28172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a:extLst>
              <a:ext uri="{FF2B5EF4-FFF2-40B4-BE49-F238E27FC236}">
                <a16:creationId xmlns:a16="http://schemas.microsoft.com/office/drawing/2014/main" id="{C4BF7912-75A0-364A-0DF2-384F5E25A70F}"/>
              </a:ext>
            </a:extLst>
          </p:cNvPr>
          <p:cNvPicPr>
            <a:picLocks noChangeAspect="1"/>
          </p:cNvPicPr>
          <p:nvPr/>
        </p:nvPicPr>
        <p:blipFill>
          <a:blip r:embed="rId5"/>
          <a:srcRect l="7089" t="2248" r="5969" b="9887"/>
          <a:stretch/>
        </p:blipFill>
        <p:spPr>
          <a:xfrm>
            <a:off x="42259" y="4054416"/>
            <a:ext cx="2740474" cy="20617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49548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29607370-4ABD-4760-BBE4-83325E70404A}"/>
              </a:ext>
            </a:extLst>
          </p:cNvPr>
          <p:cNvPicPr>
            <a:picLocks noChangeAspect="1"/>
          </p:cNvPicPr>
          <p:nvPr/>
        </p:nvPicPr>
        <p:blipFill>
          <a:blip r:embed="rId2"/>
          <a:stretch>
            <a:fillRect/>
          </a:stretch>
        </p:blipFill>
        <p:spPr>
          <a:xfrm>
            <a:off x="-445697" y="-2047"/>
            <a:ext cx="7191554" cy="4574166"/>
          </a:xfrm>
          <a:prstGeom prst="rect">
            <a:avLst/>
          </a:prstGeom>
        </p:spPr>
      </p:pic>
      <p:pic>
        <p:nvPicPr>
          <p:cNvPr id="4" name="Image 4">
            <a:extLst>
              <a:ext uri="{FF2B5EF4-FFF2-40B4-BE49-F238E27FC236}">
                <a16:creationId xmlns:a16="http://schemas.microsoft.com/office/drawing/2014/main" id="{0B3F443F-DA7E-4273-B232-D373D785970C}"/>
              </a:ext>
            </a:extLst>
          </p:cNvPr>
          <p:cNvPicPr>
            <a:picLocks noChangeAspect="1"/>
          </p:cNvPicPr>
          <p:nvPr/>
        </p:nvPicPr>
        <p:blipFill>
          <a:blip r:embed="rId3"/>
          <a:stretch>
            <a:fillRect/>
          </a:stretch>
        </p:blipFill>
        <p:spPr>
          <a:xfrm>
            <a:off x="5923470" y="624892"/>
            <a:ext cx="6464061" cy="4494708"/>
          </a:xfrm>
          <a:prstGeom prst="rect">
            <a:avLst/>
          </a:prstGeom>
        </p:spPr>
      </p:pic>
      <p:pic>
        <p:nvPicPr>
          <p:cNvPr id="3" name="Image 2">
            <a:extLst>
              <a:ext uri="{FF2B5EF4-FFF2-40B4-BE49-F238E27FC236}">
                <a16:creationId xmlns:a16="http://schemas.microsoft.com/office/drawing/2014/main" id="{D459C264-DFD9-26E4-B0A3-B18787D80473}"/>
              </a:ext>
            </a:extLst>
          </p:cNvPr>
          <p:cNvPicPr>
            <a:picLocks noChangeAspect="1"/>
          </p:cNvPicPr>
          <p:nvPr/>
        </p:nvPicPr>
        <p:blipFill>
          <a:blip r:embed="rId4"/>
          <a:srcRect l="22575" t="21132" r="6590" b="44976"/>
          <a:stretch/>
        </p:blipFill>
        <p:spPr>
          <a:xfrm>
            <a:off x="3172237" y="3994031"/>
            <a:ext cx="4280985" cy="2731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63846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FD316-3175-1D3D-CB34-B1BF417D1B7F}"/>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B7DB7702-FBAF-9A3F-45A8-C81C58D6EF99}"/>
              </a:ext>
            </a:extLst>
          </p:cNvPr>
          <p:cNvSpPr txBox="1"/>
          <p:nvPr/>
        </p:nvSpPr>
        <p:spPr>
          <a:xfrm>
            <a:off x="1760571" y="71831"/>
            <a:ext cx="8745505" cy="646331"/>
          </a:xfrm>
          <a:prstGeom prst="rect">
            <a:avLst/>
          </a:prstGeom>
          <a:noFill/>
        </p:spPr>
        <p:txBody>
          <a:bodyPr wrap="square" rtlCol="0" anchor="t">
            <a:spAutoFit/>
          </a:bodyPr>
          <a:lstStyle/>
          <a:p>
            <a:r>
              <a:rPr lang="fr-CH" b="1" dirty="0"/>
              <a:t>Enjeux pour l’année 2025 – 2026 </a:t>
            </a:r>
          </a:p>
          <a:p>
            <a:r>
              <a:rPr lang="fr-CH" b="1" dirty="0"/>
              <a:t>Sous-projet 3 - 4 : De bonnes habitudes de vie</a:t>
            </a:r>
          </a:p>
        </p:txBody>
      </p:sp>
      <p:sp>
        <p:nvSpPr>
          <p:cNvPr id="10" name="Rectangle 9">
            <a:extLst>
              <a:ext uri="{FF2B5EF4-FFF2-40B4-BE49-F238E27FC236}">
                <a16:creationId xmlns:a16="http://schemas.microsoft.com/office/drawing/2014/main" id="{31DCA5D5-012F-ABEA-0A2E-AD1215E6C331}"/>
              </a:ext>
            </a:extLst>
          </p:cNvPr>
          <p:cNvSpPr/>
          <p:nvPr/>
        </p:nvSpPr>
        <p:spPr bwMode="gray">
          <a:xfrm>
            <a:off x="1760570" y="1064618"/>
            <a:ext cx="8660542" cy="3671974"/>
          </a:xfrm>
          <a:prstGeom prst="rect">
            <a:avLst/>
          </a:prstGeom>
          <a:ln>
            <a:solidFill>
              <a:schemeClr val="accent3"/>
            </a:solidFill>
            <a:headEnd/>
            <a:tailEn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1" algn="just"/>
            <a:endParaRPr lang="fr-CH" sz="1200" b="1" kern="0" dirty="0">
              <a:solidFill>
                <a:sysClr val="windowText" lastClr="000000"/>
              </a:solidFill>
              <a:cs typeface="Arial" pitchFamily="34" charset="0"/>
            </a:endParaRPr>
          </a:p>
          <a:p>
            <a:pPr lvl="1" algn="just"/>
            <a:endParaRPr lang="fr-CH" sz="1200" kern="0" dirty="0">
              <a:solidFill>
                <a:sysClr val="windowText" lastClr="000000"/>
              </a:solidFill>
              <a:cs typeface="Arial" pitchFamily="34" charset="0"/>
            </a:endParaRPr>
          </a:p>
          <a:p>
            <a:pPr lvl="1" algn="just"/>
            <a:endParaRPr lang="fr-CH" sz="1200" kern="0" dirty="0">
              <a:solidFill>
                <a:sysClr val="windowText" lastClr="000000"/>
              </a:solidFill>
              <a:cs typeface="Arial" pitchFamily="34" charset="0"/>
            </a:endParaRPr>
          </a:p>
          <a:p>
            <a:pPr lvl="1" algn="just"/>
            <a:endParaRPr lang="fr-CH" sz="1200" kern="0" dirty="0">
              <a:solidFill>
                <a:sysClr val="windowText" lastClr="000000"/>
              </a:solidFill>
              <a:cs typeface="Arial" pitchFamily="34" charset="0"/>
            </a:endParaRPr>
          </a:p>
          <a:p>
            <a:pPr marL="171450" indent="-171450" algn="just">
              <a:buFont typeface="Wingdings" panose="05000000000000000000" pitchFamily="2" charset="2"/>
              <a:buChar char="Ø"/>
            </a:pPr>
            <a:r>
              <a:rPr lang="fr-CH" sz="1200" kern="0" dirty="0">
                <a:solidFill>
                  <a:sysClr val="windowText" lastClr="000000"/>
                </a:solidFill>
                <a:cs typeface="Arial" pitchFamily="34" charset="0"/>
              </a:rPr>
              <a:t>Scientifiquement fondée et pleinement alignée sur le Plan</a:t>
            </a:r>
          </a:p>
          <a:p>
            <a:pPr algn="just"/>
            <a:r>
              <a:rPr lang="fr-CH" sz="1200" kern="0" dirty="0">
                <a:solidFill>
                  <a:sysClr val="windowText" lastClr="000000"/>
                </a:solidFill>
                <a:cs typeface="Arial" pitchFamily="34" charset="0"/>
              </a:rPr>
              <a:t>     d’étude romand (PER) de l’enseignement de la santé </a:t>
            </a:r>
          </a:p>
          <a:p>
            <a:pPr algn="just"/>
            <a:r>
              <a:rPr lang="fr-CH" sz="1200" kern="0" dirty="0">
                <a:solidFill>
                  <a:sysClr val="windowText" lastClr="000000"/>
                </a:solidFill>
                <a:cs typeface="Arial" pitchFamily="34" charset="0"/>
              </a:rPr>
              <a:t>     bucco-dentaire du préscolaire au secondaire I</a:t>
            </a:r>
          </a:p>
          <a:p>
            <a:pPr algn="just"/>
            <a:endParaRPr lang="fr-CH" sz="1200" kern="0" dirty="0">
              <a:solidFill>
                <a:sysClr val="windowText" lastClr="000000"/>
              </a:solidFill>
              <a:cs typeface="Arial" pitchFamily="34" charset="0"/>
            </a:endParaRPr>
          </a:p>
          <a:p>
            <a:pPr marL="171450" indent="-171450" algn="just">
              <a:buFont typeface="Wingdings"/>
              <a:buChar char="Ø"/>
            </a:pPr>
            <a:r>
              <a:rPr lang="fr-CH" sz="1200" kern="0" dirty="0">
                <a:solidFill>
                  <a:sysClr val="windowText" lastClr="000000"/>
                </a:solidFill>
                <a:cs typeface="Arial" pitchFamily="34" charset="0"/>
              </a:rPr>
              <a:t>Impliquer les parents, les pédiatres, les éducateurs et</a:t>
            </a:r>
          </a:p>
          <a:p>
            <a:pPr algn="just"/>
            <a:r>
              <a:rPr lang="fr-CH" sz="1200" kern="0" dirty="0">
                <a:solidFill>
                  <a:sysClr val="windowText" lastClr="000000"/>
                </a:solidFill>
                <a:cs typeface="Arial" pitchFamily="34" charset="0"/>
              </a:rPr>
              <a:t> les enseignants</a:t>
            </a:r>
            <a:r>
              <a:rPr lang="fr-CH" sz="1200" kern="0" dirty="0">
                <a:cs typeface="Arial"/>
              </a:rPr>
              <a:t> dans l'éducation et la prévention.</a:t>
            </a:r>
          </a:p>
          <a:p>
            <a:pPr algn="just"/>
            <a:endParaRPr lang="fr-CH" sz="1200" kern="0" dirty="0">
              <a:cs typeface="Arial"/>
            </a:endParaRPr>
          </a:p>
          <a:p>
            <a:pPr marL="171450" indent="-171450" algn="just">
              <a:buFont typeface="Wingdings"/>
              <a:buChar char="Ø"/>
            </a:pPr>
            <a:r>
              <a:rPr lang="fr-CH" sz="1200" kern="0" dirty="0">
                <a:cs typeface="Arial"/>
              </a:rPr>
              <a:t>Collaborations avec les partenaires (ex. GIAP) pour </a:t>
            </a:r>
          </a:p>
          <a:p>
            <a:pPr algn="just"/>
            <a:r>
              <a:rPr lang="fr-CH" sz="1200" kern="0" dirty="0">
                <a:cs typeface="Arial"/>
              </a:rPr>
              <a:t>promouvoir la santé dentaire et la prévention. </a:t>
            </a:r>
          </a:p>
          <a:p>
            <a:pPr algn="just"/>
            <a:endParaRPr lang="fr-CH" sz="1200" kern="0" dirty="0">
              <a:cs typeface="Arial"/>
            </a:endParaRPr>
          </a:p>
          <a:p>
            <a:pPr marL="171450" indent="-171450" algn="just">
              <a:buFont typeface="Wingdings"/>
              <a:buChar char="Ø"/>
            </a:pPr>
            <a:r>
              <a:rPr lang="fr-CH" sz="1200" kern="0" dirty="0">
                <a:cs typeface="Arial"/>
              </a:rPr>
              <a:t>Fournir les matériels pédagogiques et formations </a:t>
            </a:r>
          </a:p>
          <a:p>
            <a:pPr algn="just"/>
            <a:r>
              <a:rPr lang="fr-CH" sz="1200" kern="0" dirty="0">
                <a:cs typeface="Arial"/>
              </a:rPr>
              <a:t>nécessaires pour soutenir la démarche. </a:t>
            </a:r>
          </a:p>
        </p:txBody>
      </p:sp>
      <p:sp>
        <p:nvSpPr>
          <p:cNvPr id="11" name="TextBox 2">
            <a:extLst>
              <a:ext uri="{FF2B5EF4-FFF2-40B4-BE49-F238E27FC236}">
                <a16:creationId xmlns:a16="http://schemas.microsoft.com/office/drawing/2014/main" id="{14970EF1-DBF8-F4AD-B3E9-BC853C89E1D1}"/>
              </a:ext>
            </a:extLst>
          </p:cNvPr>
          <p:cNvSpPr txBox="1"/>
          <p:nvPr/>
        </p:nvSpPr>
        <p:spPr>
          <a:xfrm>
            <a:off x="1919472" y="916496"/>
            <a:ext cx="6489960" cy="276999"/>
          </a:xfrm>
          <a:prstGeom prst="rect">
            <a:avLst/>
          </a:prstGeom>
          <a:solidFill>
            <a:srgbClr val="A5D98A"/>
          </a:solidFill>
          <a:ln>
            <a:solidFill>
              <a:srgbClr val="A5D98A"/>
            </a:solidFill>
          </a:ln>
        </p:spPr>
        <p:style>
          <a:lnRef idx="2">
            <a:schemeClr val="accent6"/>
          </a:lnRef>
          <a:fillRef idx="1">
            <a:schemeClr val="lt1"/>
          </a:fillRef>
          <a:effectRef idx="0">
            <a:schemeClr val="accent6"/>
          </a:effectRef>
          <a:fontRef idx="minor">
            <a:schemeClr val="dk1"/>
          </a:fontRef>
        </p:style>
        <p:txBody>
          <a:bodyPr wrap="square" rtlCol="0" anchor="t">
            <a:spAutoFit/>
          </a:bodyPr>
          <a:lstStyle/>
          <a:p>
            <a:r>
              <a:rPr lang="fr-CH" sz="1200" b="1" dirty="0">
                <a:solidFill>
                  <a:schemeClr val="accent3">
                    <a:lumMod val="50000"/>
                  </a:schemeClr>
                </a:solidFill>
                <a:cs typeface="Arial"/>
              </a:rPr>
              <a:t>Nouveau modèle d’enseignement (2026–2030) du Service dentaire Scolaire</a:t>
            </a:r>
          </a:p>
        </p:txBody>
      </p:sp>
      <p:sp>
        <p:nvSpPr>
          <p:cNvPr id="16" name="Rectangle 15">
            <a:extLst>
              <a:ext uri="{FF2B5EF4-FFF2-40B4-BE49-F238E27FC236}">
                <a16:creationId xmlns:a16="http://schemas.microsoft.com/office/drawing/2014/main" id="{51EB3153-D84F-D284-F3AD-121484BE9CEA}"/>
              </a:ext>
            </a:extLst>
          </p:cNvPr>
          <p:cNvSpPr/>
          <p:nvPr/>
        </p:nvSpPr>
        <p:spPr bwMode="gray">
          <a:xfrm>
            <a:off x="1760571" y="5220190"/>
            <a:ext cx="4225702" cy="1259750"/>
          </a:xfrm>
          <a:prstGeom prst="rect">
            <a:avLst/>
          </a:prstGeom>
          <a:ln>
            <a:solidFill>
              <a:srgbClr val="A5D98A"/>
            </a:solidFill>
            <a:headEnd/>
            <a:tailEn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71450" indent="-171450">
              <a:buFont typeface="Wingdings" panose="05000000000000000000" pitchFamily="2" charset="2"/>
              <a:buChar char="Ø"/>
            </a:pPr>
            <a:endParaRPr lang="fr-FR" sz="1200" b="1" kern="0" dirty="0">
              <a:solidFill>
                <a:sysClr val="windowText" lastClr="000000"/>
              </a:solidFill>
              <a:cs typeface="Arial" pitchFamily="34" charset="0"/>
            </a:endParaRPr>
          </a:p>
          <a:p>
            <a:pPr marL="171450" indent="-171450">
              <a:lnSpc>
                <a:spcPct val="150000"/>
              </a:lnSpc>
              <a:buFont typeface="Wingdings" panose="05000000000000000000" pitchFamily="2" charset="2"/>
              <a:buChar char="Ø"/>
            </a:pPr>
            <a:r>
              <a:rPr lang="fr-CH" sz="1200" b="1" kern="0" dirty="0">
                <a:solidFill>
                  <a:sysClr val="windowText" lastClr="000000"/>
                </a:solidFill>
                <a:cs typeface="Arial" pitchFamily="34" charset="0"/>
              </a:rPr>
              <a:t>1. Renforcer la prévention et consolider les acquis</a:t>
            </a:r>
          </a:p>
          <a:p>
            <a:pPr marL="171450" indent="-171450">
              <a:lnSpc>
                <a:spcPct val="150000"/>
              </a:lnSpc>
              <a:buFont typeface="Wingdings" panose="05000000000000000000" pitchFamily="2" charset="2"/>
              <a:buChar char="Ø"/>
            </a:pPr>
            <a:r>
              <a:rPr lang="fr-CH" sz="1200" b="1" kern="0" dirty="0">
                <a:solidFill>
                  <a:sysClr val="windowText" lastClr="000000"/>
                </a:solidFill>
                <a:cs typeface="Arial" pitchFamily="34" charset="0"/>
              </a:rPr>
              <a:t>2. Renforcer la prévention dès les premières années</a:t>
            </a:r>
          </a:p>
          <a:p>
            <a:pPr marL="171450" indent="-171450">
              <a:lnSpc>
                <a:spcPct val="150000"/>
              </a:lnSpc>
              <a:buFont typeface="Wingdings" panose="05000000000000000000" pitchFamily="2" charset="2"/>
              <a:buChar char="Ø"/>
            </a:pPr>
            <a:r>
              <a:rPr lang="fr-CH" sz="1200" b="1" kern="0" dirty="0">
                <a:solidFill>
                  <a:sysClr val="windowText" lastClr="000000"/>
                </a:solidFill>
                <a:cs typeface="Arial" pitchFamily="34" charset="0"/>
              </a:rPr>
              <a:t>3. Optimiser le suivi et la prise en charge</a:t>
            </a:r>
            <a:endParaRPr lang="fr-FR" sz="1200" b="1" kern="0" dirty="0">
              <a:solidFill>
                <a:sysClr val="windowText" lastClr="000000"/>
              </a:solidFill>
              <a:cs typeface="Arial" pitchFamily="34" charset="0"/>
            </a:endParaRPr>
          </a:p>
          <a:p>
            <a:pPr marL="171450" indent="-171450" defTabSz="914354">
              <a:spcAft>
                <a:spcPts val="300"/>
              </a:spcAft>
              <a:buFont typeface="Arial" panose="020B0604020202020204" pitchFamily="34" charset="0"/>
              <a:buChar char="•"/>
              <a:defRPr/>
            </a:pPr>
            <a:endParaRPr lang="fr-FR" sz="1200" b="1" kern="0" dirty="0">
              <a:solidFill>
                <a:sysClr val="windowText" lastClr="000000"/>
              </a:solidFill>
              <a:cs typeface="Arial" pitchFamily="34" charset="0"/>
            </a:endParaRPr>
          </a:p>
        </p:txBody>
      </p:sp>
      <p:pic>
        <p:nvPicPr>
          <p:cNvPr id="5" name="Image 4">
            <a:extLst>
              <a:ext uri="{FF2B5EF4-FFF2-40B4-BE49-F238E27FC236}">
                <a16:creationId xmlns:a16="http://schemas.microsoft.com/office/drawing/2014/main" id="{2453DE21-838F-FC77-43E7-F0BBA4743860}"/>
              </a:ext>
            </a:extLst>
          </p:cNvPr>
          <p:cNvPicPr>
            <a:picLocks noChangeAspect="1"/>
          </p:cNvPicPr>
          <p:nvPr/>
        </p:nvPicPr>
        <p:blipFill>
          <a:blip r:embed="rId2"/>
          <a:srcRect l="6530"/>
          <a:stretch/>
        </p:blipFill>
        <p:spPr>
          <a:xfrm>
            <a:off x="5903977" y="1341618"/>
            <a:ext cx="4404227" cy="3206915"/>
          </a:xfrm>
          <a:prstGeom prst="rect">
            <a:avLst/>
          </a:prstGeom>
        </p:spPr>
      </p:pic>
      <p:sp>
        <p:nvSpPr>
          <p:cNvPr id="7" name="Rectangle 6">
            <a:extLst>
              <a:ext uri="{FF2B5EF4-FFF2-40B4-BE49-F238E27FC236}">
                <a16:creationId xmlns:a16="http://schemas.microsoft.com/office/drawing/2014/main" id="{AC1E3A6A-9598-EACE-0ABC-8B952E5D4A31}"/>
              </a:ext>
            </a:extLst>
          </p:cNvPr>
          <p:cNvSpPr/>
          <p:nvPr/>
        </p:nvSpPr>
        <p:spPr>
          <a:xfrm>
            <a:off x="9845041" y="4379976"/>
            <a:ext cx="463163" cy="168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TextBox 2">
            <a:extLst>
              <a:ext uri="{FF2B5EF4-FFF2-40B4-BE49-F238E27FC236}">
                <a16:creationId xmlns:a16="http://schemas.microsoft.com/office/drawing/2014/main" id="{BF86EFE5-FC2E-2E13-F7F6-8CB4CD658E22}"/>
              </a:ext>
            </a:extLst>
          </p:cNvPr>
          <p:cNvSpPr txBox="1"/>
          <p:nvPr/>
        </p:nvSpPr>
        <p:spPr>
          <a:xfrm>
            <a:off x="1898136" y="5081692"/>
            <a:ext cx="2661672" cy="276999"/>
          </a:xfrm>
          <a:prstGeom prst="rect">
            <a:avLst/>
          </a:prstGeom>
          <a:solidFill>
            <a:srgbClr val="A5D98A"/>
          </a:solidFill>
          <a:ln>
            <a:solidFill>
              <a:srgbClr val="A5D98A"/>
            </a:solidFill>
          </a:ln>
        </p:spPr>
        <p:style>
          <a:lnRef idx="2">
            <a:schemeClr val="accent6"/>
          </a:lnRef>
          <a:fillRef idx="1">
            <a:schemeClr val="lt1"/>
          </a:fillRef>
          <a:effectRef idx="0">
            <a:schemeClr val="accent6"/>
          </a:effectRef>
          <a:fontRef idx="minor">
            <a:schemeClr val="dk1"/>
          </a:fontRef>
        </p:style>
        <p:txBody>
          <a:bodyPr wrap="square" rtlCol="0" anchor="t">
            <a:spAutoFit/>
          </a:bodyPr>
          <a:lstStyle/>
          <a:p>
            <a:r>
              <a:rPr lang="fr-CH" sz="1200" b="1" dirty="0">
                <a:solidFill>
                  <a:schemeClr val="accent3">
                    <a:lumMod val="50000"/>
                  </a:schemeClr>
                </a:solidFill>
                <a:cs typeface="Arial"/>
              </a:rPr>
              <a:t>Objectifs stratégiques 2025 - 2030</a:t>
            </a:r>
          </a:p>
        </p:txBody>
      </p:sp>
      <p:pic>
        <p:nvPicPr>
          <p:cNvPr id="12" name="Image 11">
            <a:extLst>
              <a:ext uri="{FF2B5EF4-FFF2-40B4-BE49-F238E27FC236}">
                <a16:creationId xmlns:a16="http://schemas.microsoft.com/office/drawing/2014/main" id="{1DF0EB05-679D-133D-C8B1-9753063313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7926" y="5220544"/>
            <a:ext cx="1913187" cy="1259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 12">
            <a:extLst>
              <a:ext uri="{FF2B5EF4-FFF2-40B4-BE49-F238E27FC236}">
                <a16:creationId xmlns:a16="http://schemas.microsoft.com/office/drawing/2014/main" id="{40B7C20E-04E4-7C53-C58B-82FD5E7339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782" b="10976"/>
          <a:stretch/>
        </p:blipFill>
        <p:spPr>
          <a:xfrm>
            <a:off x="6458780" y="5220191"/>
            <a:ext cx="1950652" cy="12702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32211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80B19-2E49-F9F6-2BC8-1502E767E861}"/>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E3D54565-D9B6-1794-1865-63A3F3273B6C}"/>
              </a:ext>
            </a:extLst>
          </p:cNvPr>
          <p:cNvSpPr>
            <a:spLocks noGrp="1"/>
          </p:cNvSpPr>
          <p:nvPr>
            <p:ph type="title"/>
          </p:nvPr>
        </p:nvSpPr>
        <p:spPr>
          <a:xfrm>
            <a:off x="1981200" y="1970643"/>
            <a:ext cx="8229600" cy="2916715"/>
          </a:xfrm>
        </p:spPr>
        <p:txBody>
          <a:bodyPr/>
          <a:lstStyle/>
          <a:p>
            <a:pPr algn="ctr"/>
            <a:r>
              <a:rPr lang="fr-CH" dirty="0">
                <a:solidFill>
                  <a:schemeClr val="accent5">
                    <a:lumMod val="75000"/>
                  </a:schemeClr>
                </a:solidFill>
                <a:latin typeface="Arial" panose="020B0604020202020204" pitchFamily="34" charset="0"/>
                <a:cs typeface="Arial" panose="020B0604020202020204" pitchFamily="34" charset="0"/>
              </a:rPr>
              <a:t>Rester en bonne santé mentale</a:t>
            </a:r>
            <a:br>
              <a:rPr lang="fr-CH" dirty="0">
                <a:solidFill>
                  <a:schemeClr val="accent5">
                    <a:lumMod val="75000"/>
                  </a:schemeClr>
                </a:solidFill>
                <a:latin typeface="Arial" panose="020B0604020202020204" pitchFamily="34" charset="0"/>
                <a:cs typeface="Arial" panose="020B0604020202020204" pitchFamily="34" charset="0"/>
              </a:rPr>
            </a:br>
            <a:br>
              <a:rPr lang="fr-CH" dirty="0">
                <a:solidFill>
                  <a:schemeClr val="accent5">
                    <a:lumMod val="75000"/>
                  </a:schemeClr>
                </a:solidFill>
                <a:latin typeface="Arial" panose="020B0604020202020204" pitchFamily="34" charset="0"/>
                <a:cs typeface="Arial" panose="020B0604020202020204" pitchFamily="34" charset="0"/>
              </a:rPr>
            </a:br>
            <a:br>
              <a:rPr lang="fr-CH" dirty="0">
                <a:solidFill>
                  <a:schemeClr val="accent5">
                    <a:lumMod val="75000"/>
                  </a:schemeClr>
                </a:solidFill>
                <a:latin typeface="Arial" panose="020B0604020202020204" pitchFamily="34" charset="0"/>
                <a:cs typeface="Arial" panose="020B0604020202020204" pitchFamily="34" charset="0"/>
              </a:rPr>
            </a:br>
            <a:r>
              <a:rPr lang="fr-CH" sz="2400" b="0" dirty="0">
                <a:solidFill>
                  <a:schemeClr val="accent5">
                    <a:lumMod val="75000"/>
                  </a:schemeClr>
                </a:solidFill>
                <a:latin typeface="Arial" panose="020B0604020202020204" pitchFamily="34" charset="0"/>
                <a:cs typeface="Arial" panose="020B0604020202020204" pitchFamily="34" charset="0"/>
              </a:rPr>
              <a:t>FR 10A - sous-projet N°5</a:t>
            </a:r>
            <a:br>
              <a:rPr lang="fr-CH" sz="2400" b="0" dirty="0">
                <a:solidFill>
                  <a:schemeClr val="accent5">
                    <a:lumMod val="75000"/>
                  </a:schemeClr>
                </a:solidFill>
                <a:latin typeface="Arial" panose="020B0604020202020204" pitchFamily="34" charset="0"/>
                <a:cs typeface="Arial" panose="020B0604020202020204" pitchFamily="34" charset="0"/>
              </a:rPr>
            </a:br>
            <a:br>
              <a:rPr lang="fr-CH" sz="2400" b="0" dirty="0">
                <a:solidFill>
                  <a:schemeClr val="accent5">
                    <a:lumMod val="75000"/>
                  </a:schemeClr>
                </a:solidFill>
                <a:latin typeface="Arial" panose="020B0604020202020204" pitchFamily="34" charset="0"/>
                <a:cs typeface="Arial" panose="020B0604020202020204" pitchFamily="34" charset="0"/>
              </a:rPr>
            </a:br>
            <a:br>
              <a:rPr lang="fr-CH" sz="2400" dirty="0">
                <a:solidFill>
                  <a:schemeClr val="accent5">
                    <a:lumMod val="75000"/>
                  </a:schemeClr>
                </a:solidFill>
                <a:latin typeface="Arial" panose="020B0604020202020204" pitchFamily="34" charset="0"/>
                <a:cs typeface="Arial" panose="020B0604020202020204" pitchFamily="34" charset="0"/>
              </a:rPr>
            </a:br>
            <a:endParaRPr lang="fr-CH" sz="2400" dirty="0">
              <a:solidFill>
                <a:schemeClr val="accent5">
                  <a:lumMod val="75000"/>
                </a:schemeClr>
              </a:solidFill>
              <a:latin typeface="Arial" panose="020B0604020202020204" pitchFamily="34" charset="0"/>
              <a:cs typeface="Arial" panose="020B0604020202020204" pitchFamily="34" charset="0"/>
            </a:endParaRPr>
          </a:p>
        </p:txBody>
      </p:sp>
      <p:sp>
        <p:nvSpPr>
          <p:cNvPr id="5" name="Espace réservé du contenu 4">
            <a:extLst>
              <a:ext uri="{FF2B5EF4-FFF2-40B4-BE49-F238E27FC236}">
                <a16:creationId xmlns:a16="http://schemas.microsoft.com/office/drawing/2014/main" id="{4C03707D-83F8-62B6-6618-A3E426ED7A08}"/>
              </a:ext>
            </a:extLst>
          </p:cNvPr>
          <p:cNvSpPr>
            <a:spLocks noGrp="1"/>
          </p:cNvSpPr>
          <p:nvPr>
            <p:ph idx="1"/>
          </p:nvPr>
        </p:nvSpPr>
        <p:spPr>
          <a:xfrm>
            <a:off x="1981200" y="4675695"/>
            <a:ext cx="8229600" cy="768664"/>
          </a:xfrm>
        </p:spPr>
        <p:txBody>
          <a:bodyPr/>
          <a:lstStyle/>
          <a:p>
            <a:pPr>
              <a:spcBef>
                <a:spcPts val="0"/>
              </a:spcBef>
              <a:spcAft>
                <a:spcPts val="0"/>
              </a:spcAft>
              <a:buFont typeface="Arial" panose="020B0604020202020204" pitchFamily="34" charset="0"/>
              <a:buChar char="•"/>
            </a:pPr>
            <a:endParaRPr lang="fr-CH" dirty="0"/>
          </a:p>
          <a:p>
            <a:pPr>
              <a:spcBef>
                <a:spcPts val="0"/>
              </a:spcBef>
              <a:spcAft>
                <a:spcPts val="0"/>
              </a:spcAft>
              <a:buFont typeface="Arial" panose="020B0604020202020204" pitchFamily="34" charset="0"/>
              <a:buChar char="•"/>
            </a:pPr>
            <a:endParaRPr lang="fr-CH" dirty="0"/>
          </a:p>
          <a:p>
            <a:pPr>
              <a:spcBef>
                <a:spcPts val="0"/>
              </a:spcBef>
              <a:spcAft>
                <a:spcPts val="0"/>
              </a:spcAft>
              <a:buFont typeface="Arial" panose="020B0604020202020204" pitchFamily="34" charset="0"/>
              <a:buChar char="•"/>
            </a:pPr>
            <a:endParaRPr lang="fr-CH" sz="1800" dirty="0"/>
          </a:p>
          <a:p>
            <a:pPr>
              <a:spcBef>
                <a:spcPts val="0"/>
              </a:spcBef>
              <a:spcAft>
                <a:spcPts val="0"/>
              </a:spcAft>
              <a:buFont typeface="Arial" panose="020B0604020202020204" pitchFamily="34" charset="0"/>
              <a:buChar char="•"/>
            </a:pPr>
            <a:endParaRPr lang="fr-CH" sz="1800" dirty="0"/>
          </a:p>
          <a:p>
            <a:pPr>
              <a:spcBef>
                <a:spcPts val="0"/>
              </a:spcBef>
              <a:spcAft>
                <a:spcPts val="0"/>
              </a:spcAft>
              <a:buFontTx/>
              <a:buChar char="-"/>
            </a:pPr>
            <a:endParaRPr lang="fr-CH" b="1" i="1" dirty="0"/>
          </a:p>
          <a:p>
            <a:pPr>
              <a:spcBef>
                <a:spcPts val="0"/>
              </a:spcBef>
              <a:spcAft>
                <a:spcPts val="0"/>
              </a:spcAft>
              <a:buFontTx/>
              <a:buChar char="-"/>
            </a:pPr>
            <a:endParaRPr lang="fr-CH" b="1" i="1" dirty="0"/>
          </a:p>
          <a:p>
            <a:pPr>
              <a:spcBef>
                <a:spcPts val="0"/>
              </a:spcBef>
              <a:spcAft>
                <a:spcPts val="0"/>
              </a:spcAft>
              <a:buFontTx/>
              <a:buChar char="-"/>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dirty="0"/>
          </a:p>
          <a:p>
            <a:pPr marL="0" indent="0">
              <a:spcBef>
                <a:spcPts val="0"/>
              </a:spcBef>
              <a:spcAft>
                <a:spcPts val="0"/>
              </a:spcAft>
              <a:buNone/>
            </a:pPr>
            <a:endParaRPr lang="fr-CH" sz="1800" i="1" dirty="0">
              <a:solidFill>
                <a:srgbClr val="FF0000"/>
              </a:solidFill>
            </a:endParaRPr>
          </a:p>
        </p:txBody>
      </p:sp>
    </p:spTree>
    <p:extLst>
      <p:ext uri="{BB962C8B-B14F-4D97-AF65-F5344CB8AC3E}">
        <p14:creationId xmlns:p14="http://schemas.microsoft.com/office/powerpoint/2010/main" val="531520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57AE2-2561-4D50-A6EB-0796346643A5}"/>
            </a:ext>
          </a:extLst>
        </p:cNvPr>
        <p:cNvGrpSpPr/>
        <p:nvPr/>
      </p:nvGrpSpPr>
      <p:grpSpPr>
        <a:xfrm>
          <a:off x="0" y="0"/>
          <a:ext cx="0" cy="0"/>
          <a:chOff x="0" y="0"/>
          <a:chExt cx="0" cy="0"/>
        </a:xfrm>
      </p:grpSpPr>
      <p:pic>
        <p:nvPicPr>
          <p:cNvPr id="4150" name="Image 4149">
            <a:extLst>
              <a:ext uri="{FF2B5EF4-FFF2-40B4-BE49-F238E27FC236}">
                <a16:creationId xmlns:a16="http://schemas.microsoft.com/office/drawing/2014/main" id="{E1E6E4BD-9EDC-6160-F71E-B711AEBDE648}"/>
              </a:ext>
            </a:extLst>
          </p:cNvPr>
          <p:cNvPicPr>
            <a:picLocks noChangeAspect="1"/>
          </p:cNvPicPr>
          <p:nvPr/>
        </p:nvPicPr>
        <p:blipFill>
          <a:blip r:embed="rId3"/>
          <a:stretch>
            <a:fillRect/>
          </a:stretch>
        </p:blipFill>
        <p:spPr>
          <a:xfrm>
            <a:off x="7598798" y="2929029"/>
            <a:ext cx="1635810" cy="499971"/>
          </a:xfrm>
          <a:prstGeom prst="rect">
            <a:avLst/>
          </a:prstGeom>
        </p:spPr>
      </p:pic>
      <p:sp>
        <p:nvSpPr>
          <p:cNvPr id="2" name="Rectangle 1">
            <a:extLst>
              <a:ext uri="{FF2B5EF4-FFF2-40B4-BE49-F238E27FC236}">
                <a16:creationId xmlns:a16="http://schemas.microsoft.com/office/drawing/2014/main" id="{22BFA97F-7508-7A9D-C88D-22A37E843190}"/>
              </a:ext>
            </a:extLst>
          </p:cNvPr>
          <p:cNvSpPr/>
          <p:nvPr/>
        </p:nvSpPr>
        <p:spPr bwMode="gray">
          <a:xfrm>
            <a:off x="362169" y="927529"/>
            <a:ext cx="11482428" cy="990415"/>
          </a:xfrm>
          <a:prstGeom prst="rect">
            <a:avLst/>
          </a:prstGeom>
          <a:noFill/>
          <a:ln w="19050" cap="flat" cmpd="sng" algn="ctr">
            <a:solidFill>
              <a:schemeClr val="accent1"/>
            </a:solidFill>
            <a:prstDash val="solid"/>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76213" lvl="2" defTabSz="914354">
              <a:spcAft>
                <a:spcPts val="300"/>
              </a:spcAft>
              <a:defRPr/>
            </a:pPr>
            <a:endParaRPr lang="fr-FR" sz="1200" b="1" kern="0" dirty="0">
              <a:solidFill>
                <a:sysClr val="windowText" lastClr="000000"/>
              </a:solidFill>
              <a:cs typeface="Arial" pitchFamily="34" charset="0"/>
            </a:endParaRPr>
          </a:p>
          <a:p>
            <a:pPr marL="347663" lvl="2" indent="-171450" defTabSz="914354">
              <a:spcAft>
                <a:spcPts val="300"/>
              </a:spcAft>
              <a:buFont typeface="Arial" panose="020B0604020202020204" pitchFamily="34" charset="0"/>
              <a:buChar char="•"/>
              <a:defRPr/>
            </a:pPr>
            <a:r>
              <a:rPr lang="fr-FR" sz="1200" b="1" kern="0" dirty="0">
                <a:solidFill>
                  <a:sysClr val="windowText" lastClr="000000"/>
                </a:solidFill>
                <a:cs typeface="Arial" pitchFamily="34" charset="0"/>
              </a:rPr>
              <a:t>Taux d’avancement : 60%</a:t>
            </a:r>
          </a:p>
          <a:p>
            <a:pPr marL="347663" lvl="2" indent="-171450" defTabSz="914354">
              <a:spcAft>
                <a:spcPts val="300"/>
              </a:spcAft>
              <a:buFont typeface="Arial" panose="020B0604020202020204" pitchFamily="34" charset="0"/>
              <a:buChar char="•"/>
              <a:defRPr/>
            </a:pPr>
            <a:r>
              <a:rPr lang="fr-FR" sz="1200" b="1" kern="0" dirty="0">
                <a:solidFill>
                  <a:sysClr val="windowText" lastClr="000000"/>
                </a:solidFill>
                <a:cs typeface="Arial" pitchFamily="34" charset="0"/>
              </a:rPr>
              <a:t>Livrable attendu : </a:t>
            </a:r>
            <a:r>
              <a:rPr lang="fr-CH" sz="1200" b="1" kern="0" dirty="0">
                <a:solidFill>
                  <a:sysClr val="windowText" lastClr="000000"/>
                </a:solidFill>
                <a:cs typeface="Arial" pitchFamily="34" charset="0"/>
              </a:rPr>
              <a:t>Identification et promotion de supports pédagogiques pour travailler, en temps scolaire, sur le maintien en bonne santé mentale et/ou sur la gestion du stress</a:t>
            </a:r>
            <a:endParaRPr lang="fr-FR" sz="1200" b="1" kern="0" dirty="0">
              <a:solidFill>
                <a:sysClr val="windowText" lastClr="000000"/>
              </a:solidFill>
              <a:cs typeface="Arial" pitchFamily="34" charset="0"/>
            </a:endParaRPr>
          </a:p>
          <a:p>
            <a:pPr lvl="2" defTabSz="914354">
              <a:spcAft>
                <a:spcPts val="300"/>
              </a:spcAft>
              <a:defRPr/>
            </a:pPr>
            <a:endParaRPr lang="fr-FR" sz="1200" b="1" kern="0" dirty="0">
              <a:solidFill>
                <a:sysClr val="windowText" lastClr="000000"/>
              </a:solidFill>
              <a:cs typeface="Arial" pitchFamily="34" charset="0"/>
            </a:endParaRPr>
          </a:p>
          <a:p>
            <a:pPr defTabSz="914354">
              <a:spcAft>
                <a:spcPts val="300"/>
              </a:spcAft>
              <a:defRPr/>
            </a:pPr>
            <a:endParaRPr lang="fr-FR" sz="1200" b="1" kern="0" dirty="0">
              <a:solidFill>
                <a:sysClr val="windowText" lastClr="000000"/>
              </a:solidFill>
              <a:cs typeface="Arial" pitchFamily="34" charset="0"/>
            </a:endParaRPr>
          </a:p>
        </p:txBody>
      </p:sp>
      <p:sp>
        <p:nvSpPr>
          <p:cNvPr id="3" name="TextBox 2">
            <a:extLst>
              <a:ext uri="{FF2B5EF4-FFF2-40B4-BE49-F238E27FC236}">
                <a16:creationId xmlns:a16="http://schemas.microsoft.com/office/drawing/2014/main" id="{B94690A7-1AFE-53BD-6889-9270429F49A8}"/>
              </a:ext>
            </a:extLst>
          </p:cNvPr>
          <p:cNvSpPr txBox="1"/>
          <p:nvPr/>
        </p:nvSpPr>
        <p:spPr>
          <a:xfrm>
            <a:off x="724278" y="781336"/>
            <a:ext cx="3733422" cy="307777"/>
          </a:xfrm>
          <a:prstGeom prst="rect">
            <a:avLst/>
          </a:prstGeom>
          <a:solidFill>
            <a:schemeClr val="tx2"/>
          </a:solidFill>
        </p:spPr>
        <p:txBody>
          <a:bodyPr wrap="square" rtlCol="0">
            <a:spAutoFit/>
          </a:bodyPr>
          <a:lstStyle/>
          <a:p>
            <a:pPr algn="ctr" defTabSz="914354">
              <a:defRPr/>
            </a:pPr>
            <a:r>
              <a:rPr lang="fr-FR" sz="1400" b="1" kern="0" dirty="0">
                <a:solidFill>
                  <a:schemeClr val="bg1"/>
                </a:solidFill>
              </a:rPr>
              <a:t>Vue d’ensemble du sous-projet</a:t>
            </a:r>
          </a:p>
        </p:txBody>
      </p:sp>
      <p:sp>
        <p:nvSpPr>
          <p:cNvPr id="5" name="Rectangle 4">
            <a:extLst>
              <a:ext uri="{FF2B5EF4-FFF2-40B4-BE49-F238E27FC236}">
                <a16:creationId xmlns:a16="http://schemas.microsoft.com/office/drawing/2014/main" id="{0B6A78F7-8A85-618D-4C2C-11E92B04EA14}"/>
              </a:ext>
            </a:extLst>
          </p:cNvPr>
          <p:cNvSpPr/>
          <p:nvPr/>
        </p:nvSpPr>
        <p:spPr bwMode="gray">
          <a:xfrm>
            <a:off x="379246" y="2217660"/>
            <a:ext cx="4252710" cy="4276658"/>
          </a:xfrm>
          <a:prstGeom prst="rect">
            <a:avLst/>
          </a:prstGeom>
          <a:noFill/>
          <a:ln w="19050" cap="flat" cmpd="sng" algn="ctr">
            <a:solidFill>
              <a:schemeClr val="accent1"/>
            </a:solidFill>
            <a:prstDash val="solid"/>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71450" indent="-171450" defTabSz="914354">
              <a:spcAft>
                <a:spcPts val="300"/>
              </a:spcAft>
              <a:buFont typeface="Arial" charset="0"/>
              <a:buChar char="•"/>
              <a:defRPr/>
            </a:pPr>
            <a:endParaRPr lang="fr-FR" sz="1200" kern="0" dirty="0">
              <a:solidFill>
                <a:sysClr val="windowText" lastClr="000000"/>
              </a:solidFill>
              <a:cs typeface="Arial" pitchFamily="34" charset="0"/>
            </a:endParaRPr>
          </a:p>
          <a:p>
            <a:pPr marL="171450" indent="-171450" defTabSz="914354">
              <a:spcAft>
                <a:spcPts val="300"/>
              </a:spcAft>
              <a:buFont typeface="Arial" panose="020B0604020202020204" pitchFamily="34" charset="0"/>
              <a:buChar char="•"/>
              <a:defRPr/>
            </a:pPr>
            <a:r>
              <a:rPr lang="fr-CH" sz="1200" kern="0" dirty="0">
                <a:solidFill>
                  <a:sysClr val="windowText" lastClr="000000"/>
                </a:solidFill>
                <a:cs typeface="Arial" pitchFamily="34" charset="0"/>
              </a:rPr>
              <a:t>Cartographie des actions de prévention et des outils pédagogiques existant dans ce domaine au sein de SSEJ et du DIP (pour l'EO et l'ESII), en cours.</a:t>
            </a:r>
            <a:endParaRPr lang="fr-FR" sz="1200" kern="0" dirty="0">
              <a:solidFill>
                <a:sysClr val="windowText" lastClr="000000"/>
              </a:solidFill>
              <a:cs typeface="Arial" pitchFamily="34" charset="0"/>
            </a:endParaRPr>
          </a:p>
          <a:p>
            <a:pPr marL="171450" indent="-171450" defTabSz="914354">
              <a:spcAft>
                <a:spcPts val="300"/>
              </a:spcAft>
              <a:buFont typeface="Arial" panose="020B0604020202020204" pitchFamily="34" charset="0"/>
              <a:buChar char="•"/>
              <a:defRPr/>
            </a:pPr>
            <a:r>
              <a:rPr lang="fr-CH" sz="1200" kern="0" dirty="0">
                <a:solidFill>
                  <a:sysClr val="windowText" lastClr="000000"/>
                </a:solidFill>
                <a:cs typeface="Arial" pitchFamily="34" charset="0"/>
              </a:rPr>
              <a:t>Outils identifiés pour utilisation en milieu scolaire et réalisation d’une «carte d’identité» pour chacun (cf. dia suivante)</a:t>
            </a:r>
          </a:p>
          <a:p>
            <a:pPr marL="171450" indent="-171450" defTabSz="914354">
              <a:spcAft>
                <a:spcPts val="300"/>
              </a:spcAft>
              <a:buFont typeface="Arial" panose="020B0604020202020204" pitchFamily="34" charset="0"/>
              <a:buChar char="•"/>
              <a:defRPr/>
            </a:pPr>
            <a:endParaRPr lang="fr-CH" sz="1200" kern="0" dirty="0">
              <a:solidFill>
                <a:sysClr val="windowText" lastClr="000000"/>
              </a:solidFill>
              <a:cs typeface="Arial" pitchFamily="34" charset="0"/>
            </a:endParaRPr>
          </a:p>
          <a:p>
            <a:pPr marL="171450" indent="-171450" defTabSz="914354">
              <a:spcAft>
                <a:spcPts val="300"/>
              </a:spcAft>
              <a:buFont typeface="Arial" panose="020B0604020202020204" pitchFamily="34" charset="0"/>
              <a:buChar char="•"/>
              <a:defRPr/>
            </a:pPr>
            <a:r>
              <a:rPr lang="fr-CH" sz="1200" kern="0" dirty="0">
                <a:solidFill>
                  <a:sysClr val="windowText" lastClr="000000"/>
                </a:solidFill>
                <a:cs typeface="Arial" pitchFamily="34" charset="0"/>
              </a:rPr>
              <a:t>Élaboration et déploiement de phases pilotes -  Délai annoncé aux directions et personnel infirmier concerné semaine 24 via mail.</a:t>
            </a:r>
          </a:p>
          <a:p>
            <a:pPr marL="628650" lvl="1" indent="-171450" defTabSz="914354">
              <a:spcAft>
                <a:spcPts val="300"/>
              </a:spcAft>
              <a:buFont typeface="Wingdings" panose="05000000000000000000" pitchFamily="2" charset="2"/>
              <a:buChar char="Ø"/>
              <a:defRPr/>
            </a:pPr>
            <a:r>
              <a:rPr lang="fr-CH" sz="1200" kern="0" dirty="0">
                <a:solidFill>
                  <a:sysClr val="windowText" lastClr="000000"/>
                </a:solidFill>
                <a:cs typeface="Arial" pitchFamily="34" charset="0"/>
              </a:rPr>
              <a:t>Pilotes au primaire : 1 pour "</a:t>
            </a:r>
            <a:r>
              <a:rPr lang="fr-CH" sz="1200" kern="0" dirty="0" err="1">
                <a:solidFill>
                  <a:sysClr val="windowText" lastClr="000000"/>
                </a:solidFill>
                <a:cs typeface="Arial" pitchFamily="34" charset="0"/>
              </a:rPr>
              <a:t>MoMento</a:t>
            </a:r>
            <a:r>
              <a:rPr lang="fr-CH" sz="1200" kern="0" dirty="0">
                <a:solidFill>
                  <a:sysClr val="windowText" lastClr="000000"/>
                </a:solidFill>
                <a:cs typeface="Arial" pitchFamily="34" charset="0"/>
              </a:rPr>
              <a:t>" et 7 pour "Hors piste"(Québec), 1 ou 2 Échelle des émotions</a:t>
            </a:r>
          </a:p>
          <a:p>
            <a:pPr marL="628650" lvl="1" indent="-171450" defTabSz="914354">
              <a:spcAft>
                <a:spcPts val="300"/>
              </a:spcAft>
              <a:buFont typeface="Wingdings" panose="05000000000000000000" pitchFamily="2" charset="2"/>
              <a:buChar char="Ø"/>
              <a:defRPr/>
            </a:pPr>
            <a:r>
              <a:rPr lang="fr-CH" sz="1200" kern="0" dirty="0">
                <a:solidFill>
                  <a:sysClr val="windowText" lastClr="000000"/>
                </a:solidFill>
                <a:cs typeface="Arial" pitchFamily="34" charset="0"/>
              </a:rPr>
              <a:t>Pilote CO : 1 CO – relance à faire pour R26</a:t>
            </a:r>
          </a:p>
          <a:p>
            <a:pPr marL="628650" lvl="1" indent="-171450" defTabSz="914354">
              <a:spcAft>
                <a:spcPts val="300"/>
              </a:spcAft>
              <a:buFont typeface="Wingdings" panose="05000000000000000000" pitchFamily="2" charset="2"/>
              <a:buChar char="Ø"/>
              <a:defRPr/>
            </a:pPr>
            <a:r>
              <a:rPr lang="fr-CH" sz="1200" kern="0" dirty="0">
                <a:solidFill>
                  <a:sysClr val="windowText" lastClr="000000"/>
                </a:solidFill>
                <a:cs typeface="Arial" pitchFamily="34" charset="0"/>
              </a:rPr>
              <a:t>Pilotes ESII : 1 pour "Stress on fait face" de </a:t>
            </a:r>
            <a:r>
              <a:rPr lang="fr-CH" sz="1200" kern="0" dirty="0" err="1">
                <a:solidFill>
                  <a:sysClr val="windowText" lastClr="000000"/>
                </a:solidFill>
                <a:cs typeface="Arial" pitchFamily="34" charset="0"/>
              </a:rPr>
              <a:t>Radix</a:t>
            </a:r>
            <a:r>
              <a:rPr lang="fr-CH" sz="1200" kern="0" dirty="0">
                <a:solidFill>
                  <a:sysClr val="windowText" lastClr="000000"/>
                </a:solidFill>
                <a:cs typeface="Arial" pitchFamily="34" charset="0"/>
              </a:rPr>
              <a:t>, 1 pour "Hors Piste" et 1 pour " Imagine" projet de recherche</a:t>
            </a:r>
          </a:p>
          <a:p>
            <a:pPr marL="628650" lvl="1" indent="-171450" defTabSz="914354">
              <a:spcAft>
                <a:spcPts val="300"/>
              </a:spcAft>
              <a:buFont typeface="Wingdings" panose="05000000000000000000" pitchFamily="2" charset="2"/>
              <a:buChar char="Ø"/>
              <a:defRPr/>
            </a:pPr>
            <a:r>
              <a:rPr lang="fr-CH" sz="1200" kern="0" dirty="0">
                <a:solidFill>
                  <a:sysClr val="windowText" lastClr="000000"/>
                </a:solidFill>
                <a:cs typeface="Arial" pitchFamily="34" charset="0"/>
              </a:rPr>
              <a:t>Suite au comité de suivi du 05.06.25, il a été validé que certains ECPS et CLI feront partie du projet pilote/phase1</a:t>
            </a:r>
          </a:p>
          <a:p>
            <a:pPr marL="171450" indent="-171450" defTabSz="914354">
              <a:spcAft>
                <a:spcPts val="300"/>
              </a:spcAft>
              <a:buFont typeface="Arial" panose="020B0604020202020204" pitchFamily="34" charset="0"/>
              <a:buChar char="•"/>
              <a:defRPr/>
            </a:pPr>
            <a:endParaRPr lang="fr-CH" sz="1200" kern="0" dirty="0">
              <a:solidFill>
                <a:sysClr val="windowText" lastClr="000000"/>
              </a:solidFill>
              <a:cs typeface="Arial" pitchFamily="34" charset="0"/>
            </a:endParaRPr>
          </a:p>
          <a:p>
            <a:pPr marL="171450" indent="-171450" defTabSz="914354">
              <a:spcAft>
                <a:spcPts val="300"/>
              </a:spcAft>
              <a:buFont typeface="Arial" panose="020B0604020202020204" pitchFamily="34" charset="0"/>
              <a:buChar char="•"/>
              <a:defRPr/>
            </a:pPr>
            <a:endParaRPr lang="fr-FR" sz="1200" kern="0" dirty="0">
              <a:solidFill>
                <a:sysClr val="windowText" lastClr="000000"/>
              </a:solidFill>
              <a:cs typeface="Arial" pitchFamily="34" charset="0"/>
            </a:endParaRPr>
          </a:p>
          <a:p>
            <a:pPr marL="171450" indent="-171450" defTabSz="914354">
              <a:spcAft>
                <a:spcPts val="300"/>
              </a:spcAft>
              <a:buFont typeface="Arial" charset="0"/>
              <a:buChar char="•"/>
              <a:defRPr/>
            </a:pPr>
            <a:endParaRPr lang="fr-FR" sz="1200" kern="0" dirty="0">
              <a:solidFill>
                <a:sysClr val="windowText" lastClr="000000"/>
              </a:solidFill>
              <a:cs typeface="Arial" pitchFamily="34" charset="0"/>
            </a:endParaRPr>
          </a:p>
        </p:txBody>
      </p:sp>
      <p:pic>
        <p:nvPicPr>
          <p:cNvPr id="15" name="Picture 2">
            <a:extLst>
              <a:ext uri="{FF2B5EF4-FFF2-40B4-BE49-F238E27FC236}">
                <a16:creationId xmlns:a16="http://schemas.microsoft.com/office/drawing/2014/main" id="{CA4F321A-4061-5732-A5A8-64E3070BA3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1617" y="535606"/>
            <a:ext cx="314325" cy="3143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2">
            <a:extLst>
              <a:ext uri="{FF2B5EF4-FFF2-40B4-BE49-F238E27FC236}">
                <a16:creationId xmlns:a16="http://schemas.microsoft.com/office/drawing/2014/main" id="{290891D4-6BE1-6515-A976-9E412ECB581A}"/>
              </a:ext>
            </a:extLst>
          </p:cNvPr>
          <p:cNvSpPr txBox="1"/>
          <p:nvPr/>
        </p:nvSpPr>
        <p:spPr>
          <a:xfrm>
            <a:off x="9796796" y="590966"/>
            <a:ext cx="1830631" cy="221599"/>
          </a:xfrm>
          <a:prstGeom prst="rect">
            <a:avLst/>
          </a:prstGeom>
          <a:noFill/>
        </p:spPr>
        <p:txBody>
          <a:bodyPr wrap="square" lIns="0" tIns="0" rIns="0" bIns="0" rtlCol="0">
            <a:spAutoFit/>
          </a:bodyPr>
          <a:lstStyle/>
          <a:p>
            <a:pPr>
              <a:lnSpc>
                <a:spcPct val="90000"/>
              </a:lnSpc>
              <a:spcBef>
                <a:spcPts val="900"/>
              </a:spcBef>
            </a:pPr>
            <a:r>
              <a:rPr lang="fr-FR" sz="1600" spc="-20" dirty="0">
                <a:solidFill>
                  <a:schemeClr val="tx2"/>
                </a:solidFill>
              </a:rPr>
              <a:t>Phase : Réalisation</a:t>
            </a:r>
          </a:p>
        </p:txBody>
      </p:sp>
      <p:sp>
        <p:nvSpPr>
          <p:cNvPr id="20" name="Rectangle 2">
            <a:extLst>
              <a:ext uri="{FF2B5EF4-FFF2-40B4-BE49-F238E27FC236}">
                <a16:creationId xmlns:a16="http://schemas.microsoft.com/office/drawing/2014/main" id="{2B33E8E8-E5A6-AF72-6915-7E046A483EAC}"/>
              </a:ext>
            </a:extLst>
          </p:cNvPr>
          <p:cNvSpPr>
            <a:spLocks noGrp="1" noChangeArrowheads="1"/>
          </p:cNvSpPr>
          <p:nvPr>
            <p:ph type="title"/>
          </p:nvPr>
        </p:nvSpPr>
        <p:spPr>
          <a:xfrm>
            <a:off x="102525" y="71684"/>
            <a:ext cx="7843057" cy="527276"/>
          </a:xfrm>
        </p:spPr>
        <p:txBody>
          <a:bodyPr/>
          <a:lstStyle/>
          <a:p>
            <a:r>
              <a:rPr lang="fr-CH" altLang="fr-FR" sz="2000" dirty="0"/>
              <a:t>Sour-projet 5: Rester en bonne santé mentale </a:t>
            </a:r>
            <a:endParaRPr lang="fr-CH" altLang="fr-FR" sz="2000" dirty="0">
              <a:cs typeface="Arial"/>
            </a:endParaRPr>
          </a:p>
        </p:txBody>
      </p:sp>
      <p:pic>
        <p:nvPicPr>
          <p:cNvPr id="4131" name="Image 4130">
            <a:extLst>
              <a:ext uri="{FF2B5EF4-FFF2-40B4-BE49-F238E27FC236}">
                <a16:creationId xmlns:a16="http://schemas.microsoft.com/office/drawing/2014/main" id="{75FD48EF-12B2-2010-7D38-47EC5B12776C}"/>
              </a:ext>
            </a:extLst>
          </p:cNvPr>
          <p:cNvPicPr>
            <a:picLocks noChangeAspect="1"/>
          </p:cNvPicPr>
          <p:nvPr/>
        </p:nvPicPr>
        <p:blipFill>
          <a:blip r:embed="rId5"/>
          <a:stretch>
            <a:fillRect/>
          </a:stretch>
        </p:blipFill>
        <p:spPr>
          <a:xfrm>
            <a:off x="9671668" y="2789251"/>
            <a:ext cx="2057983" cy="994382"/>
          </a:xfrm>
          <a:prstGeom prst="rect">
            <a:avLst/>
          </a:prstGeom>
        </p:spPr>
      </p:pic>
      <p:pic>
        <p:nvPicPr>
          <p:cNvPr id="4132" name="Image 4131">
            <a:extLst>
              <a:ext uri="{FF2B5EF4-FFF2-40B4-BE49-F238E27FC236}">
                <a16:creationId xmlns:a16="http://schemas.microsoft.com/office/drawing/2014/main" id="{19A9F20E-465B-32B5-83EF-06DEB88D9389}"/>
              </a:ext>
            </a:extLst>
          </p:cNvPr>
          <p:cNvPicPr>
            <a:picLocks noChangeAspect="1"/>
          </p:cNvPicPr>
          <p:nvPr/>
        </p:nvPicPr>
        <p:blipFill>
          <a:blip r:embed="rId6"/>
          <a:stretch>
            <a:fillRect/>
          </a:stretch>
        </p:blipFill>
        <p:spPr>
          <a:xfrm>
            <a:off x="5109007" y="4156759"/>
            <a:ext cx="1843142" cy="782496"/>
          </a:xfrm>
          <a:prstGeom prst="rect">
            <a:avLst/>
          </a:prstGeom>
        </p:spPr>
      </p:pic>
      <p:sp>
        <p:nvSpPr>
          <p:cNvPr id="4133" name="Rectangle 4132">
            <a:extLst>
              <a:ext uri="{FF2B5EF4-FFF2-40B4-BE49-F238E27FC236}">
                <a16:creationId xmlns:a16="http://schemas.microsoft.com/office/drawing/2014/main" id="{7E6837D9-066B-78A0-8851-F8797964F51B}"/>
              </a:ext>
            </a:extLst>
          </p:cNvPr>
          <p:cNvSpPr/>
          <p:nvPr/>
        </p:nvSpPr>
        <p:spPr bwMode="gray">
          <a:xfrm>
            <a:off x="4876960" y="2196858"/>
            <a:ext cx="6967637" cy="4297459"/>
          </a:xfrm>
          <a:prstGeom prst="rect">
            <a:avLst/>
          </a:prstGeom>
          <a:noFill/>
          <a:ln w="19050" cap="flat" cmpd="sng" algn="ctr">
            <a:solidFill>
              <a:schemeClr val="accent1"/>
            </a:solidFill>
            <a:prstDash val="solid"/>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71450" indent="-171450" defTabSz="914354">
              <a:spcAft>
                <a:spcPts val="300"/>
              </a:spcAft>
              <a:buFont typeface="Arial" charset="0"/>
              <a:buChar char="•"/>
              <a:defRPr/>
            </a:pPr>
            <a:endParaRPr lang="fr-FR" sz="700" b="1" kern="0" dirty="0">
              <a:solidFill>
                <a:sysClr val="windowText" lastClr="000000"/>
              </a:solidFill>
              <a:cs typeface="Arial" pitchFamily="34" charset="0"/>
            </a:endParaRPr>
          </a:p>
          <a:p>
            <a:pPr marL="1085850" lvl="2" indent="-171450" defTabSz="914354">
              <a:spcAft>
                <a:spcPts val="300"/>
              </a:spcAft>
              <a:buFont typeface="Arial" charset="0"/>
              <a:buChar char="•"/>
              <a:defRPr/>
            </a:pPr>
            <a:endParaRPr lang="fr-FR" sz="1200" b="1" kern="0" dirty="0">
              <a:solidFill>
                <a:sysClr val="windowText" lastClr="000000"/>
              </a:solidFill>
              <a:cs typeface="Arial" pitchFamily="34" charset="0"/>
            </a:endParaRPr>
          </a:p>
          <a:p>
            <a:pPr defTabSz="914354">
              <a:spcAft>
                <a:spcPts val="300"/>
              </a:spcAft>
              <a:defRPr/>
            </a:pPr>
            <a:endParaRPr lang="fr-FR" sz="1200" b="1" kern="0" dirty="0">
              <a:solidFill>
                <a:sysClr val="windowText" lastClr="000000"/>
              </a:solidFill>
              <a:cs typeface="Arial" pitchFamily="34" charset="0"/>
            </a:endParaRPr>
          </a:p>
        </p:txBody>
      </p:sp>
      <p:sp>
        <p:nvSpPr>
          <p:cNvPr id="4134" name="TextBox 2">
            <a:extLst>
              <a:ext uri="{FF2B5EF4-FFF2-40B4-BE49-F238E27FC236}">
                <a16:creationId xmlns:a16="http://schemas.microsoft.com/office/drawing/2014/main" id="{69F4937D-0951-A502-1571-D9E414B26C76}"/>
              </a:ext>
            </a:extLst>
          </p:cNvPr>
          <p:cNvSpPr txBox="1"/>
          <p:nvPr/>
        </p:nvSpPr>
        <p:spPr>
          <a:xfrm>
            <a:off x="5025541" y="2031111"/>
            <a:ext cx="3695135" cy="307777"/>
          </a:xfrm>
          <a:prstGeom prst="rect">
            <a:avLst/>
          </a:prstGeom>
          <a:solidFill>
            <a:schemeClr val="tx2"/>
          </a:solidFill>
        </p:spPr>
        <p:txBody>
          <a:bodyPr wrap="square" rtlCol="0">
            <a:spAutoFit/>
          </a:bodyPr>
          <a:lstStyle/>
          <a:p>
            <a:pPr algn="ctr" defTabSz="914354">
              <a:defRPr/>
            </a:pPr>
            <a:r>
              <a:rPr lang="fr-FR" sz="1400" b="1" kern="0" dirty="0">
                <a:solidFill>
                  <a:schemeClr val="bg1"/>
                </a:solidFill>
              </a:rPr>
              <a:t>Zoom sur les prestataires pilotes</a:t>
            </a:r>
          </a:p>
        </p:txBody>
      </p:sp>
      <p:pic>
        <p:nvPicPr>
          <p:cNvPr id="4135" name="Image 4134">
            <a:extLst>
              <a:ext uri="{FF2B5EF4-FFF2-40B4-BE49-F238E27FC236}">
                <a16:creationId xmlns:a16="http://schemas.microsoft.com/office/drawing/2014/main" id="{364D3E56-E2EF-6AAD-1332-D5EE1DF29EFA}"/>
              </a:ext>
            </a:extLst>
          </p:cNvPr>
          <p:cNvPicPr>
            <a:picLocks noChangeAspect="1"/>
          </p:cNvPicPr>
          <p:nvPr/>
        </p:nvPicPr>
        <p:blipFill>
          <a:blip r:embed="rId7"/>
          <a:stretch>
            <a:fillRect/>
          </a:stretch>
        </p:blipFill>
        <p:spPr>
          <a:xfrm>
            <a:off x="5137285" y="3226127"/>
            <a:ext cx="1716194" cy="629559"/>
          </a:xfrm>
          <a:prstGeom prst="rect">
            <a:avLst/>
          </a:prstGeom>
        </p:spPr>
      </p:pic>
      <p:pic>
        <p:nvPicPr>
          <p:cNvPr id="4137" name="Picture 6" descr="Newspaper clipping_Small">
            <a:extLst>
              <a:ext uri="{FF2B5EF4-FFF2-40B4-BE49-F238E27FC236}">
                <a16:creationId xmlns:a16="http://schemas.microsoft.com/office/drawing/2014/main" id="{9E6AA22D-1016-B9CF-5E94-87E010BF78E3}"/>
              </a:ext>
            </a:extLst>
          </p:cNvPr>
          <p:cNvPicPr preferRelativeResize="0">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578" y="2442533"/>
            <a:ext cx="2270243" cy="21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8" name="ZoneTexte 4137">
            <a:extLst>
              <a:ext uri="{FF2B5EF4-FFF2-40B4-BE49-F238E27FC236}">
                <a16:creationId xmlns:a16="http://schemas.microsoft.com/office/drawing/2014/main" id="{A792597D-0E36-D280-BF54-155143B13B01}"/>
              </a:ext>
            </a:extLst>
          </p:cNvPr>
          <p:cNvSpPr txBox="1"/>
          <p:nvPr/>
        </p:nvSpPr>
        <p:spPr>
          <a:xfrm>
            <a:off x="5166846" y="2433430"/>
            <a:ext cx="1716194" cy="246221"/>
          </a:xfrm>
          <a:prstGeom prst="rect">
            <a:avLst/>
          </a:prstGeom>
          <a:noFill/>
        </p:spPr>
        <p:txBody>
          <a:bodyPr wrap="square" anchor="t">
            <a:spAutoFit/>
          </a:bodyPr>
          <a:lstStyle/>
          <a:p>
            <a:pPr algn="ctr"/>
            <a:r>
              <a:rPr lang="fr-FR" sz="1000" b="1" kern="0" dirty="0"/>
              <a:t>Primaires</a:t>
            </a:r>
            <a:r>
              <a:rPr lang="fr-FR" sz="1000" b="1" kern="0" dirty="0">
                <a:cs typeface="Arial"/>
              </a:rPr>
              <a:t> </a:t>
            </a:r>
            <a:endParaRPr lang="fr-CH" sz="1000" dirty="0">
              <a:cs typeface="Arial"/>
            </a:endParaRPr>
          </a:p>
        </p:txBody>
      </p:sp>
      <p:pic>
        <p:nvPicPr>
          <p:cNvPr id="4139" name="Picture 6" descr="Newspaper clipping_Small">
            <a:extLst>
              <a:ext uri="{FF2B5EF4-FFF2-40B4-BE49-F238E27FC236}">
                <a16:creationId xmlns:a16="http://schemas.microsoft.com/office/drawing/2014/main" id="{8A1F068F-0075-E2BD-C1FF-D3BAF435C94B}"/>
              </a:ext>
            </a:extLst>
          </p:cNvPr>
          <p:cNvPicPr preferRelativeResize="0">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2407" y="2425628"/>
            <a:ext cx="2453817" cy="23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40" name="ZoneTexte 4139">
            <a:extLst>
              <a:ext uri="{FF2B5EF4-FFF2-40B4-BE49-F238E27FC236}">
                <a16:creationId xmlns:a16="http://schemas.microsoft.com/office/drawing/2014/main" id="{046CBAC4-8D2D-101D-23F0-C830C490FB3B}"/>
              </a:ext>
            </a:extLst>
          </p:cNvPr>
          <p:cNvSpPr txBox="1"/>
          <p:nvPr/>
        </p:nvSpPr>
        <p:spPr>
          <a:xfrm>
            <a:off x="7497222" y="2423023"/>
            <a:ext cx="1716194" cy="246221"/>
          </a:xfrm>
          <a:prstGeom prst="rect">
            <a:avLst/>
          </a:prstGeom>
          <a:noFill/>
        </p:spPr>
        <p:txBody>
          <a:bodyPr wrap="square" anchor="t">
            <a:spAutoFit/>
          </a:bodyPr>
          <a:lstStyle/>
          <a:p>
            <a:pPr algn="ctr"/>
            <a:r>
              <a:rPr lang="fr-FR" sz="1000" b="1" kern="0" dirty="0"/>
              <a:t>ES I</a:t>
            </a:r>
            <a:endParaRPr lang="fr-CH" sz="1000" dirty="0">
              <a:cs typeface="Arial"/>
            </a:endParaRPr>
          </a:p>
        </p:txBody>
      </p:sp>
      <p:pic>
        <p:nvPicPr>
          <p:cNvPr id="4141" name="Picture 6" descr="Newspaper clipping_Small">
            <a:extLst>
              <a:ext uri="{FF2B5EF4-FFF2-40B4-BE49-F238E27FC236}">
                <a16:creationId xmlns:a16="http://schemas.microsoft.com/office/drawing/2014/main" id="{BF0CB6F1-A1B9-3BD1-C474-38EED2AEC965}"/>
              </a:ext>
            </a:extLst>
          </p:cNvPr>
          <p:cNvPicPr preferRelativeResize="0">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84192" y="2423021"/>
            <a:ext cx="2371992" cy="21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42" name="ZoneTexte 4141">
            <a:extLst>
              <a:ext uri="{FF2B5EF4-FFF2-40B4-BE49-F238E27FC236}">
                <a16:creationId xmlns:a16="http://schemas.microsoft.com/office/drawing/2014/main" id="{6366706C-7D47-C7CC-B892-EFA180EC8284}"/>
              </a:ext>
            </a:extLst>
          </p:cNvPr>
          <p:cNvSpPr txBox="1"/>
          <p:nvPr/>
        </p:nvSpPr>
        <p:spPr>
          <a:xfrm>
            <a:off x="9845896" y="2377283"/>
            <a:ext cx="1716194" cy="246221"/>
          </a:xfrm>
          <a:prstGeom prst="rect">
            <a:avLst/>
          </a:prstGeom>
          <a:noFill/>
        </p:spPr>
        <p:txBody>
          <a:bodyPr wrap="square" anchor="t">
            <a:spAutoFit/>
          </a:bodyPr>
          <a:lstStyle/>
          <a:p>
            <a:pPr algn="ctr"/>
            <a:r>
              <a:rPr lang="fr-FR" sz="1000" b="1" kern="0" dirty="0"/>
              <a:t>ES II</a:t>
            </a:r>
          </a:p>
        </p:txBody>
      </p:sp>
      <p:pic>
        <p:nvPicPr>
          <p:cNvPr id="4143" name="Image 4142">
            <a:extLst>
              <a:ext uri="{FF2B5EF4-FFF2-40B4-BE49-F238E27FC236}">
                <a16:creationId xmlns:a16="http://schemas.microsoft.com/office/drawing/2014/main" id="{B6497D36-6C91-E80C-9646-AF60F2A17D4A}"/>
              </a:ext>
            </a:extLst>
          </p:cNvPr>
          <p:cNvPicPr>
            <a:picLocks noChangeAspect="1"/>
          </p:cNvPicPr>
          <p:nvPr/>
        </p:nvPicPr>
        <p:blipFill>
          <a:blip r:embed="rId9"/>
          <a:stretch>
            <a:fillRect/>
          </a:stretch>
        </p:blipFill>
        <p:spPr>
          <a:xfrm>
            <a:off x="7492029" y="3910901"/>
            <a:ext cx="1604346" cy="614681"/>
          </a:xfrm>
          <a:prstGeom prst="rect">
            <a:avLst/>
          </a:prstGeom>
        </p:spPr>
      </p:pic>
      <p:cxnSp>
        <p:nvCxnSpPr>
          <p:cNvPr id="4144" name="Connecteur droit 4143">
            <a:extLst>
              <a:ext uri="{FF2B5EF4-FFF2-40B4-BE49-F238E27FC236}">
                <a16:creationId xmlns:a16="http://schemas.microsoft.com/office/drawing/2014/main" id="{44DC8269-CDA7-D2E5-738F-0160CABD76D5}"/>
              </a:ext>
            </a:extLst>
          </p:cNvPr>
          <p:cNvCxnSpPr>
            <a:cxnSpLocks/>
          </p:cNvCxnSpPr>
          <p:nvPr/>
        </p:nvCxnSpPr>
        <p:spPr>
          <a:xfrm>
            <a:off x="7153603" y="2473303"/>
            <a:ext cx="0" cy="3792415"/>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4145" name="Connecteur droit 4144">
            <a:extLst>
              <a:ext uri="{FF2B5EF4-FFF2-40B4-BE49-F238E27FC236}">
                <a16:creationId xmlns:a16="http://schemas.microsoft.com/office/drawing/2014/main" id="{AAEAAA2D-F85B-C058-DD97-110263DB2C37}"/>
              </a:ext>
            </a:extLst>
          </p:cNvPr>
          <p:cNvCxnSpPr>
            <a:cxnSpLocks/>
          </p:cNvCxnSpPr>
          <p:nvPr/>
        </p:nvCxnSpPr>
        <p:spPr>
          <a:xfrm>
            <a:off x="9551841" y="2424209"/>
            <a:ext cx="0" cy="3841509"/>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pic>
        <p:nvPicPr>
          <p:cNvPr id="4146" name="Image 4145">
            <a:extLst>
              <a:ext uri="{FF2B5EF4-FFF2-40B4-BE49-F238E27FC236}">
                <a16:creationId xmlns:a16="http://schemas.microsoft.com/office/drawing/2014/main" id="{9A9CE7FD-53A2-FDCF-40A3-4B74B0D67B83}"/>
              </a:ext>
            </a:extLst>
          </p:cNvPr>
          <p:cNvPicPr>
            <a:picLocks noChangeAspect="1"/>
          </p:cNvPicPr>
          <p:nvPr/>
        </p:nvPicPr>
        <p:blipFill>
          <a:blip r:embed="rId9"/>
          <a:stretch>
            <a:fillRect/>
          </a:stretch>
        </p:blipFill>
        <p:spPr>
          <a:xfrm>
            <a:off x="9966367" y="3990249"/>
            <a:ext cx="1463705" cy="560797"/>
          </a:xfrm>
          <a:prstGeom prst="rect">
            <a:avLst/>
          </a:prstGeom>
        </p:spPr>
      </p:pic>
      <p:pic>
        <p:nvPicPr>
          <p:cNvPr id="4147" name="Image 4146">
            <a:extLst>
              <a:ext uri="{FF2B5EF4-FFF2-40B4-BE49-F238E27FC236}">
                <a16:creationId xmlns:a16="http://schemas.microsoft.com/office/drawing/2014/main" id="{B863D3C4-CB3E-2C2E-8D57-CD70DE326E5F}"/>
              </a:ext>
            </a:extLst>
          </p:cNvPr>
          <p:cNvPicPr>
            <a:picLocks noChangeAspect="1"/>
          </p:cNvPicPr>
          <p:nvPr/>
        </p:nvPicPr>
        <p:blipFill>
          <a:blip r:embed="rId10"/>
          <a:stretch>
            <a:fillRect/>
          </a:stretch>
        </p:blipFill>
        <p:spPr>
          <a:xfrm>
            <a:off x="9759085" y="5285390"/>
            <a:ext cx="852592" cy="717870"/>
          </a:xfrm>
          <a:prstGeom prst="rect">
            <a:avLst/>
          </a:prstGeom>
        </p:spPr>
      </p:pic>
      <p:pic>
        <p:nvPicPr>
          <p:cNvPr id="4148" name="Image 4147">
            <a:extLst>
              <a:ext uri="{FF2B5EF4-FFF2-40B4-BE49-F238E27FC236}">
                <a16:creationId xmlns:a16="http://schemas.microsoft.com/office/drawing/2014/main" id="{B33E6515-D4EC-080B-4B91-D530BB79F0CB}"/>
              </a:ext>
            </a:extLst>
          </p:cNvPr>
          <p:cNvPicPr>
            <a:picLocks noChangeAspect="1"/>
          </p:cNvPicPr>
          <p:nvPr/>
        </p:nvPicPr>
        <p:blipFill>
          <a:blip r:embed="rId10"/>
          <a:stretch>
            <a:fillRect/>
          </a:stretch>
        </p:blipFill>
        <p:spPr>
          <a:xfrm>
            <a:off x="7214427" y="4789523"/>
            <a:ext cx="768742" cy="647268"/>
          </a:xfrm>
          <a:prstGeom prst="rect">
            <a:avLst/>
          </a:prstGeom>
        </p:spPr>
      </p:pic>
      <p:pic>
        <p:nvPicPr>
          <p:cNvPr id="4149" name="Image 4148">
            <a:extLst>
              <a:ext uri="{FF2B5EF4-FFF2-40B4-BE49-F238E27FC236}">
                <a16:creationId xmlns:a16="http://schemas.microsoft.com/office/drawing/2014/main" id="{1425C893-6452-1EAB-FC0D-1DB541E0D8F3}"/>
              </a:ext>
            </a:extLst>
          </p:cNvPr>
          <p:cNvPicPr>
            <a:picLocks noChangeAspect="1"/>
          </p:cNvPicPr>
          <p:nvPr/>
        </p:nvPicPr>
        <p:blipFill>
          <a:blip r:embed="rId6"/>
          <a:stretch>
            <a:fillRect/>
          </a:stretch>
        </p:blipFill>
        <p:spPr>
          <a:xfrm>
            <a:off x="7453728" y="5295023"/>
            <a:ext cx="1890870" cy="802758"/>
          </a:xfrm>
          <a:prstGeom prst="rect">
            <a:avLst/>
          </a:prstGeom>
        </p:spPr>
      </p:pic>
      <p:sp>
        <p:nvSpPr>
          <p:cNvPr id="4155" name="TextBox 5">
            <a:extLst>
              <a:ext uri="{FF2B5EF4-FFF2-40B4-BE49-F238E27FC236}">
                <a16:creationId xmlns:a16="http://schemas.microsoft.com/office/drawing/2014/main" id="{E2C8408D-FF59-9A8F-5780-24A6A3005EA9}"/>
              </a:ext>
            </a:extLst>
          </p:cNvPr>
          <p:cNvSpPr txBox="1"/>
          <p:nvPr/>
        </p:nvSpPr>
        <p:spPr>
          <a:xfrm>
            <a:off x="724278" y="2049669"/>
            <a:ext cx="2609214" cy="307777"/>
          </a:xfrm>
          <a:prstGeom prst="rect">
            <a:avLst/>
          </a:prstGeom>
          <a:solidFill>
            <a:schemeClr val="tx2"/>
          </a:solidFill>
        </p:spPr>
        <p:txBody>
          <a:bodyPr wrap="square" rtlCol="0">
            <a:spAutoFit/>
          </a:bodyPr>
          <a:lstStyle/>
          <a:p>
            <a:pPr algn="ctr" defTabSz="914354">
              <a:defRPr/>
            </a:pPr>
            <a:r>
              <a:rPr lang="fr-FR" sz="1400" b="1" kern="0" dirty="0">
                <a:solidFill>
                  <a:schemeClr val="bg1"/>
                </a:solidFill>
              </a:rPr>
              <a:t>Ce qui a été fait</a:t>
            </a:r>
          </a:p>
        </p:txBody>
      </p:sp>
      <p:sp>
        <p:nvSpPr>
          <p:cNvPr id="4" name="ZoneTexte 3">
            <a:extLst>
              <a:ext uri="{FF2B5EF4-FFF2-40B4-BE49-F238E27FC236}">
                <a16:creationId xmlns:a16="http://schemas.microsoft.com/office/drawing/2014/main" id="{7DB34C9B-6A25-1711-D037-1C5B110D92BE}"/>
              </a:ext>
            </a:extLst>
          </p:cNvPr>
          <p:cNvSpPr txBox="1"/>
          <p:nvPr/>
        </p:nvSpPr>
        <p:spPr>
          <a:xfrm>
            <a:off x="5050335" y="5315115"/>
            <a:ext cx="1988867" cy="307777"/>
          </a:xfrm>
          <a:prstGeom prst="rect">
            <a:avLst/>
          </a:prstGeom>
          <a:noFill/>
        </p:spPr>
        <p:txBody>
          <a:bodyPr wrap="square" rtlCol="0">
            <a:spAutoFit/>
          </a:bodyPr>
          <a:lstStyle/>
          <a:p>
            <a:r>
              <a:rPr lang="fr-CH" sz="1400" dirty="0"/>
              <a:t>Échelle des émotions </a:t>
            </a:r>
          </a:p>
        </p:txBody>
      </p:sp>
    </p:spTree>
    <p:extLst>
      <p:ext uri="{BB962C8B-B14F-4D97-AF65-F5344CB8AC3E}">
        <p14:creationId xmlns:p14="http://schemas.microsoft.com/office/powerpoint/2010/main" val="2582509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8CFF8-9E79-E47D-F23B-14BEF1939073}"/>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72AADBE6-F3C2-4214-7A77-500356AF3852}"/>
              </a:ext>
            </a:extLst>
          </p:cNvPr>
          <p:cNvSpPr>
            <a:spLocks noGrp="1"/>
          </p:cNvSpPr>
          <p:nvPr>
            <p:ph type="title"/>
          </p:nvPr>
        </p:nvSpPr>
        <p:spPr>
          <a:xfrm>
            <a:off x="1981200" y="2527644"/>
            <a:ext cx="8229600" cy="1143000"/>
          </a:xfrm>
        </p:spPr>
        <p:txBody>
          <a:bodyPr/>
          <a:lstStyle/>
          <a:p>
            <a:pPr algn="ctr"/>
            <a:br>
              <a:rPr lang="fr-CH" b="0" dirty="0">
                <a:solidFill>
                  <a:schemeClr val="accent5">
                    <a:lumMod val="75000"/>
                  </a:schemeClr>
                </a:solidFill>
                <a:latin typeface="Arial" panose="020B0604020202020204" pitchFamily="34" charset="0"/>
                <a:cs typeface="Arial" panose="020B0604020202020204" pitchFamily="34" charset="0"/>
              </a:rPr>
            </a:br>
            <a:r>
              <a:rPr lang="fr-CH" dirty="0">
                <a:solidFill>
                  <a:schemeClr val="accent5">
                    <a:lumMod val="75000"/>
                  </a:schemeClr>
                </a:solidFill>
                <a:latin typeface="Arial" panose="020B0604020202020204" pitchFamily="34" charset="0"/>
                <a:cs typeface="Arial" panose="020B0604020202020204" pitchFamily="34" charset="0"/>
              </a:rPr>
              <a:t>Se former aux gestes qui sauvent</a:t>
            </a:r>
            <a:br>
              <a:rPr lang="fr-CH" b="0" dirty="0">
                <a:solidFill>
                  <a:schemeClr val="accent5">
                    <a:lumMod val="75000"/>
                  </a:schemeClr>
                </a:solidFill>
                <a:latin typeface="Arial" panose="020B0604020202020204" pitchFamily="34" charset="0"/>
                <a:cs typeface="Arial" panose="020B0604020202020204" pitchFamily="34" charset="0"/>
              </a:rPr>
            </a:br>
            <a:br>
              <a:rPr lang="fr-CH" b="0" dirty="0">
                <a:solidFill>
                  <a:schemeClr val="accent5">
                    <a:lumMod val="75000"/>
                  </a:schemeClr>
                </a:solidFill>
                <a:latin typeface="Arial" panose="020B0604020202020204" pitchFamily="34" charset="0"/>
                <a:cs typeface="Arial" panose="020B0604020202020204" pitchFamily="34" charset="0"/>
              </a:rPr>
            </a:br>
            <a:r>
              <a:rPr lang="fr-CH" b="0" dirty="0">
                <a:solidFill>
                  <a:schemeClr val="accent5">
                    <a:lumMod val="75000"/>
                  </a:schemeClr>
                </a:solidFill>
                <a:latin typeface="Arial" panose="020B0604020202020204" pitchFamily="34" charset="0"/>
                <a:cs typeface="Arial" panose="020B0604020202020204" pitchFamily="34" charset="0"/>
              </a:rPr>
              <a:t> </a:t>
            </a:r>
            <a:r>
              <a:rPr lang="fr-CH" sz="2400" b="0" dirty="0">
                <a:solidFill>
                  <a:schemeClr val="accent5">
                    <a:lumMod val="75000"/>
                  </a:schemeClr>
                </a:solidFill>
                <a:latin typeface="Arial" panose="020B0604020202020204" pitchFamily="34" charset="0"/>
                <a:cs typeface="Arial" panose="020B0604020202020204" pitchFamily="34" charset="0"/>
              </a:rPr>
              <a:t>FR 10A - sous-projet N°6</a:t>
            </a:r>
            <a:br>
              <a:rPr lang="fr-CH" sz="2400" b="0" dirty="0">
                <a:solidFill>
                  <a:schemeClr val="accent5">
                    <a:lumMod val="75000"/>
                  </a:schemeClr>
                </a:solidFill>
                <a:latin typeface="Arial" panose="020B0604020202020204" pitchFamily="34" charset="0"/>
                <a:cs typeface="Arial" panose="020B0604020202020204" pitchFamily="34" charset="0"/>
              </a:rPr>
            </a:br>
            <a:r>
              <a:rPr lang="fr-CH" sz="2400" b="0" dirty="0">
                <a:solidFill>
                  <a:schemeClr val="accent5">
                    <a:lumMod val="75000"/>
                  </a:schemeClr>
                </a:solidFill>
                <a:latin typeface="Arial" panose="020B0604020202020204" pitchFamily="34" charset="0"/>
                <a:cs typeface="Arial" panose="020B0604020202020204" pitchFamily="34" charset="0"/>
              </a:rPr>
              <a:t> </a:t>
            </a:r>
            <a:br>
              <a:rPr lang="fr-CH" sz="2400" b="0" dirty="0">
                <a:solidFill>
                  <a:schemeClr val="accent5">
                    <a:lumMod val="75000"/>
                  </a:schemeClr>
                </a:solidFill>
                <a:latin typeface="Arial" panose="020B0604020202020204" pitchFamily="34" charset="0"/>
                <a:cs typeface="Arial" panose="020B0604020202020204" pitchFamily="34" charset="0"/>
              </a:rPr>
            </a:br>
            <a:endParaRPr lang="fr-CH" sz="1600" i="1" dirty="0">
              <a:latin typeface="Arial" panose="020B0604020202020204" pitchFamily="34" charset="0"/>
              <a:cs typeface="Arial" panose="020B0604020202020204" pitchFamily="34" charset="0"/>
            </a:endParaRPr>
          </a:p>
        </p:txBody>
      </p:sp>
      <p:sp>
        <p:nvSpPr>
          <p:cNvPr id="5" name="Espace réservé du contenu 4">
            <a:extLst>
              <a:ext uri="{FF2B5EF4-FFF2-40B4-BE49-F238E27FC236}">
                <a16:creationId xmlns:a16="http://schemas.microsoft.com/office/drawing/2014/main" id="{EA8633B0-DE8C-2CD4-13BB-ED2452ABA3EB}"/>
              </a:ext>
            </a:extLst>
          </p:cNvPr>
          <p:cNvSpPr>
            <a:spLocks noGrp="1"/>
          </p:cNvSpPr>
          <p:nvPr>
            <p:ph idx="1"/>
          </p:nvPr>
        </p:nvSpPr>
        <p:spPr>
          <a:xfrm>
            <a:off x="1981200" y="4675695"/>
            <a:ext cx="8229600" cy="768664"/>
          </a:xfrm>
        </p:spPr>
        <p:txBody>
          <a:bodyPr/>
          <a:lstStyle/>
          <a:p>
            <a:pPr>
              <a:spcBef>
                <a:spcPts val="0"/>
              </a:spcBef>
              <a:spcAft>
                <a:spcPts val="0"/>
              </a:spcAft>
              <a:buFont typeface="Arial" panose="020B0604020202020204" pitchFamily="34" charset="0"/>
              <a:buChar char="•"/>
            </a:pPr>
            <a:endParaRPr lang="fr-CH" dirty="0"/>
          </a:p>
          <a:p>
            <a:pPr>
              <a:spcBef>
                <a:spcPts val="0"/>
              </a:spcBef>
              <a:spcAft>
                <a:spcPts val="0"/>
              </a:spcAft>
              <a:buFont typeface="Arial" panose="020B0604020202020204" pitchFamily="34" charset="0"/>
              <a:buChar char="•"/>
            </a:pPr>
            <a:endParaRPr lang="fr-CH" dirty="0"/>
          </a:p>
          <a:p>
            <a:pPr>
              <a:spcBef>
                <a:spcPts val="0"/>
              </a:spcBef>
              <a:spcAft>
                <a:spcPts val="0"/>
              </a:spcAft>
              <a:buFont typeface="Arial" panose="020B0604020202020204" pitchFamily="34" charset="0"/>
              <a:buChar char="•"/>
            </a:pPr>
            <a:endParaRPr lang="fr-CH" sz="1800" dirty="0"/>
          </a:p>
          <a:p>
            <a:pPr>
              <a:spcBef>
                <a:spcPts val="0"/>
              </a:spcBef>
              <a:spcAft>
                <a:spcPts val="0"/>
              </a:spcAft>
              <a:buFont typeface="Arial" panose="020B0604020202020204" pitchFamily="34" charset="0"/>
              <a:buChar char="•"/>
            </a:pPr>
            <a:endParaRPr lang="fr-CH" sz="1800" dirty="0"/>
          </a:p>
          <a:p>
            <a:pPr>
              <a:spcBef>
                <a:spcPts val="0"/>
              </a:spcBef>
              <a:spcAft>
                <a:spcPts val="0"/>
              </a:spcAft>
              <a:buFontTx/>
              <a:buChar char="-"/>
            </a:pPr>
            <a:endParaRPr lang="fr-CH" b="1" i="1" dirty="0"/>
          </a:p>
          <a:p>
            <a:pPr>
              <a:spcBef>
                <a:spcPts val="0"/>
              </a:spcBef>
              <a:spcAft>
                <a:spcPts val="0"/>
              </a:spcAft>
              <a:buFontTx/>
              <a:buChar char="-"/>
            </a:pPr>
            <a:endParaRPr lang="fr-CH" b="1" i="1" dirty="0"/>
          </a:p>
          <a:p>
            <a:pPr>
              <a:spcBef>
                <a:spcPts val="0"/>
              </a:spcBef>
              <a:spcAft>
                <a:spcPts val="0"/>
              </a:spcAft>
              <a:buFontTx/>
              <a:buChar char="-"/>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dirty="0"/>
          </a:p>
          <a:p>
            <a:pPr marL="0" indent="0">
              <a:spcBef>
                <a:spcPts val="0"/>
              </a:spcBef>
              <a:spcAft>
                <a:spcPts val="0"/>
              </a:spcAft>
              <a:buNone/>
            </a:pPr>
            <a:endParaRPr lang="fr-CH" sz="1800" i="1" dirty="0">
              <a:solidFill>
                <a:srgbClr val="FF0000"/>
              </a:solidFill>
            </a:endParaRPr>
          </a:p>
        </p:txBody>
      </p:sp>
    </p:spTree>
    <p:extLst>
      <p:ext uri="{BB962C8B-B14F-4D97-AF65-F5344CB8AC3E}">
        <p14:creationId xmlns:p14="http://schemas.microsoft.com/office/powerpoint/2010/main" val="2386106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81200" y="281067"/>
            <a:ext cx="8229600" cy="6430283"/>
          </a:xfrm>
        </p:spPr>
        <p:txBody>
          <a:bodyPr/>
          <a:lstStyle/>
          <a:p>
            <a:pPr marL="0" indent="0" algn="just" hangingPunct="0">
              <a:buNone/>
            </a:pPr>
            <a:r>
              <a:rPr lang="fr-FR" b="1" dirty="0"/>
              <a:t>Objectifs</a:t>
            </a:r>
          </a:p>
          <a:p>
            <a:pPr algn="just" hangingPunct="0"/>
            <a:r>
              <a:rPr lang="fr-FR" sz="2000" dirty="0"/>
              <a:t>Contribuer au développement en bonne santé des jeunes</a:t>
            </a:r>
            <a:endParaRPr lang="fr-CH" sz="2000" dirty="0">
              <a:cs typeface="Arial"/>
            </a:endParaRPr>
          </a:p>
          <a:p>
            <a:pPr algn="just"/>
            <a:r>
              <a:rPr lang="fr-FR" sz="2000" dirty="0"/>
              <a:t>Favoriser la persévérance et les apprentissages scolaires</a:t>
            </a:r>
          </a:p>
          <a:p>
            <a:pPr algn="just"/>
            <a:r>
              <a:rPr lang="fr-FR" sz="2000" dirty="0">
                <a:cs typeface="Arial"/>
              </a:rPr>
              <a:t> </a:t>
            </a:r>
            <a:r>
              <a:rPr lang="fr-FR" b="1" dirty="0">
                <a:solidFill>
                  <a:srgbClr val="7030A0"/>
                </a:solidFill>
                <a:cs typeface="Arial"/>
              </a:rPr>
              <a:t>Renforcer la littératie en santé</a:t>
            </a:r>
            <a:r>
              <a:rPr lang="fr-FR" sz="2000" dirty="0">
                <a:cs typeface="Arial"/>
              </a:rPr>
              <a:t>, compléter le dispositif existant</a:t>
            </a:r>
          </a:p>
          <a:p>
            <a:pPr lvl="2" algn="just"/>
            <a:endParaRPr lang="fr-FR" sz="700" dirty="0">
              <a:cs typeface="Arial"/>
            </a:endParaRPr>
          </a:p>
          <a:p>
            <a:pPr marL="0" indent="0" algn="just" hangingPunct="0">
              <a:buNone/>
            </a:pPr>
            <a:r>
              <a:rPr lang="fr-FR" sz="2250" b="1" dirty="0"/>
              <a:t>Axes retenus</a:t>
            </a:r>
          </a:p>
          <a:p>
            <a:pPr algn="just" hangingPunct="0">
              <a:buFont typeface="Arial" panose="020B0604020202020204" pitchFamily="34" charset="0"/>
              <a:buChar char="•"/>
            </a:pPr>
            <a:r>
              <a:rPr lang="fr-FR" sz="2000" dirty="0"/>
              <a:t>La promotion de la santé</a:t>
            </a:r>
            <a:endParaRPr lang="fr-CH" sz="2000" dirty="0">
              <a:cs typeface="Arial"/>
            </a:endParaRPr>
          </a:p>
          <a:p>
            <a:pPr algn="just">
              <a:buFont typeface="Arial" panose="020B0604020202020204" pitchFamily="34" charset="0"/>
              <a:buChar char="•"/>
            </a:pPr>
            <a:r>
              <a:rPr lang="fr-FR" sz="2000" dirty="0"/>
              <a:t>La prévention primaire </a:t>
            </a:r>
          </a:p>
          <a:p>
            <a:pPr algn="just">
              <a:buFont typeface="Arial" panose="020B0604020202020204" pitchFamily="34" charset="0"/>
              <a:buChar char="•"/>
            </a:pPr>
            <a:endParaRPr lang="fr-FR" sz="700" dirty="0"/>
          </a:p>
          <a:p>
            <a:pPr marL="0" indent="0" algn="just">
              <a:buNone/>
            </a:pPr>
            <a:r>
              <a:rPr lang="fr-FR" sz="2250" b="1" dirty="0"/>
              <a:t>Ancrage</a:t>
            </a:r>
            <a:r>
              <a:rPr lang="fr-FR" sz="2000" dirty="0"/>
              <a:t> </a:t>
            </a:r>
          </a:p>
          <a:p>
            <a:pPr algn="just"/>
            <a:r>
              <a:rPr lang="fr-FR" sz="2000" dirty="0">
                <a:hlinkClick r:id="rId2"/>
              </a:rPr>
              <a:t>PER</a:t>
            </a:r>
            <a:r>
              <a:rPr lang="fr-FR" sz="2000" dirty="0"/>
              <a:t> (</a:t>
            </a:r>
            <a:r>
              <a:rPr lang="fr-FR" sz="2000" b="1" dirty="0"/>
              <a:t>formation disciplinaire</a:t>
            </a:r>
            <a:r>
              <a:rPr lang="fr-FR" sz="2000" dirty="0"/>
              <a:t>: p. ex. biologie, éducation nutritionnelle, éducation physique, éducation numérique) / formation générale: santé-bien-être), </a:t>
            </a:r>
            <a:r>
              <a:rPr lang="fr-FR" sz="2000" dirty="0">
                <a:hlinkClick r:id="rId3"/>
              </a:rPr>
              <a:t>LEJ</a:t>
            </a:r>
            <a:r>
              <a:rPr lang="fr-FR" sz="2000" dirty="0"/>
              <a:t>, </a:t>
            </a:r>
            <a:r>
              <a:rPr lang="fr-FR" sz="2000" dirty="0">
                <a:hlinkClick r:id="rId4"/>
              </a:rPr>
              <a:t>PSP</a:t>
            </a:r>
            <a:r>
              <a:rPr lang="fr-FR" sz="2000" dirty="0"/>
              <a:t>,</a:t>
            </a:r>
            <a:r>
              <a:rPr lang="fr-FR" sz="2000" dirty="0">
                <a:hlinkClick r:id="rId5"/>
              </a:rPr>
              <a:t>LS</a:t>
            </a:r>
            <a:r>
              <a:rPr lang="fr-FR" sz="2000" dirty="0"/>
              <a:t>, </a:t>
            </a:r>
            <a:r>
              <a:rPr lang="fr-FR" sz="2000" dirty="0">
                <a:hlinkClick r:id="rId6"/>
              </a:rPr>
              <a:t>LIP</a:t>
            </a:r>
            <a:r>
              <a:rPr lang="fr-FR" sz="2000" dirty="0"/>
              <a:t>, </a:t>
            </a:r>
            <a:r>
              <a:rPr lang="fr-FR" sz="2000" dirty="0">
                <a:hlinkClick r:id="rId7"/>
              </a:rPr>
              <a:t>LED</a:t>
            </a:r>
            <a:r>
              <a:rPr lang="fr-FR" sz="2000" dirty="0"/>
              <a:t> genre, etc…</a:t>
            </a:r>
          </a:p>
          <a:p>
            <a:pPr algn="just">
              <a:buFont typeface="Arial" panose="020B0604020202020204" pitchFamily="34" charset="0"/>
              <a:buChar char="•"/>
            </a:pPr>
            <a:endParaRPr lang="fr-FR" sz="700" dirty="0"/>
          </a:p>
          <a:p>
            <a:pPr marL="0" indent="0" algn="just">
              <a:buNone/>
            </a:pPr>
            <a:r>
              <a:rPr lang="fr-FR" sz="2250" b="1" dirty="0"/>
              <a:t>Comment</a:t>
            </a:r>
          </a:p>
          <a:p>
            <a:pPr algn="just"/>
            <a:r>
              <a:rPr lang="fr-FR" sz="2000" dirty="0"/>
              <a:t>Éducations à la santé en classe </a:t>
            </a:r>
          </a:p>
          <a:p>
            <a:pPr algn="just"/>
            <a:r>
              <a:rPr lang="fr-FR" sz="2000" dirty="0"/>
              <a:t>Moyens d'enseignement genevois MEG / MER-PER</a:t>
            </a:r>
          </a:p>
          <a:p>
            <a:pPr algn="just"/>
            <a:r>
              <a:rPr lang="fr-FR" sz="2000" dirty="0"/>
              <a:t>Projets d'établissements</a:t>
            </a:r>
            <a:endParaRPr lang="fr-CH" sz="2000" dirty="0">
              <a:cs typeface="Arial"/>
            </a:endParaRPr>
          </a:p>
        </p:txBody>
      </p:sp>
      <p:sp>
        <p:nvSpPr>
          <p:cNvPr id="4" name="Flèche droite 3"/>
          <p:cNvSpPr/>
          <p:nvPr/>
        </p:nvSpPr>
        <p:spPr>
          <a:xfrm>
            <a:off x="1981200" y="1515488"/>
            <a:ext cx="400050" cy="3035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250"/>
            <a:endParaRPr lang="fr-CH">
              <a:solidFill>
                <a:prstClr val="white"/>
              </a:solidFill>
              <a:latin typeface="Arial"/>
            </a:endParaRPr>
          </a:p>
        </p:txBody>
      </p:sp>
    </p:spTree>
    <p:extLst>
      <p:ext uri="{BB962C8B-B14F-4D97-AF65-F5344CB8AC3E}">
        <p14:creationId xmlns:p14="http://schemas.microsoft.com/office/powerpoint/2010/main" val="2928332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8E7C9-12C4-7910-0083-51CF2982DDE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2DC74E2-83C5-C4D0-488E-6B15A1FC2CE7}"/>
              </a:ext>
            </a:extLst>
          </p:cNvPr>
          <p:cNvSpPr/>
          <p:nvPr/>
        </p:nvSpPr>
        <p:spPr>
          <a:xfrm>
            <a:off x="649668" y="3386328"/>
            <a:ext cx="4688524" cy="2790354"/>
          </a:xfrm>
          <a:prstGeom prst="rect">
            <a:avLst/>
          </a:prstGeom>
          <a:ln>
            <a:solidFill>
              <a:srgbClr val="F28C8C"/>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H" dirty="0"/>
          </a:p>
        </p:txBody>
      </p:sp>
      <p:sp>
        <p:nvSpPr>
          <p:cNvPr id="21" name="Rectangle 20">
            <a:extLst>
              <a:ext uri="{FF2B5EF4-FFF2-40B4-BE49-F238E27FC236}">
                <a16:creationId xmlns:a16="http://schemas.microsoft.com/office/drawing/2014/main" id="{A3821BE7-2593-22FE-0D87-E143E7811D9A}"/>
              </a:ext>
            </a:extLst>
          </p:cNvPr>
          <p:cNvSpPr/>
          <p:nvPr/>
        </p:nvSpPr>
        <p:spPr>
          <a:xfrm>
            <a:off x="649667" y="1051435"/>
            <a:ext cx="4688524" cy="2047534"/>
          </a:xfrm>
          <a:prstGeom prst="rect">
            <a:avLst/>
          </a:prstGeom>
          <a:ln>
            <a:solidFill>
              <a:srgbClr val="F28C8C"/>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CH"/>
          </a:p>
        </p:txBody>
      </p:sp>
      <p:sp>
        <p:nvSpPr>
          <p:cNvPr id="3" name="ZoneTexte 2">
            <a:extLst>
              <a:ext uri="{FF2B5EF4-FFF2-40B4-BE49-F238E27FC236}">
                <a16:creationId xmlns:a16="http://schemas.microsoft.com/office/drawing/2014/main" id="{C2612232-C675-E60E-C8AA-55C6BFA15F64}"/>
              </a:ext>
            </a:extLst>
          </p:cNvPr>
          <p:cNvSpPr txBox="1"/>
          <p:nvPr/>
        </p:nvSpPr>
        <p:spPr>
          <a:xfrm>
            <a:off x="728915" y="114290"/>
            <a:ext cx="6145444" cy="646331"/>
          </a:xfrm>
          <a:prstGeom prst="rect">
            <a:avLst/>
          </a:prstGeom>
          <a:noFill/>
        </p:spPr>
        <p:txBody>
          <a:bodyPr wrap="square" rtlCol="0">
            <a:spAutoFit/>
          </a:bodyPr>
          <a:lstStyle/>
          <a:p>
            <a:r>
              <a:rPr lang="fr-CH" b="1" dirty="0"/>
              <a:t>Enjeux pour l’année 2025 – 2026 </a:t>
            </a:r>
          </a:p>
          <a:p>
            <a:r>
              <a:rPr lang="fr-CH" b="1" dirty="0"/>
              <a:t>Sous-projet 6 : Se former aux gestes qui sauvent</a:t>
            </a:r>
            <a:endParaRPr lang="fr-CH" sz="1600" i="1" dirty="0"/>
          </a:p>
        </p:txBody>
      </p:sp>
      <p:pic>
        <p:nvPicPr>
          <p:cNvPr id="2" name="Image 1">
            <a:extLst>
              <a:ext uri="{FF2B5EF4-FFF2-40B4-BE49-F238E27FC236}">
                <a16:creationId xmlns:a16="http://schemas.microsoft.com/office/drawing/2014/main" id="{9BF8EEF3-7D89-5AD9-FD7E-157F9551A2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760"/>
          <a:stretch/>
        </p:blipFill>
        <p:spPr>
          <a:xfrm>
            <a:off x="5444097" y="1150723"/>
            <a:ext cx="6553732" cy="4967759"/>
          </a:xfrm>
          <a:prstGeom prst="rect">
            <a:avLst/>
          </a:prstGeom>
          <a:ln>
            <a:solidFill>
              <a:schemeClr val="tx1"/>
            </a:solidFill>
          </a:ln>
          <a:effectLst/>
        </p:spPr>
      </p:pic>
      <p:sp>
        <p:nvSpPr>
          <p:cNvPr id="5" name="Espace réservé du contenu 2">
            <a:extLst>
              <a:ext uri="{FF2B5EF4-FFF2-40B4-BE49-F238E27FC236}">
                <a16:creationId xmlns:a16="http://schemas.microsoft.com/office/drawing/2014/main" id="{7BDB954D-9F6D-CD7C-0BCE-CA7D04AA887A}"/>
              </a:ext>
            </a:extLst>
          </p:cNvPr>
          <p:cNvSpPr>
            <a:spLocks noGrp="1"/>
          </p:cNvSpPr>
          <p:nvPr>
            <p:ph idx="1"/>
          </p:nvPr>
        </p:nvSpPr>
        <p:spPr>
          <a:xfrm>
            <a:off x="893670" y="3673686"/>
            <a:ext cx="1781954" cy="2132879"/>
          </a:xfrm>
        </p:spPr>
        <p:txBody>
          <a:bodyPr/>
          <a:lstStyle/>
          <a:p>
            <a:pPr marL="0" indent="0">
              <a:lnSpc>
                <a:spcPct val="150000"/>
              </a:lnSpc>
              <a:buNone/>
            </a:pPr>
            <a:r>
              <a:rPr lang="fr-CH" sz="1200" dirty="0">
                <a:cs typeface="Arial"/>
              </a:rPr>
              <a:t>Avril – juin 2026</a:t>
            </a:r>
          </a:p>
          <a:p>
            <a:pPr marL="0" indent="0">
              <a:lnSpc>
                <a:spcPct val="150000"/>
              </a:lnSpc>
              <a:buNone/>
            </a:pPr>
            <a:endParaRPr lang="fr-CH" sz="1200" dirty="0">
              <a:cs typeface="Arial"/>
            </a:endParaRPr>
          </a:p>
          <a:p>
            <a:pPr marL="0" indent="0">
              <a:lnSpc>
                <a:spcPct val="150000"/>
              </a:lnSpc>
              <a:buNone/>
            </a:pPr>
            <a:endParaRPr lang="fr-CH" sz="1200" dirty="0">
              <a:cs typeface="Arial"/>
            </a:endParaRPr>
          </a:p>
          <a:p>
            <a:pPr marL="0" indent="0">
              <a:lnSpc>
                <a:spcPct val="150000"/>
              </a:lnSpc>
              <a:buNone/>
            </a:pPr>
            <a:r>
              <a:rPr lang="fr-CH" sz="1200" dirty="0">
                <a:cs typeface="Arial"/>
              </a:rPr>
              <a:t>Dès septembre 2026 </a:t>
            </a:r>
          </a:p>
        </p:txBody>
      </p:sp>
      <p:sp>
        <p:nvSpPr>
          <p:cNvPr id="11" name="ZoneTexte 10">
            <a:extLst>
              <a:ext uri="{FF2B5EF4-FFF2-40B4-BE49-F238E27FC236}">
                <a16:creationId xmlns:a16="http://schemas.microsoft.com/office/drawing/2014/main" id="{6CF990CE-B9B8-7EBF-2338-3F148709F13C}"/>
              </a:ext>
            </a:extLst>
          </p:cNvPr>
          <p:cNvSpPr txBox="1"/>
          <p:nvPr/>
        </p:nvSpPr>
        <p:spPr>
          <a:xfrm>
            <a:off x="3396842" y="3605402"/>
            <a:ext cx="1781954" cy="2308324"/>
          </a:xfrm>
          <a:prstGeom prst="rect">
            <a:avLst/>
          </a:prstGeom>
          <a:noFill/>
        </p:spPr>
        <p:txBody>
          <a:bodyPr wrap="square" rtlCol="0">
            <a:spAutoFit/>
          </a:bodyPr>
          <a:lstStyle/>
          <a:p>
            <a:endParaRPr lang="fr-CH" sz="1200" dirty="0">
              <a:cs typeface="Arial"/>
            </a:endParaRPr>
          </a:p>
          <a:p>
            <a:r>
              <a:rPr lang="fr-CH" sz="1200" dirty="0">
                <a:cs typeface="Arial"/>
              </a:rPr>
              <a:t>Rédaction des notes de synthèse sur les deux cours 7P et 11 CO et soumission à décision.</a:t>
            </a:r>
          </a:p>
          <a:p>
            <a:endParaRPr lang="fr-CH" sz="1200" dirty="0">
              <a:cs typeface="Arial"/>
            </a:endParaRPr>
          </a:p>
          <a:p>
            <a:endParaRPr lang="fr-CH" sz="1200" dirty="0">
              <a:cs typeface="Arial"/>
            </a:endParaRPr>
          </a:p>
          <a:p>
            <a:endParaRPr lang="fr-CH" sz="1200" dirty="0">
              <a:cs typeface="Arial"/>
            </a:endParaRPr>
          </a:p>
          <a:p>
            <a:r>
              <a:rPr lang="fr-CH" sz="1200" dirty="0">
                <a:cs typeface="Arial"/>
              </a:rPr>
              <a:t>Clôture du sous-projet 6 et travaux de soutien au déploiement des cours selon décision.</a:t>
            </a:r>
          </a:p>
        </p:txBody>
      </p:sp>
      <p:grpSp>
        <p:nvGrpSpPr>
          <p:cNvPr id="15" name="Group 26">
            <a:extLst>
              <a:ext uri="{FF2B5EF4-FFF2-40B4-BE49-F238E27FC236}">
                <a16:creationId xmlns:a16="http://schemas.microsoft.com/office/drawing/2014/main" id="{8230BE22-F621-2649-3EFD-A64A303CF563}"/>
              </a:ext>
            </a:extLst>
          </p:cNvPr>
          <p:cNvGrpSpPr/>
          <p:nvPr/>
        </p:nvGrpSpPr>
        <p:grpSpPr>
          <a:xfrm>
            <a:off x="2810375" y="4702894"/>
            <a:ext cx="205860" cy="187131"/>
            <a:chOff x="5937564" y="3833745"/>
            <a:chExt cx="306171" cy="306910"/>
          </a:xfrm>
        </p:grpSpPr>
        <p:sp>
          <p:nvSpPr>
            <p:cNvPr id="16" name="Freeform 94">
              <a:extLst>
                <a:ext uri="{FF2B5EF4-FFF2-40B4-BE49-F238E27FC236}">
                  <a16:creationId xmlns:a16="http://schemas.microsoft.com/office/drawing/2014/main" id="{28AF327F-482A-7E18-A8C5-4F12ADEF3DB4}"/>
                </a:ext>
              </a:extLst>
            </p:cNvPr>
            <p:cNvSpPr>
              <a:spLocks/>
            </p:cNvSpPr>
            <p:nvPr/>
          </p:nvSpPr>
          <p:spPr bwMode="gray">
            <a:xfrm>
              <a:off x="593756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p:spPr>
          <p:txBody>
            <a:bodyPr vert="horz" wrap="square" lIns="97710" tIns="48856" rIns="97710" bIns="48856" numCol="1" anchor="t" anchorCtr="0" compatLnSpc="1">
              <a:prstTxWarp prst="textNoShape">
                <a:avLst/>
              </a:prstTxWarp>
            </a:bodyPr>
            <a:lstStyle/>
            <a:p>
              <a:endParaRPr lang="en-US" sz="1984" dirty="0">
                <a:solidFill>
                  <a:srgbClr val="6E6F73"/>
                </a:solidFill>
                <a:sym typeface="+mn-lt"/>
              </a:endParaRPr>
            </a:p>
          </p:txBody>
        </p:sp>
        <p:sp>
          <p:nvSpPr>
            <p:cNvPr id="17" name="Freeform 95">
              <a:extLst>
                <a:ext uri="{FF2B5EF4-FFF2-40B4-BE49-F238E27FC236}">
                  <a16:creationId xmlns:a16="http://schemas.microsoft.com/office/drawing/2014/main" id="{044C77C6-584F-DEE5-58C9-B739CCB3C756}"/>
                </a:ext>
              </a:extLst>
            </p:cNvPr>
            <p:cNvSpPr>
              <a:spLocks/>
            </p:cNvSpPr>
            <p:nvPr/>
          </p:nvSpPr>
          <p:spPr bwMode="gray">
            <a:xfrm>
              <a:off x="605399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7710" tIns="48856" rIns="97710" bIns="48856" numCol="1" anchor="t" anchorCtr="0" compatLnSpc="1">
              <a:prstTxWarp prst="textNoShape">
                <a:avLst/>
              </a:prstTxWarp>
            </a:bodyPr>
            <a:lstStyle/>
            <a:p>
              <a:endParaRPr lang="en-US" sz="1984">
                <a:solidFill>
                  <a:srgbClr val="6E6F73"/>
                </a:solidFill>
                <a:sym typeface="+mn-lt"/>
              </a:endParaRPr>
            </a:p>
          </p:txBody>
        </p:sp>
      </p:grpSp>
      <p:sp>
        <p:nvSpPr>
          <p:cNvPr id="7" name="ZoneTexte 6">
            <a:extLst>
              <a:ext uri="{FF2B5EF4-FFF2-40B4-BE49-F238E27FC236}">
                <a16:creationId xmlns:a16="http://schemas.microsoft.com/office/drawing/2014/main" id="{6456505E-64B7-6020-4D9A-BC504E429D2B}"/>
              </a:ext>
            </a:extLst>
          </p:cNvPr>
          <p:cNvSpPr txBox="1"/>
          <p:nvPr/>
        </p:nvSpPr>
        <p:spPr>
          <a:xfrm>
            <a:off x="817657" y="1246197"/>
            <a:ext cx="4352544" cy="1754326"/>
          </a:xfrm>
          <a:prstGeom prst="rect">
            <a:avLst/>
          </a:prstGeom>
          <a:noFill/>
        </p:spPr>
        <p:txBody>
          <a:bodyPr wrap="square" rtlCol="0">
            <a:spAutoFit/>
          </a:bodyPr>
          <a:lstStyle/>
          <a:p>
            <a:pPr marL="228600" indent="-228600">
              <a:buFont typeface="+mj-lt"/>
              <a:buAutoNum type="arabicPeriod"/>
            </a:pPr>
            <a:r>
              <a:rPr lang="fr-CH" sz="1200" dirty="0">
                <a:cs typeface="Arial"/>
              </a:rPr>
              <a:t>Bilan de la première phase pilote (mars – mai 2025) réalisé</a:t>
            </a:r>
          </a:p>
          <a:p>
            <a:pPr marL="228600" indent="-228600">
              <a:buFont typeface="+mj-lt"/>
              <a:buAutoNum type="arabicPeriod"/>
            </a:pPr>
            <a:endParaRPr lang="fr-CH" sz="1200" dirty="0">
              <a:cs typeface="Arial"/>
            </a:endParaRPr>
          </a:p>
          <a:p>
            <a:pPr marL="228600" indent="-228600">
              <a:buFont typeface="+mj-lt"/>
              <a:buAutoNum type="arabicPeriod"/>
            </a:pPr>
            <a:r>
              <a:rPr lang="fr-CH" sz="1200" dirty="0">
                <a:cs typeface="Arial"/>
              </a:rPr>
              <a:t>Deuxième phase du pilote du cours 7P réalisée entre le 30/10 et le 04/12 pour  tester les ajustements apportés au cours à la suite des évaluations du 1</a:t>
            </a:r>
            <a:r>
              <a:rPr lang="fr-CH" sz="1200" baseline="30000" dirty="0">
                <a:cs typeface="Arial"/>
              </a:rPr>
              <a:t>er</a:t>
            </a:r>
            <a:r>
              <a:rPr lang="fr-CH" sz="1200" dirty="0">
                <a:cs typeface="Arial"/>
              </a:rPr>
              <a:t> semestre</a:t>
            </a:r>
          </a:p>
          <a:p>
            <a:pPr marL="228600" indent="-228600">
              <a:buFont typeface="+mj-lt"/>
              <a:buAutoNum type="arabicPeriod"/>
            </a:pPr>
            <a:endParaRPr lang="fr-CH" sz="1200" dirty="0">
              <a:cs typeface="Arial"/>
            </a:endParaRPr>
          </a:p>
          <a:p>
            <a:pPr marL="228600" indent="-228600">
              <a:buFont typeface="+mj-lt"/>
              <a:buAutoNum type="arabicPeriod"/>
            </a:pPr>
            <a:r>
              <a:rPr lang="fr-CH" sz="1200" dirty="0">
                <a:cs typeface="Arial"/>
              </a:rPr>
              <a:t>Groupe de travail du déploiement du cours 11ème CO formation des élèves au défibrillateur</a:t>
            </a:r>
          </a:p>
        </p:txBody>
      </p:sp>
      <p:grpSp>
        <p:nvGrpSpPr>
          <p:cNvPr id="18" name="Group 26">
            <a:extLst>
              <a:ext uri="{FF2B5EF4-FFF2-40B4-BE49-F238E27FC236}">
                <a16:creationId xmlns:a16="http://schemas.microsoft.com/office/drawing/2014/main" id="{877261C9-F14A-1EFE-F3D8-E7693A5102D6}"/>
              </a:ext>
            </a:extLst>
          </p:cNvPr>
          <p:cNvGrpSpPr/>
          <p:nvPr/>
        </p:nvGrpSpPr>
        <p:grpSpPr>
          <a:xfrm>
            <a:off x="2835020" y="3690209"/>
            <a:ext cx="205860" cy="187131"/>
            <a:chOff x="5937564" y="3833745"/>
            <a:chExt cx="306171" cy="306910"/>
          </a:xfrm>
        </p:grpSpPr>
        <p:sp>
          <p:nvSpPr>
            <p:cNvPr id="19" name="Freeform 94">
              <a:extLst>
                <a:ext uri="{FF2B5EF4-FFF2-40B4-BE49-F238E27FC236}">
                  <a16:creationId xmlns:a16="http://schemas.microsoft.com/office/drawing/2014/main" id="{03703BC6-DB65-4C8A-86D8-87BBA7335EB0}"/>
                </a:ext>
              </a:extLst>
            </p:cNvPr>
            <p:cNvSpPr>
              <a:spLocks/>
            </p:cNvSpPr>
            <p:nvPr/>
          </p:nvSpPr>
          <p:spPr bwMode="gray">
            <a:xfrm>
              <a:off x="593756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p:spPr>
          <p:txBody>
            <a:bodyPr vert="horz" wrap="square" lIns="97710" tIns="48856" rIns="97710" bIns="48856" numCol="1" anchor="t" anchorCtr="0" compatLnSpc="1">
              <a:prstTxWarp prst="textNoShape">
                <a:avLst/>
              </a:prstTxWarp>
            </a:bodyPr>
            <a:lstStyle/>
            <a:p>
              <a:endParaRPr lang="en-US" sz="1984" dirty="0">
                <a:solidFill>
                  <a:srgbClr val="6E6F73"/>
                </a:solidFill>
                <a:sym typeface="+mn-lt"/>
              </a:endParaRPr>
            </a:p>
          </p:txBody>
        </p:sp>
        <p:sp>
          <p:nvSpPr>
            <p:cNvPr id="20" name="Freeform 95">
              <a:extLst>
                <a:ext uri="{FF2B5EF4-FFF2-40B4-BE49-F238E27FC236}">
                  <a16:creationId xmlns:a16="http://schemas.microsoft.com/office/drawing/2014/main" id="{0614E560-F741-E836-76B0-5CFE9E952AEC}"/>
                </a:ext>
              </a:extLst>
            </p:cNvPr>
            <p:cNvSpPr>
              <a:spLocks/>
            </p:cNvSpPr>
            <p:nvPr/>
          </p:nvSpPr>
          <p:spPr bwMode="gray">
            <a:xfrm>
              <a:off x="605399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7710" tIns="48856" rIns="97710" bIns="48856" numCol="1" anchor="t" anchorCtr="0" compatLnSpc="1">
              <a:prstTxWarp prst="textNoShape">
                <a:avLst/>
              </a:prstTxWarp>
            </a:bodyPr>
            <a:lstStyle/>
            <a:p>
              <a:endParaRPr lang="en-US" sz="1984">
                <a:solidFill>
                  <a:srgbClr val="6E6F73"/>
                </a:solidFill>
                <a:sym typeface="+mn-lt"/>
              </a:endParaRPr>
            </a:p>
          </p:txBody>
        </p:sp>
      </p:grpSp>
      <p:sp>
        <p:nvSpPr>
          <p:cNvPr id="22" name="TextBox 2">
            <a:extLst>
              <a:ext uri="{FF2B5EF4-FFF2-40B4-BE49-F238E27FC236}">
                <a16:creationId xmlns:a16="http://schemas.microsoft.com/office/drawing/2014/main" id="{0CA84ACD-E348-CA50-CE62-8FCE40CDF23A}"/>
              </a:ext>
            </a:extLst>
          </p:cNvPr>
          <p:cNvSpPr txBox="1"/>
          <p:nvPr/>
        </p:nvSpPr>
        <p:spPr>
          <a:xfrm>
            <a:off x="923564" y="3247828"/>
            <a:ext cx="2666209" cy="276999"/>
          </a:xfrm>
          <a:prstGeom prst="rect">
            <a:avLst/>
          </a:prstGeom>
          <a:solidFill>
            <a:srgbClr val="F28C8C"/>
          </a:solidFill>
          <a:ln>
            <a:solidFill>
              <a:srgbClr val="F28C8C"/>
            </a:solid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algn="ctr">
              <a:defRPr/>
            </a:pPr>
            <a:r>
              <a:rPr lang="fr-CH" sz="1200" b="1" i="1" dirty="0">
                <a:solidFill>
                  <a:schemeClr val="accent2">
                    <a:lumMod val="50000"/>
                  </a:schemeClr>
                </a:solidFill>
                <a:latin typeface="+mj-lt"/>
                <a:cs typeface="Opella Sans"/>
              </a:rPr>
              <a:t>Planning 2026</a:t>
            </a:r>
            <a:endParaRPr lang="fr-CH" sz="1200" kern="0" spc="25" dirty="0">
              <a:solidFill>
                <a:schemeClr val="accent2">
                  <a:lumMod val="50000"/>
                </a:schemeClr>
              </a:solidFill>
              <a:latin typeface="+mj-lt"/>
              <a:sym typeface="Wingdings" panose="05000000000000000000" pitchFamily="2" charset="2"/>
            </a:endParaRPr>
          </a:p>
        </p:txBody>
      </p:sp>
      <p:sp>
        <p:nvSpPr>
          <p:cNvPr id="23" name="TextBox 2">
            <a:extLst>
              <a:ext uri="{FF2B5EF4-FFF2-40B4-BE49-F238E27FC236}">
                <a16:creationId xmlns:a16="http://schemas.microsoft.com/office/drawing/2014/main" id="{9BA40074-226C-641E-231C-EFC47ECD9C3A}"/>
              </a:ext>
            </a:extLst>
          </p:cNvPr>
          <p:cNvSpPr txBox="1"/>
          <p:nvPr/>
        </p:nvSpPr>
        <p:spPr>
          <a:xfrm>
            <a:off x="923563" y="909480"/>
            <a:ext cx="3172148" cy="276999"/>
          </a:xfrm>
          <a:prstGeom prst="rect">
            <a:avLst/>
          </a:prstGeom>
          <a:solidFill>
            <a:srgbClr val="F28C8C"/>
          </a:solidFill>
          <a:ln>
            <a:solidFill>
              <a:srgbClr val="F28C8C"/>
            </a:solid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algn="ctr">
              <a:defRPr/>
            </a:pPr>
            <a:r>
              <a:rPr lang="fr-CH" sz="1200" b="1" i="1" kern="0" spc="25" dirty="0">
                <a:solidFill>
                  <a:schemeClr val="accent2">
                    <a:lumMod val="50000"/>
                  </a:schemeClr>
                </a:solidFill>
                <a:latin typeface="+mj-lt"/>
                <a:sym typeface="Wingdings" panose="05000000000000000000" pitchFamily="2" charset="2"/>
              </a:rPr>
              <a:t>Réalisé Août – Décembre 2025</a:t>
            </a:r>
            <a:endParaRPr lang="fr-CH" sz="1200" kern="0" spc="25" dirty="0">
              <a:solidFill>
                <a:schemeClr val="accent2">
                  <a:lumMod val="50000"/>
                </a:schemeClr>
              </a:solidFill>
              <a:latin typeface="+mj-lt"/>
              <a:sym typeface="Wingdings" panose="05000000000000000000" pitchFamily="2" charset="2"/>
            </a:endParaRPr>
          </a:p>
        </p:txBody>
      </p:sp>
    </p:spTree>
    <p:extLst>
      <p:ext uri="{BB962C8B-B14F-4D97-AF65-F5344CB8AC3E}">
        <p14:creationId xmlns:p14="http://schemas.microsoft.com/office/powerpoint/2010/main" val="394354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981200" y="1970643"/>
            <a:ext cx="8229600" cy="2916715"/>
          </a:xfrm>
        </p:spPr>
        <p:txBody>
          <a:bodyPr/>
          <a:lstStyle/>
          <a:p>
            <a:pPr algn="ctr"/>
            <a:r>
              <a:rPr lang="fr-CH" dirty="0">
                <a:solidFill>
                  <a:schemeClr val="accent5">
                    <a:lumMod val="75000"/>
                  </a:schemeClr>
                </a:solidFill>
                <a:latin typeface="Arial" panose="020B0604020202020204" pitchFamily="34" charset="0"/>
                <a:cs typeface="Arial" panose="020B0604020202020204" pitchFamily="34" charset="0"/>
              </a:rPr>
              <a:t>Santé et usages numériques</a:t>
            </a:r>
            <a:br>
              <a:rPr lang="fr-CH" dirty="0">
                <a:solidFill>
                  <a:schemeClr val="accent5">
                    <a:lumMod val="75000"/>
                  </a:schemeClr>
                </a:solidFill>
                <a:latin typeface="Arial" panose="020B0604020202020204" pitchFamily="34" charset="0"/>
                <a:cs typeface="Arial" panose="020B0604020202020204" pitchFamily="34" charset="0"/>
              </a:rPr>
            </a:br>
            <a:br>
              <a:rPr lang="fr-CH" dirty="0">
                <a:solidFill>
                  <a:schemeClr val="accent5">
                    <a:lumMod val="75000"/>
                  </a:schemeClr>
                </a:solidFill>
                <a:latin typeface="Arial" panose="020B0604020202020204" pitchFamily="34" charset="0"/>
                <a:cs typeface="Arial" panose="020B0604020202020204" pitchFamily="34" charset="0"/>
              </a:rPr>
            </a:br>
            <a:r>
              <a:rPr lang="fr-CH" sz="2400" b="0" dirty="0">
                <a:solidFill>
                  <a:schemeClr val="accent5">
                    <a:lumMod val="75000"/>
                  </a:schemeClr>
                </a:solidFill>
                <a:latin typeface="Arial" panose="020B0604020202020204" pitchFamily="34" charset="0"/>
                <a:cs typeface="Arial" panose="020B0604020202020204" pitchFamily="34" charset="0"/>
              </a:rPr>
              <a:t>FR 10A - sous-projet N°7</a:t>
            </a:r>
            <a:br>
              <a:rPr lang="fr-CH" sz="2400" b="0" dirty="0">
                <a:solidFill>
                  <a:schemeClr val="accent5">
                    <a:lumMod val="75000"/>
                  </a:schemeClr>
                </a:solidFill>
                <a:latin typeface="Arial" panose="020B0604020202020204" pitchFamily="34" charset="0"/>
                <a:cs typeface="Arial" panose="020B0604020202020204" pitchFamily="34" charset="0"/>
              </a:rPr>
            </a:br>
            <a:br>
              <a:rPr lang="fr-CH" sz="2400" b="0" dirty="0">
                <a:solidFill>
                  <a:schemeClr val="accent5">
                    <a:lumMod val="75000"/>
                  </a:schemeClr>
                </a:solidFill>
                <a:latin typeface="Arial" panose="020B0604020202020204" pitchFamily="34" charset="0"/>
                <a:cs typeface="Arial" panose="020B0604020202020204" pitchFamily="34" charset="0"/>
              </a:rPr>
            </a:br>
            <a:br>
              <a:rPr lang="fr-CH" b="0" dirty="0">
                <a:solidFill>
                  <a:schemeClr val="accent5">
                    <a:lumMod val="75000"/>
                  </a:schemeClr>
                </a:solidFill>
                <a:latin typeface="Arial" panose="020B0604020202020204" pitchFamily="34" charset="0"/>
                <a:cs typeface="Arial" panose="020B0604020202020204" pitchFamily="34" charset="0"/>
              </a:rPr>
            </a:br>
            <a:endParaRPr lang="fr-CH" b="0" dirty="0">
              <a:solidFill>
                <a:schemeClr val="accent5">
                  <a:lumMod val="75000"/>
                </a:schemeClr>
              </a:solidFill>
              <a:latin typeface="Arial" panose="020B0604020202020204" pitchFamily="34" charset="0"/>
              <a:cs typeface="Arial" panose="020B0604020202020204" pitchFamily="34" charset="0"/>
            </a:endParaRPr>
          </a:p>
        </p:txBody>
      </p:sp>
      <p:sp>
        <p:nvSpPr>
          <p:cNvPr id="5" name="Espace réservé du contenu 4"/>
          <p:cNvSpPr>
            <a:spLocks noGrp="1"/>
          </p:cNvSpPr>
          <p:nvPr>
            <p:ph idx="1"/>
          </p:nvPr>
        </p:nvSpPr>
        <p:spPr>
          <a:xfrm>
            <a:off x="1981200" y="4675695"/>
            <a:ext cx="8229600" cy="768664"/>
          </a:xfrm>
        </p:spPr>
        <p:txBody>
          <a:bodyPr/>
          <a:lstStyle/>
          <a:p>
            <a:pPr>
              <a:spcBef>
                <a:spcPts val="0"/>
              </a:spcBef>
              <a:spcAft>
                <a:spcPts val="0"/>
              </a:spcAft>
              <a:buFont typeface="Arial" panose="020B0604020202020204" pitchFamily="34" charset="0"/>
              <a:buChar char="•"/>
            </a:pPr>
            <a:endParaRPr lang="fr-CH" dirty="0"/>
          </a:p>
          <a:p>
            <a:pPr>
              <a:spcBef>
                <a:spcPts val="0"/>
              </a:spcBef>
              <a:spcAft>
                <a:spcPts val="0"/>
              </a:spcAft>
              <a:buFont typeface="Arial" panose="020B0604020202020204" pitchFamily="34" charset="0"/>
              <a:buChar char="•"/>
            </a:pPr>
            <a:endParaRPr lang="fr-CH" dirty="0"/>
          </a:p>
          <a:p>
            <a:pPr>
              <a:spcBef>
                <a:spcPts val="0"/>
              </a:spcBef>
              <a:spcAft>
                <a:spcPts val="0"/>
              </a:spcAft>
              <a:buFont typeface="Arial" panose="020B0604020202020204" pitchFamily="34" charset="0"/>
              <a:buChar char="•"/>
            </a:pPr>
            <a:endParaRPr lang="fr-CH" sz="1800" dirty="0"/>
          </a:p>
          <a:p>
            <a:pPr>
              <a:spcBef>
                <a:spcPts val="0"/>
              </a:spcBef>
              <a:spcAft>
                <a:spcPts val="0"/>
              </a:spcAft>
              <a:buFont typeface="Arial" panose="020B0604020202020204" pitchFamily="34" charset="0"/>
              <a:buChar char="•"/>
            </a:pPr>
            <a:endParaRPr lang="fr-CH" sz="1800" dirty="0"/>
          </a:p>
          <a:p>
            <a:pPr>
              <a:spcBef>
                <a:spcPts val="0"/>
              </a:spcBef>
              <a:spcAft>
                <a:spcPts val="0"/>
              </a:spcAft>
              <a:buFontTx/>
              <a:buChar char="-"/>
            </a:pPr>
            <a:endParaRPr lang="fr-CH" b="1" i="1" dirty="0"/>
          </a:p>
          <a:p>
            <a:pPr>
              <a:spcBef>
                <a:spcPts val="0"/>
              </a:spcBef>
              <a:spcAft>
                <a:spcPts val="0"/>
              </a:spcAft>
              <a:buFontTx/>
              <a:buChar char="-"/>
            </a:pPr>
            <a:endParaRPr lang="fr-CH" b="1" i="1" dirty="0"/>
          </a:p>
          <a:p>
            <a:pPr>
              <a:spcBef>
                <a:spcPts val="0"/>
              </a:spcBef>
              <a:spcAft>
                <a:spcPts val="0"/>
              </a:spcAft>
              <a:buFontTx/>
              <a:buChar char="-"/>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dirty="0"/>
          </a:p>
          <a:p>
            <a:pPr marL="0" indent="0">
              <a:spcBef>
                <a:spcPts val="0"/>
              </a:spcBef>
              <a:spcAft>
                <a:spcPts val="0"/>
              </a:spcAft>
              <a:buNone/>
            </a:pPr>
            <a:endParaRPr lang="fr-CH" sz="1800" i="1" dirty="0">
              <a:solidFill>
                <a:srgbClr val="FF0000"/>
              </a:solidFill>
            </a:endParaRPr>
          </a:p>
        </p:txBody>
      </p:sp>
    </p:spTree>
    <p:extLst>
      <p:ext uri="{BB962C8B-B14F-4D97-AF65-F5344CB8AC3E}">
        <p14:creationId xmlns:p14="http://schemas.microsoft.com/office/powerpoint/2010/main" val="4253981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C59C3-7396-9ECC-C1B2-53FF96395782}"/>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0DF255B4-5A5B-D275-0482-6DE4E233E2B6}"/>
              </a:ext>
            </a:extLst>
          </p:cNvPr>
          <p:cNvSpPr txBox="1"/>
          <p:nvPr/>
        </p:nvSpPr>
        <p:spPr>
          <a:xfrm>
            <a:off x="1772786" y="56333"/>
            <a:ext cx="8067675" cy="1138773"/>
          </a:xfrm>
          <a:prstGeom prst="rect">
            <a:avLst/>
          </a:prstGeom>
          <a:noFill/>
        </p:spPr>
        <p:txBody>
          <a:bodyPr wrap="square" rtlCol="0">
            <a:spAutoFit/>
          </a:bodyPr>
          <a:lstStyle/>
          <a:p>
            <a:r>
              <a:rPr lang="fr-CH" b="1" dirty="0"/>
              <a:t>État d’avancement 2025 – 2026</a:t>
            </a:r>
          </a:p>
          <a:p>
            <a:r>
              <a:rPr lang="fr-CH" b="1" dirty="0"/>
              <a:t>Sous-projet 7 : Santé et usages numériques</a:t>
            </a:r>
          </a:p>
          <a:p>
            <a:r>
              <a:rPr lang="fr-CH" sz="1600" i="1" dirty="0"/>
              <a:t>Actualités et nouvelles prestations (1/2)</a:t>
            </a:r>
          </a:p>
          <a:p>
            <a:endParaRPr lang="fr-CH" sz="1600" i="1" dirty="0"/>
          </a:p>
        </p:txBody>
      </p:sp>
      <p:sp>
        <p:nvSpPr>
          <p:cNvPr id="2" name="Rectangle 1">
            <a:extLst>
              <a:ext uri="{FF2B5EF4-FFF2-40B4-BE49-F238E27FC236}">
                <a16:creationId xmlns:a16="http://schemas.microsoft.com/office/drawing/2014/main" id="{D1480651-6BB6-E00F-DC3E-F412FE6AEF20}"/>
              </a:ext>
            </a:extLst>
          </p:cNvPr>
          <p:cNvSpPr/>
          <p:nvPr/>
        </p:nvSpPr>
        <p:spPr bwMode="gray">
          <a:xfrm>
            <a:off x="1814567" y="1269525"/>
            <a:ext cx="3802974" cy="1656556"/>
          </a:xfrm>
          <a:prstGeom prst="rect">
            <a:avLst/>
          </a:prstGeom>
          <a:ln>
            <a:solidFill>
              <a:srgbClr val="90CBF0"/>
            </a:solidFill>
            <a:headEnd/>
            <a:tailEn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fr-CH" sz="1200" kern="0" spc="25" dirty="0">
              <a:latin typeface="Arial" panose="020B0604020202020204" pitchFamily="34" charset="0"/>
              <a:sym typeface="Wingdings" panose="05000000000000000000" pitchFamily="2" charset="2"/>
            </a:endParaRPr>
          </a:p>
          <a:p>
            <a:r>
              <a:rPr lang="fr-CH" sz="1200" b="1" i="1" dirty="0">
                <a:latin typeface="+mj-lt"/>
                <a:cs typeface="Opella Sans"/>
              </a:rPr>
              <a:t>Réalisé:</a:t>
            </a:r>
          </a:p>
          <a:p>
            <a:r>
              <a:rPr lang="fr-CH" sz="1200" dirty="0">
                <a:latin typeface="+mj-lt"/>
                <a:cs typeface="Opella Sans"/>
              </a:rPr>
              <a:t>Validation de la tournée (AI – DIP - communes) pour 2026 - 2028 au-delà de la ville de Genève.</a:t>
            </a:r>
          </a:p>
          <a:p>
            <a:endParaRPr lang="fr-CH" sz="1200" b="1" i="1" dirty="0">
              <a:latin typeface="+mj-lt"/>
              <a:cs typeface="Opella Sans"/>
            </a:endParaRPr>
          </a:p>
          <a:p>
            <a:r>
              <a:rPr lang="fr-CH" sz="1200" b="1" i="1" dirty="0">
                <a:latin typeface="+mj-lt"/>
                <a:cs typeface="Opella Sans"/>
              </a:rPr>
              <a:t>En cours</a:t>
            </a:r>
          </a:p>
          <a:p>
            <a:r>
              <a:rPr lang="fr-CH" sz="1200" dirty="0">
                <a:latin typeface="+mj-lt"/>
                <a:cs typeface="Opella Sans"/>
              </a:rPr>
              <a:t>Échanges avec AI sur la prise de contact </a:t>
            </a:r>
            <a:r>
              <a:rPr lang="en-US" sz="1200" dirty="0">
                <a:latin typeface="+mj-lt"/>
                <a:cs typeface="Opella Sans"/>
              </a:rPr>
              <a:t>avec les communes</a:t>
            </a:r>
          </a:p>
          <a:p>
            <a:pPr algn="ctr"/>
            <a:endParaRPr lang="fr-CH" sz="1200" kern="0" spc="25" dirty="0">
              <a:latin typeface="Arial" panose="020B0604020202020204" pitchFamily="34" charset="0"/>
              <a:sym typeface="Wingdings" panose="05000000000000000000" pitchFamily="2" charset="2"/>
            </a:endParaRPr>
          </a:p>
        </p:txBody>
      </p:sp>
      <p:sp>
        <p:nvSpPr>
          <p:cNvPr id="4" name="TextBox 2">
            <a:extLst>
              <a:ext uri="{FF2B5EF4-FFF2-40B4-BE49-F238E27FC236}">
                <a16:creationId xmlns:a16="http://schemas.microsoft.com/office/drawing/2014/main" id="{18D929F7-45BD-986E-6005-7AA1F6D287BE}"/>
              </a:ext>
            </a:extLst>
          </p:cNvPr>
          <p:cNvSpPr txBox="1"/>
          <p:nvPr/>
        </p:nvSpPr>
        <p:spPr>
          <a:xfrm>
            <a:off x="2055308" y="1121396"/>
            <a:ext cx="2498973" cy="276999"/>
          </a:xfrm>
          <a:prstGeom prst="rect">
            <a:avLst/>
          </a:prstGeom>
          <a:solidFill>
            <a:srgbClr val="90CBF0"/>
          </a:solidFill>
          <a:ln>
            <a:solidFill>
              <a:srgbClr val="90CBF0"/>
            </a:solidFill>
          </a:ln>
        </p:spPr>
        <p:style>
          <a:lnRef idx="2">
            <a:schemeClr val="accent6"/>
          </a:lnRef>
          <a:fillRef idx="1">
            <a:schemeClr val="lt1"/>
          </a:fillRef>
          <a:effectRef idx="0">
            <a:schemeClr val="accent6"/>
          </a:effectRef>
          <a:fontRef idx="minor">
            <a:schemeClr val="dk1"/>
          </a:fontRef>
        </p:style>
        <p:txBody>
          <a:bodyPr wrap="square" rtlCol="0" anchor="t">
            <a:spAutoFit/>
          </a:bodyPr>
          <a:lstStyle/>
          <a:p>
            <a:pPr algn="ctr">
              <a:defRPr/>
            </a:pPr>
            <a:r>
              <a:rPr lang="en-US" sz="1200" b="1" i="1" dirty="0">
                <a:solidFill>
                  <a:schemeClr val="tx2">
                    <a:lumMod val="50000"/>
                  </a:schemeClr>
                </a:solidFill>
                <a:latin typeface="+mj-lt"/>
                <a:cs typeface="Opella Sans"/>
              </a:rPr>
              <a:t>Pavillon AI - </a:t>
            </a:r>
            <a:r>
              <a:rPr lang="fr-CH" sz="1200" i="1" kern="0" spc="25" dirty="0">
                <a:solidFill>
                  <a:schemeClr val="tx2">
                    <a:lumMod val="50000"/>
                  </a:schemeClr>
                </a:solidFill>
                <a:latin typeface="+mj-lt"/>
                <a:sym typeface="Wingdings" panose="05000000000000000000" pitchFamily="2" charset="2"/>
              </a:rPr>
              <a:t>Écrans parlons-en! </a:t>
            </a:r>
            <a:endParaRPr lang="fr-CH" sz="1200" kern="0" spc="25" dirty="0">
              <a:solidFill>
                <a:schemeClr val="tx2">
                  <a:lumMod val="50000"/>
                </a:schemeClr>
              </a:solidFill>
              <a:latin typeface="+mj-lt"/>
              <a:sym typeface="Wingdings" panose="05000000000000000000" pitchFamily="2" charset="2"/>
            </a:endParaRPr>
          </a:p>
        </p:txBody>
      </p:sp>
      <p:sp>
        <p:nvSpPr>
          <p:cNvPr id="5" name="Rectangle 4">
            <a:extLst>
              <a:ext uri="{FF2B5EF4-FFF2-40B4-BE49-F238E27FC236}">
                <a16:creationId xmlns:a16="http://schemas.microsoft.com/office/drawing/2014/main" id="{15ABE480-A99A-AB38-7BC4-8B8F0E2F7515}"/>
              </a:ext>
            </a:extLst>
          </p:cNvPr>
          <p:cNvSpPr/>
          <p:nvPr/>
        </p:nvSpPr>
        <p:spPr bwMode="gray">
          <a:xfrm>
            <a:off x="5806624" y="1251880"/>
            <a:ext cx="4687773" cy="2021673"/>
          </a:xfrm>
          <a:prstGeom prst="rect">
            <a:avLst/>
          </a:prstGeom>
          <a:ln>
            <a:solidFill>
              <a:srgbClr val="90CBF0"/>
            </a:solidFill>
            <a:headEnd/>
            <a:tailEn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2" defTabSz="914354">
              <a:spcAft>
                <a:spcPts val="300"/>
              </a:spcAft>
              <a:defRPr/>
            </a:pPr>
            <a:endParaRPr lang="fr-FR" sz="1200" b="1" kern="0" dirty="0">
              <a:solidFill>
                <a:sysClr val="windowText" lastClr="000000"/>
              </a:solidFill>
              <a:cs typeface="Arial" pitchFamily="34" charset="0"/>
            </a:endParaRPr>
          </a:p>
          <a:p>
            <a:r>
              <a:rPr lang="fr-CH" sz="1200" b="1" dirty="0"/>
              <a:t>Réalisé:</a:t>
            </a:r>
          </a:p>
          <a:p>
            <a:r>
              <a:rPr lang="fr-CH" sz="1200" kern="0" spc="25" dirty="0">
                <a:latin typeface="Arial" panose="020B0604020202020204" pitchFamily="34" charset="0"/>
                <a:sym typeface="Wingdings" panose="05000000000000000000" pitchFamily="2" charset="2"/>
              </a:rPr>
              <a:t>Diffusion à la large échelle</a:t>
            </a:r>
          </a:p>
          <a:p>
            <a:endParaRPr lang="fr-CH" sz="1200" kern="0" spc="25" dirty="0">
              <a:latin typeface="Arial" panose="020B0604020202020204" pitchFamily="34" charset="0"/>
              <a:sym typeface="Wingdings" panose="05000000000000000000" pitchFamily="2" charset="2"/>
            </a:endParaRPr>
          </a:p>
          <a:p>
            <a:r>
              <a:rPr lang="fr-CH" sz="1200" b="1" kern="0" spc="25" dirty="0">
                <a:latin typeface="Arial" panose="020B0604020202020204" pitchFamily="34" charset="0"/>
                <a:sym typeface="Wingdings" panose="05000000000000000000" pitchFamily="2" charset="2"/>
              </a:rPr>
              <a:t>En cours</a:t>
            </a:r>
          </a:p>
          <a:p>
            <a:r>
              <a:rPr lang="fr-CH" sz="1200" kern="0" spc="25" dirty="0">
                <a:latin typeface="Arial" panose="020B0604020202020204" pitchFamily="34" charset="0"/>
                <a:sym typeface="Wingdings" panose="05000000000000000000" pitchFamily="2" charset="2"/>
              </a:rPr>
              <a:t>Livraison</a:t>
            </a:r>
            <a:r>
              <a:rPr lang="fr-CH" sz="1200" b="1" kern="0" spc="25" dirty="0">
                <a:latin typeface="Arial" panose="020B0604020202020204" pitchFamily="34" charset="0"/>
                <a:sym typeface="Wingdings" panose="05000000000000000000" pitchFamily="2" charset="2"/>
              </a:rPr>
              <a:t> </a:t>
            </a:r>
            <a:r>
              <a:rPr lang="fr-CH" sz="1200" kern="0" spc="25" dirty="0">
                <a:latin typeface="Arial" panose="020B0604020202020204" pitchFamily="34" charset="0"/>
                <a:sym typeface="Wingdings" panose="05000000000000000000" pitchFamily="2" charset="2"/>
              </a:rPr>
              <a:t>de brochures aux DG-E pour les besoins complémentaires des établissements</a:t>
            </a:r>
          </a:p>
          <a:p>
            <a:r>
              <a:rPr lang="fr-CH" sz="1200" kern="0" spc="25" dirty="0">
                <a:latin typeface="Arial" panose="020B0604020202020204" pitchFamily="34" charset="0"/>
                <a:sym typeface="Wingdings" panose="05000000000000000000" pitchFamily="2" charset="2"/>
              </a:rPr>
              <a:t>Ajustement du langage épicène dans la version française de la brochure pour R26 (AI)</a:t>
            </a:r>
          </a:p>
          <a:p>
            <a:r>
              <a:rPr lang="fr-CH" sz="1200" kern="0" spc="25" dirty="0">
                <a:latin typeface="Arial" panose="020B0604020202020204" pitchFamily="34" charset="0"/>
                <a:sym typeface="Wingdings" panose="05000000000000000000" pitchFamily="2" charset="2"/>
              </a:rPr>
              <a:t>Estimation des besoins pour R26 d’ici fin février</a:t>
            </a:r>
          </a:p>
          <a:p>
            <a:endParaRPr lang="fr-CH" sz="1200" kern="0" spc="25" dirty="0">
              <a:latin typeface="Arial" panose="020B0604020202020204" pitchFamily="34" charset="0"/>
              <a:sym typeface="Wingdings" panose="05000000000000000000" pitchFamily="2" charset="2"/>
            </a:endParaRPr>
          </a:p>
          <a:p>
            <a:endParaRPr lang="fr-CH" sz="1200" b="1" dirty="0"/>
          </a:p>
        </p:txBody>
      </p:sp>
      <p:sp>
        <p:nvSpPr>
          <p:cNvPr id="7" name="TextBox 2">
            <a:extLst>
              <a:ext uri="{FF2B5EF4-FFF2-40B4-BE49-F238E27FC236}">
                <a16:creationId xmlns:a16="http://schemas.microsoft.com/office/drawing/2014/main" id="{E694FD3C-3605-0D2D-9D7B-2ACF77269699}"/>
              </a:ext>
            </a:extLst>
          </p:cNvPr>
          <p:cNvSpPr txBox="1"/>
          <p:nvPr/>
        </p:nvSpPr>
        <p:spPr>
          <a:xfrm>
            <a:off x="5969716" y="1113380"/>
            <a:ext cx="2501873" cy="276999"/>
          </a:xfrm>
          <a:prstGeom prst="rect">
            <a:avLst/>
          </a:prstGeom>
          <a:solidFill>
            <a:srgbClr val="90CBF0"/>
          </a:solidFill>
          <a:ln>
            <a:solidFill>
              <a:srgbClr val="90CBF0"/>
            </a:solidFill>
          </a:ln>
        </p:spPr>
        <p:style>
          <a:lnRef idx="2">
            <a:schemeClr val="accent6"/>
          </a:lnRef>
          <a:fillRef idx="1">
            <a:schemeClr val="lt1"/>
          </a:fillRef>
          <a:effectRef idx="0">
            <a:schemeClr val="accent6"/>
          </a:effectRef>
          <a:fontRef idx="minor">
            <a:schemeClr val="dk1"/>
          </a:fontRef>
        </p:style>
        <p:txBody>
          <a:bodyPr wrap="square" rtlCol="0" anchor="t">
            <a:spAutoFit/>
          </a:bodyPr>
          <a:lstStyle/>
          <a:p>
            <a:pPr algn="ctr">
              <a:defRPr/>
            </a:pPr>
            <a:r>
              <a:rPr lang="en-US" sz="1200" b="1" i="1" dirty="0">
                <a:solidFill>
                  <a:schemeClr val="tx2">
                    <a:lumMod val="50000"/>
                  </a:schemeClr>
                </a:solidFill>
                <a:latin typeface="+mj-lt"/>
                <a:cs typeface="Opella Sans"/>
              </a:rPr>
              <a:t>Vivre avec les </a:t>
            </a:r>
            <a:r>
              <a:rPr lang="fr-CH" sz="1200" b="1" i="1" dirty="0">
                <a:solidFill>
                  <a:schemeClr val="tx2">
                    <a:lumMod val="50000"/>
                  </a:schemeClr>
                </a:solidFill>
                <a:latin typeface="+mj-lt"/>
                <a:cs typeface="Opella Sans"/>
              </a:rPr>
              <a:t>écrans</a:t>
            </a:r>
          </a:p>
        </p:txBody>
      </p:sp>
      <p:sp>
        <p:nvSpPr>
          <p:cNvPr id="6" name="Rectangle 5">
            <a:extLst>
              <a:ext uri="{FF2B5EF4-FFF2-40B4-BE49-F238E27FC236}">
                <a16:creationId xmlns:a16="http://schemas.microsoft.com/office/drawing/2014/main" id="{C1C70A8D-4904-0DD0-87BF-8B526B6ACDE6}"/>
              </a:ext>
            </a:extLst>
          </p:cNvPr>
          <p:cNvSpPr/>
          <p:nvPr/>
        </p:nvSpPr>
        <p:spPr bwMode="gray">
          <a:xfrm>
            <a:off x="1981200" y="4399089"/>
            <a:ext cx="5340096" cy="1949969"/>
          </a:xfrm>
          <a:prstGeom prst="rect">
            <a:avLst/>
          </a:prstGeom>
          <a:ln>
            <a:solidFill>
              <a:srgbClr val="90CBF0"/>
            </a:solidFill>
            <a:headEnd/>
            <a:tailEn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2" defTabSz="914354">
              <a:spcAft>
                <a:spcPts val="300"/>
              </a:spcAft>
              <a:defRPr/>
            </a:pPr>
            <a:endParaRPr lang="fr-FR" sz="1200" b="1" kern="0" dirty="0">
              <a:solidFill>
                <a:sysClr val="windowText" lastClr="000000"/>
              </a:solidFill>
              <a:cs typeface="Arial" pitchFamily="34" charset="0"/>
            </a:endParaRPr>
          </a:p>
          <a:p>
            <a:endParaRPr lang="fr-CH" sz="1200" kern="0" spc="25" dirty="0">
              <a:latin typeface="Arial" panose="020B0604020202020204" pitchFamily="34" charset="0"/>
              <a:sym typeface="Wingdings" panose="05000000000000000000" pitchFamily="2" charset="2"/>
            </a:endParaRPr>
          </a:p>
          <a:p>
            <a:endParaRPr lang="fr-CH" sz="1200" b="1" dirty="0"/>
          </a:p>
          <a:p>
            <a:endParaRPr lang="fr-CH" sz="1200" b="1" dirty="0"/>
          </a:p>
          <a:p>
            <a:pPr marL="182563"/>
            <a:r>
              <a:rPr lang="fr-CH" sz="1200" b="1" dirty="0"/>
              <a:t>Demande d’ Action Innocence</a:t>
            </a:r>
          </a:p>
          <a:p>
            <a:endParaRPr lang="fr-CH" sz="1200" b="1" dirty="0"/>
          </a:p>
          <a:p>
            <a:pPr marL="180975" indent="-180975">
              <a:buFont typeface="Arial" panose="020B0604020202020204" pitchFamily="34" charset="0"/>
              <a:buChar char="•"/>
            </a:pPr>
            <a:r>
              <a:rPr lang="fr-CH" sz="1200" dirty="0"/>
              <a:t>Diffuser le flyers de </a:t>
            </a:r>
            <a:r>
              <a:rPr lang="fr-CH" sz="1200" dirty="0" err="1"/>
              <a:t>CitÉcrans</a:t>
            </a:r>
            <a:r>
              <a:rPr lang="fr-CH" sz="1200" dirty="0"/>
              <a:t> pour les parents à R26 via le cartable des élèves du primaire</a:t>
            </a:r>
          </a:p>
          <a:p>
            <a:pPr algn="ctr"/>
            <a:endParaRPr lang="fr-CH" sz="1200" kern="0" spc="25" dirty="0">
              <a:latin typeface="Arial" panose="020B0604020202020204" pitchFamily="34" charset="0"/>
              <a:sym typeface="Wingdings" panose="05000000000000000000" pitchFamily="2" charset="2"/>
            </a:endParaRPr>
          </a:p>
        </p:txBody>
      </p:sp>
      <p:sp>
        <p:nvSpPr>
          <p:cNvPr id="8" name="TextBox 2">
            <a:extLst>
              <a:ext uri="{FF2B5EF4-FFF2-40B4-BE49-F238E27FC236}">
                <a16:creationId xmlns:a16="http://schemas.microsoft.com/office/drawing/2014/main" id="{683740C3-D71D-9C3E-49D4-558D252500DF}"/>
              </a:ext>
            </a:extLst>
          </p:cNvPr>
          <p:cNvSpPr txBox="1"/>
          <p:nvPr/>
        </p:nvSpPr>
        <p:spPr>
          <a:xfrm>
            <a:off x="2288403" y="4263151"/>
            <a:ext cx="3034812" cy="276999"/>
          </a:xfrm>
          <a:prstGeom prst="rect">
            <a:avLst/>
          </a:prstGeom>
          <a:solidFill>
            <a:srgbClr val="90CBF0"/>
          </a:solidFill>
          <a:ln>
            <a:solidFill>
              <a:srgbClr val="90CBF0"/>
            </a:solidFill>
          </a:ln>
        </p:spPr>
        <p:style>
          <a:lnRef idx="2">
            <a:schemeClr val="accent6"/>
          </a:lnRef>
          <a:fillRef idx="1">
            <a:schemeClr val="lt1"/>
          </a:fillRef>
          <a:effectRef idx="0">
            <a:schemeClr val="accent6"/>
          </a:effectRef>
          <a:fontRef idx="minor">
            <a:schemeClr val="dk1"/>
          </a:fontRef>
        </p:style>
        <p:txBody>
          <a:bodyPr wrap="square" rtlCol="0" anchor="t">
            <a:spAutoFit/>
          </a:bodyPr>
          <a:lstStyle/>
          <a:p>
            <a:pPr algn="ctr">
              <a:defRPr/>
            </a:pPr>
            <a:r>
              <a:rPr lang="fr-CH" sz="1200" b="1" dirty="0">
                <a:hlinkClick r:id="rId3"/>
              </a:rPr>
              <a:t>accueil - </a:t>
            </a:r>
            <a:r>
              <a:rPr lang="fr-CH" sz="1200" b="1" dirty="0" err="1">
                <a:hlinkClick r:id="rId3"/>
              </a:rPr>
              <a:t>CitÉcrans</a:t>
            </a:r>
            <a:endParaRPr lang="en-US" sz="1200" b="1" i="1" dirty="0">
              <a:solidFill>
                <a:schemeClr val="bg1"/>
              </a:solidFill>
              <a:latin typeface="+mj-lt"/>
              <a:cs typeface="Opella Sans"/>
            </a:endParaRPr>
          </a:p>
        </p:txBody>
      </p:sp>
      <p:pic>
        <p:nvPicPr>
          <p:cNvPr id="9" name="Image 8">
            <a:extLst>
              <a:ext uri="{FF2B5EF4-FFF2-40B4-BE49-F238E27FC236}">
                <a16:creationId xmlns:a16="http://schemas.microsoft.com/office/drawing/2014/main" id="{64AF9F4E-17D7-E18E-49C2-5827E981C8EC}"/>
              </a:ext>
            </a:extLst>
          </p:cNvPr>
          <p:cNvPicPr>
            <a:picLocks noChangeAspect="1"/>
          </p:cNvPicPr>
          <p:nvPr/>
        </p:nvPicPr>
        <p:blipFill>
          <a:blip r:embed="rId4"/>
          <a:stretch>
            <a:fillRect/>
          </a:stretch>
        </p:blipFill>
        <p:spPr>
          <a:xfrm>
            <a:off x="8518132" y="3767741"/>
            <a:ext cx="1976265" cy="2581317"/>
          </a:xfrm>
          <a:prstGeom prst="rect">
            <a:avLst/>
          </a:prstGeom>
          <a:ln w="28575">
            <a:solidFill>
              <a:srgbClr val="90CBF0"/>
            </a:solidFill>
          </a:ln>
        </p:spPr>
      </p:pic>
      <p:pic>
        <p:nvPicPr>
          <p:cNvPr id="10" name="Image 9">
            <a:extLst>
              <a:ext uri="{FF2B5EF4-FFF2-40B4-BE49-F238E27FC236}">
                <a16:creationId xmlns:a16="http://schemas.microsoft.com/office/drawing/2014/main" id="{EF7847C7-4D65-B64C-0CF5-EDD7377C467E}"/>
              </a:ext>
            </a:extLst>
          </p:cNvPr>
          <p:cNvPicPr>
            <a:picLocks noChangeAspect="1"/>
          </p:cNvPicPr>
          <p:nvPr/>
        </p:nvPicPr>
        <p:blipFill>
          <a:blip r:embed="rId5"/>
          <a:stretch>
            <a:fillRect/>
          </a:stretch>
        </p:blipFill>
        <p:spPr>
          <a:xfrm>
            <a:off x="2157664" y="4611521"/>
            <a:ext cx="3290636" cy="446249"/>
          </a:xfrm>
          <a:prstGeom prst="rect">
            <a:avLst/>
          </a:prstGeom>
          <a:ln w="19050">
            <a:noFill/>
          </a:ln>
        </p:spPr>
      </p:pic>
      <p:sp>
        <p:nvSpPr>
          <p:cNvPr id="11" name="Titre 1">
            <a:extLst>
              <a:ext uri="{FF2B5EF4-FFF2-40B4-BE49-F238E27FC236}">
                <a16:creationId xmlns:a16="http://schemas.microsoft.com/office/drawing/2014/main" id="{8574F7C7-B22B-C063-C34C-9F50C1B8BEE5}"/>
              </a:ext>
            </a:extLst>
          </p:cNvPr>
          <p:cNvSpPr>
            <a:spLocks noGrp="1"/>
          </p:cNvSpPr>
          <p:nvPr>
            <p:ph type="title"/>
          </p:nvPr>
        </p:nvSpPr>
        <p:spPr>
          <a:xfrm>
            <a:off x="2474976" y="3584449"/>
            <a:ext cx="5614416" cy="529464"/>
          </a:xfrm>
        </p:spPr>
        <p:txBody>
          <a:bodyPr/>
          <a:lstStyle/>
          <a:p>
            <a:r>
              <a:rPr lang="fr-CH" sz="1200" dirty="0"/>
              <a:t>Proposition de communication au sein du DIP de </a:t>
            </a:r>
            <a:r>
              <a:rPr lang="fr-CH" sz="1200" dirty="0" err="1"/>
              <a:t>CitÉcrans</a:t>
            </a:r>
            <a:r>
              <a:rPr lang="fr-CH" sz="1200" dirty="0"/>
              <a:t> d’une action de prévention proposée par Action Innocence – pour 2026/2027</a:t>
            </a:r>
            <a:endParaRPr lang="fr-CH" sz="1800" dirty="0"/>
          </a:p>
        </p:txBody>
      </p:sp>
      <p:grpSp>
        <p:nvGrpSpPr>
          <p:cNvPr id="13" name="Group 26">
            <a:extLst>
              <a:ext uri="{FF2B5EF4-FFF2-40B4-BE49-F238E27FC236}">
                <a16:creationId xmlns:a16="http://schemas.microsoft.com/office/drawing/2014/main" id="{DB76FF23-1DC0-4B2E-C316-C1F37B455E2C}"/>
              </a:ext>
            </a:extLst>
          </p:cNvPr>
          <p:cNvGrpSpPr/>
          <p:nvPr/>
        </p:nvGrpSpPr>
        <p:grpSpPr>
          <a:xfrm>
            <a:off x="2046237" y="3692895"/>
            <a:ext cx="324061" cy="312176"/>
            <a:chOff x="5937564" y="3833745"/>
            <a:chExt cx="306171" cy="306910"/>
          </a:xfrm>
        </p:grpSpPr>
        <p:sp>
          <p:nvSpPr>
            <p:cNvPr id="14" name="Freeform 94">
              <a:extLst>
                <a:ext uri="{FF2B5EF4-FFF2-40B4-BE49-F238E27FC236}">
                  <a16:creationId xmlns:a16="http://schemas.microsoft.com/office/drawing/2014/main" id="{7D57AE13-F30B-2EEC-41F2-F480FD6DC368}"/>
                </a:ext>
              </a:extLst>
            </p:cNvPr>
            <p:cNvSpPr>
              <a:spLocks/>
            </p:cNvSpPr>
            <p:nvPr/>
          </p:nvSpPr>
          <p:spPr bwMode="gray">
            <a:xfrm>
              <a:off x="593756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p:spPr>
          <p:txBody>
            <a:bodyPr vert="horz" wrap="square" lIns="97710" tIns="48856" rIns="97710" bIns="48856" numCol="1" anchor="t" anchorCtr="0" compatLnSpc="1">
              <a:prstTxWarp prst="textNoShape">
                <a:avLst/>
              </a:prstTxWarp>
            </a:bodyPr>
            <a:lstStyle/>
            <a:p>
              <a:endParaRPr lang="en-US" sz="1984" dirty="0">
                <a:solidFill>
                  <a:srgbClr val="6E6F73"/>
                </a:solidFill>
                <a:sym typeface="+mn-lt"/>
              </a:endParaRPr>
            </a:p>
          </p:txBody>
        </p:sp>
        <p:sp>
          <p:nvSpPr>
            <p:cNvPr id="15" name="Freeform 95">
              <a:extLst>
                <a:ext uri="{FF2B5EF4-FFF2-40B4-BE49-F238E27FC236}">
                  <a16:creationId xmlns:a16="http://schemas.microsoft.com/office/drawing/2014/main" id="{022A9D95-F922-4B7C-385F-D2979DBCA1A1}"/>
                </a:ext>
              </a:extLst>
            </p:cNvPr>
            <p:cNvSpPr>
              <a:spLocks/>
            </p:cNvSpPr>
            <p:nvPr/>
          </p:nvSpPr>
          <p:spPr bwMode="gray">
            <a:xfrm>
              <a:off x="605399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7710" tIns="48856" rIns="97710" bIns="48856" numCol="1" anchor="t" anchorCtr="0" compatLnSpc="1">
              <a:prstTxWarp prst="textNoShape">
                <a:avLst/>
              </a:prstTxWarp>
            </a:bodyPr>
            <a:lstStyle/>
            <a:p>
              <a:endParaRPr lang="en-US" sz="1984">
                <a:solidFill>
                  <a:srgbClr val="6E6F73"/>
                </a:solidFill>
                <a:sym typeface="+mn-lt"/>
              </a:endParaRPr>
            </a:p>
          </p:txBody>
        </p:sp>
      </p:grpSp>
      <p:cxnSp>
        <p:nvCxnSpPr>
          <p:cNvPr id="17" name="Connecteur droit 16">
            <a:extLst>
              <a:ext uri="{FF2B5EF4-FFF2-40B4-BE49-F238E27FC236}">
                <a16:creationId xmlns:a16="http://schemas.microsoft.com/office/drawing/2014/main" id="{6EB7083C-9EEF-1D27-5D1A-98ABF33D1C06}"/>
              </a:ext>
            </a:extLst>
          </p:cNvPr>
          <p:cNvCxnSpPr>
            <a:cxnSpLocks/>
          </p:cNvCxnSpPr>
          <p:nvPr/>
        </p:nvCxnSpPr>
        <p:spPr>
          <a:xfrm>
            <a:off x="1814568" y="3465576"/>
            <a:ext cx="867982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77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D874B-290B-93DF-00E4-8AFF53F4C740}"/>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0D2F9EAA-E1E9-8C10-570E-CEB0FD180AA1}"/>
              </a:ext>
            </a:extLst>
          </p:cNvPr>
          <p:cNvSpPr txBox="1"/>
          <p:nvPr/>
        </p:nvSpPr>
        <p:spPr>
          <a:xfrm>
            <a:off x="1776679" y="75126"/>
            <a:ext cx="4966360" cy="1138773"/>
          </a:xfrm>
          <a:prstGeom prst="rect">
            <a:avLst/>
          </a:prstGeom>
          <a:noFill/>
        </p:spPr>
        <p:txBody>
          <a:bodyPr wrap="square" rtlCol="0">
            <a:spAutoFit/>
          </a:bodyPr>
          <a:lstStyle/>
          <a:p>
            <a:r>
              <a:rPr lang="fr-CH" b="1" dirty="0"/>
              <a:t>Enjeux pour l’année 2025 – 2026 : </a:t>
            </a:r>
          </a:p>
          <a:p>
            <a:r>
              <a:rPr lang="fr-CH" b="1" dirty="0"/>
              <a:t>Sous-projet 7 : Santé et usages numériques</a:t>
            </a:r>
          </a:p>
          <a:p>
            <a:r>
              <a:rPr lang="fr-CH" sz="1600" i="1" dirty="0"/>
              <a:t>Actualités et nouvelles prestations (2/2)</a:t>
            </a:r>
          </a:p>
          <a:p>
            <a:endParaRPr lang="fr-CH" sz="1600" i="1" dirty="0"/>
          </a:p>
        </p:txBody>
      </p:sp>
      <p:sp>
        <p:nvSpPr>
          <p:cNvPr id="4" name="Rectangle 3">
            <a:extLst>
              <a:ext uri="{FF2B5EF4-FFF2-40B4-BE49-F238E27FC236}">
                <a16:creationId xmlns:a16="http://schemas.microsoft.com/office/drawing/2014/main" id="{0D312D62-90FF-8738-342E-7320A43CE634}"/>
              </a:ext>
            </a:extLst>
          </p:cNvPr>
          <p:cNvSpPr/>
          <p:nvPr/>
        </p:nvSpPr>
        <p:spPr bwMode="gray">
          <a:xfrm>
            <a:off x="1776679" y="1213898"/>
            <a:ext cx="8638642" cy="1750120"/>
          </a:xfrm>
          <a:prstGeom prst="rect">
            <a:avLst/>
          </a:prstGeom>
          <a:ln>
            <a:solidFill>
              <a:srgbClr val="90CBF0"/>
            </a:solidFill>
            <a:headEnd/>
            <a:tailEn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200"/>
              </a:spcAft>
            </a:pPr>
            <a:r>
              <a:rPr lang="fr-CH" sz="1200" b="1" dirty="0">
                <a:cs typeface="Arial"/>
              </a:rPr>
              <a:t>Réalisé</a:t>
            </a:r>
          </a:p>
          <a:p>
            <a:pPr marL="171450" indent="-171450">
              <a:spcAft>
                <a:spcPts val="200"/>
              </a:spcAft>
              <a:buFont typeface="Arial" panose="020B0604020202020204" pitchFamily="34" charset="0"/>
              <a:buChar char="•"/>
            </a:pPr>
            <a:r>
              <a:rPr lang="fr-CH" sz="1200" dirty="0">
                <a:cs typeface="Arial"/>
              </a:rPr>
              <a:t>Inscription de 11 CO – classe de 11ème année</a:t>
            </a:r>
          </a:p>
          <a:p>
            <a:pPr marL="171450" indent="-171450">
              <a:spcAft>
                <a:spcPts val="200"/>
              </a:spcAft>
              <a:buFont typeface="Arial" panose="020B0604020202020204" pitchFamily="34" charset="0"/>
              <a:buChar char="•"/>
            </a:pPr>
            <a:r>
              <a:rPr lang="fr-CH" sz="1200" dirty="0">
                <a:cs typeface="Arial"/>
              </a:rPr>
              <a:t>Planification définie pour décembre – avril 26</a:t>
            </a:r>
          </a:p>
          <a:p>
            <a:pPr marL="171450" indent="-171450">
              <a:spcAft>
                <a:spcPts val="200"/>
              </a:spcAft>
              <a:buFont typeface="Arial" panose="020B0604020202020204" pitchFamily="34" charset="0"/>
              <a:buChar char="•"/>
            </a:pPr>
            <a:r>
              <a:rPr lang="fr-CH" sz="1200" dirty="0">
                <a:cs typeface="Arial"/>
              </a:rPr>
              <a:t>Préparation de l’évaluation pour les élèves et les enseignants du contenu des interventions </a:t>
            </a:r>
          </a:p>
          <a:p>
            <a:pPr marL="182563">
              <a:spcAft>
                <a:spcPts val="200"/>
              </a:spcAft>
            </a:pPr>
            <a:r>
              <a:rPr lang="fr-CH" sz="1200" dirty="0">
                <a:cs typeface="Arial"/>
              </a:rPr>
              <a:t>de RNVP</a:t>
            </a:r>
          </a:p>
          <a:p>
            <a:pPr>
              <a:spcAft>
                <a:spcPts val="200"/>
              </a:spcAft>
            </a:pPr>
            <a:r>
              <a:rPr lang="fr-CH" sz="1200" b="1" dirty="0">
                <a:cs typeface="Arial"/>
              </a:rPr>
              <a:t>En cours</a:t>
            </a:r>
          </a:p>
          <a:p>
            <a:pPr marL="171450" indent="-171450">
              <a:spcAft>
                <a:spcPts val="200"/>
              </a:spcAft>
              <a:buFont typeface="Arial" panose="020B0604020202020204" pitchFamily="34" charset="0"/>
              <a:buChar char="•"/>
            </a:pPr>
            <a:r>
              <a:rPr lang="fr-CH" sz="1200" dirty="0">
                <a:cs typeface="Arial"/>
              </a:rPr>
              <a:t> Discussion de la mise en cohérence avec le moyen d'enseignement 11ème CO du DIP</a:t>
            </a:r>
          </a:p>
          <a:p>
            <a:pPr marL="171450" indent="-171450">
              <a:spcAft>
                <a:spcPts val="200"/>
              </a:spcAft>
              <a:buFont typeface="Arial" panose="020B0604020202020204" pitchFamily="34" charset="0"/>
              <a:buChar char="•"/>
            </a:pPr>
            <a:r>
              <a:rPr lang="fr-CH" sz="1200" dirty="0">
                <a:cs typeface="Arial"/>
              </a:rPr>
              <a:t>Synthèse des données de l’évaluation des interventions et bilan pour rédaction d’une note pour décision par le DIP</a:t>
            </a:r>
          </a:p>
        </p:txBody>
      </p:sp>
      <p:sp>
        <p:nvSpPr>
          <p:cNvPr id="6" name="TextBox 2">
            <a:extLst>
              <a:ext uri="{FF2B5EF4-FFF2-40B4-BE49-F238E27FC236}">
                <a16:creationId xmlns:a16="http://schemas.microsoft.com/office/drawing/2014/main" id="{61918B9F-854C-BD1D-65A8-5F0555FB330A}"/>
              </a:ext>
            </a:extLst>
          </p:cNvPr>
          <p:cNvSpPr txBox="1"/>
          <p:nvPr/>
        </p:nvSpPr>
        <p:spPr>
          <a:xfrm>
            <a:off x="2007740" y="1001336"/>
            <a:ext cx="3292722" cy="276999"/>
          </a:xfrm>
          <a:prstGeom prst="rect">
            <a:avLst/>
          </a:prstGeom>
          <a:solidFill>
            <a:srgbClr val="90CBF0"/>
          </a:solidFill>
          <a:ln>
            <a:solidFill>
              <a:srgbClr val="90CBF0"/>
            </a:solidFill>
          </a:ln>
        </p:spPr>
        <p:style>
          <a:lnRef idx="2">
            <a:schemeClr val="accent6"/>
          </a:lnRef>
          <a:fillRef idx="1">
            <a:schemeClr val="lt1"/>
          </a:fillRef>
          <a:effectRef idx="0">
            <a:schemeClr val="accent6"/>
          </a:effectRef>
          <a:fontRef idx="minor">
            <a:schemeClr val="dk1"/>
          </a:fontRef>
        </p:style>
        <p:txBody>
          <a:bodyPr wrap="square" rtlCol="0" anchor="t">
            <a:spAutoFit/>
          </a:bodyPr>
          <a:lstStyle/>
          <a:p>
            <a:pPr algn="ctr">
              <a:defRPr/>
            </a:pPr>
            <a:r>
              <a:rPr lang="fr-CH" sz="1200" b="1" i="1" dirty="0">
                <a:solidFill>
                  <a:schemeClr val="tx2">
                    <a:lumMod val="50000"/>
                  </a:schemeClr>
                </a:solidFill>
                <a:latin typeface="+mj-lt"/>
                <a:cs typeface="Opella Sans"/>
              </a:rPr>
              <a:t>Prévention des jeux vidéos – RNVP 11 CO</a:t>
            </a:r>
            <a:endParaRPr lang="fr-CH" sz="1200" kern="0" spc="25" dirty="0">
              <a:solidFill>
                <a:schemeClr val="tx2">
                  <a:lumMod val="50000"/>
                </a:schemeClr>
              </a:solidFill>
              <a:latin typeface="+mj-lt"/>
              <a:sym typeface="Wingdings" panose="05000000000000000000" pitchFamily="2" charset="2"/>
            </a:endParaRPr>
          </a:p>
        </p:txBody>
      </p:sp>
      <p:sp>
        <p:nvSpPr>
          <p:cNvPr id="9" name="Rectangle 8">
            <a:extLst>
              <a:ext uri="{FF2B5EF4-FFF2-40B4-BE49-F238E27FC236}">
                <a16:creationId xmlns:a16="http://schemas.microsoft.com/office/drawing/2014/main" id="{0B7B4630-34DA-3086-EE30-727C997C37DA}"/>
              </a:ext>
            </a:extLst>
          </p:cNvPr>
          <p:cNvSpPr/>
          <p:nvPr/>
        </p:nvSpPr>
        <p:spPr bwMode="gray">
          <a:xfrm>
            <a:off x="1809533" y="3189426"/>
            <a:ext cx="8605789" cy="1574599"/>
          </a:xfrm>
          <a:prstGeom prst="rect">
            <a:avLst/>
          </a:prstGeom>
          <a:ln>
            <a:solidFill>
              <a:srgbClr val="90CBF0"/>
            </a:solidFill>
            <a:headEnd/>
            <a:tailEn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lvl="2" defTabSz="914354">
              <a:spcAft>
                <a:spcPts val="300"/>
              </a:spcAft>
              <a:defRPr/>
            </a:pPr>
            <a:endParaRPr lang="fr-FR" sz="1200" b="1" kern="0" dirty="0">
              <a:solidFill>
                <a:sysClr val="windowText" lastClr="000000"/>
              </a:solidFill>
              <a:cs typeface="Arial" pitchFamily="34" charset="0"/>
            </a:endParaRPr>
          </a:p>
          <a:p>
            <a:pPr>
              <a:spcAft>
                <a:spcPts val="200"/>
              </a:spcAft>
            </a:pPr>
            <a:r>
              <a:rPr lang="fr-CH" sz="1200" b="1" dirty="0"/>
              <a:t>Réalisé</a:t>
            </a:r>
          </a:p>
          <a:p>
            <a:pPr marL="285750" indent="-285750">
              <a:spcAft>
                <a:spcPts val="200"/>
              </a:spcAft>
              <a:buFont typeface="Arial" panose="020B0604020202020204" pitchFamily="34" charset="0"/>
              <a:buChar char="•"/>
            </a:pPr>
            <a:r>
              <a:rPr lang="fr-CH" sz="1200" dirty="0"/>
              <a:t>Lancement des travaux du groupe automne 25</a:t>
            </a:r>
          </a:p>
          <a:p>
            <a:pPr>
              <a:spcAft>
                <a:spcPts val="200"/>
              </a:spcAft>
            </a:pPr>
            <a:r>
              <a:rPr lang="fr-CH" sz="1200" b="1" dirty="0"/>
              <a:t>En cours</a:t>
            </a:r>
          </a:p>
          <a:p>
            <a:pPr marL="285750" indent="-285750">
              <a:spcAft>
                <a:spcPts val="200"/>
              </a:spcAft>
              <a:buFont typeface="Arial" panose="020B0604020202020204" pitchFamily="34" charset="0"/>
              <a:buChar char="•"/>
            </a:pPr>
            <a:r>
              <a:rPr lang="fr-CH" sz="1200" dirty="0"/>
              <a:t>Recensement de l'existant</a:t>
            </a:r>
          </a:p>
          <a:p>
            <a:pPr marL="285750" indent="-285750">
              <a:spcAft>
                <a:spcPts val="200"/>
              </a:spcAft>
              <a:buFont typeface="Arial" panose="020B0604020202020204" pitchFamily="34" charset="0"/>
              <a:buChar char="•"/>
            </a:pPr>
            <a:r>
              <a:rPr lang="fr-CH" sz="1200" dirty="0"/>
              <a:t>Étude d'offres existantes</a:t>
            </a:r>
          </a:p>
          <a:p>
            <a:pPr marL="285750" indent="-285750">
              <a:spcAft>
                <a:spcPts val="200"/>
              </a:spcAft>
              <a:buFont typeface="Arial" panose="020B0604020202020204" pitchFamily="34" charset="0"/>
              <a:buChar char="•"/>
            </a:pPr>
            <a:r>
              <a:rPr lang="fr-CH" sz="1200" dirty="0"/>
              <a:t>Proposition de nouveaux supports</a:t>
            </a:r>
          </a:p>
        </p:txBody>
      </p:sp>
      <p:sp>
        <p:nvSpPr>
          <p:cNvPr id="10" name="TextBox 2">
            <a:extLst>
              <a:ext uri="{FF2B5EF4-FFF2-40B4-BE49-F238E27FC236}">
                <a16:creationId xmlns:a16="http://schemas.microsoft.com/office/drawing/2014/main" id="{E149D7A7-FF9D-987D-608A-61CD23B480D6}"/>
              </a:ext>
            </a:extLst>
          </p:cNvPr>
          <p:cNvSpPr txBox="1"/>
          <p:nvPr/>
        </p:nvSpPr>
        <p:spPr>
          <a:xfrm>
            <a:off x="2007740" y="3041298"/>
            <a:ext cx="4291234" cy="276999"/>
          </a:xfrm>
          <a:prstGeom prst="rect">
            <a:avLst/>
          </a:prstGeom>
          <a:solidFill>
            <a:srgbClr val="90CBF0"/>
          </a:solidFill>
          <a:ln>
            <a:solidFill>
              <a:srgbClr val="90CBF0"/>
            </a:solidFill>
          </a:ln>
        </p:spPr>
        <p:style>
          <a:lnRef idx="2">
            <a:schemeClr val="accent6"/>
          </a:lnRef>
          <a:fillRef idx="1">
            <a:schemeClr val="lt1"/>
          </a:fillRef>
          <a:effectRef idx="0">
            <a:schemeClr val="accent6"/>
          </a:effectRef>
          <a:fontRef idx="minor">
            <a:schemeClr val="dk1"/>
          </a:fontRef>
        </p:style>
        <p:txBody>
          <a:bodyPr wrap="square" rtlCol="0" anchor="t">
            <a:spAutoFit/>
          </a:bodyPr>
          <a:lstStyle/>
          <a:p>
            <a:pPr algn="ctr">
              <a:defRPr/>
            </a:pPr>
            <a:r>
              <a:rPr lang="en-US" sz="1200" b="1" i="1" dirty="0">
                <a:solidFill>
                  <a:schemeClr val="tx2">
                    <a:lumMod val="50000"/>
                  </a:schemeClr>
                </a:solidFill>
                <a:latin typeface="+mj-lt"/>
                <a:cs typeface="Opella Sans"/>
              </a:rPr>
              <a:t>Groupe de travail -  </a:t>
            </a:r>
            <a:r>
              <a:rPr lang="fr-CH" sz="1200" b="1" i="1" dirty="0">
                <a:solidFill>
                  <a:schemeClr val="tx2">
                    <a:lumMod val="50000"/>
                  </a:schemeClr>
                </a:solidFill>
                <a:latin typeface="+mj-lt"/>
                <a:cs typeface="Opella Sans"/>
              </a:rPr>
              <a:t>Sommeil</a:t>
            </a:r>
            <a:r>
              <a:rPr lang="en-US" sz="1200" b="1" i="1" dirty="0">
                <a:solidFill>
                  <a:schemeClr val="tx2">
                    <a:lumMod val="50000"/>
                  </a:schemeClr>
                </a:solidFill>
                <a:latin typeface="+mj-lt"/>
                <a:cs typeface="Opella Sans"/>
              </a:rPr>
              <a:t> – </a:t>
            </a:r>
            <a:r>
              <a:rPr lang="fr-CH" sz="1200" b="1" i="1" dirty="0">
                <a:solidFill>
                  <a:schemeClr val="tx2">
                    <a:lumMod val="50000"/>
                  </a:schemeClr>
                </a:solidFill>
                <a:latin typeface="+mj-lt"/>
                <a:cs typeface="Opella Sans"/>
              </a:rPr>
              <a:t>moyens</a:t>
            </a:r>
            <a:r>
              <a:rPr lang="en-US" sz="1200" b="1" i="1" dirty="0">
                <a:solidFill>
                  <a:schemeClr val="tx2">
                    <a:lumMod val="50000"/>
                  </a:schemeClr>
                </a:solidFill>
                <a:latin typeface="+mj-lt"/>
                <a:cs typeface="Opella Sans"/>
              </a:rPr>
              <a:t> </a:t>
            </a:r>
            <a:r>
              <a:rPr lang="fr-CH" sz="1200" b="1" i="1" dirty="0">
                <a:solidFill>
                  <a:schemeClr val="tx2">
                    <a:lumMod val="50000"/>
                  </a:schemeClr>
                </a:solidFill>
                <a:latin typeface="+mj-lt"/>
                <a:cs typeface="Opella Sans"/>
              </a:rPr>
              <a:t>d'enseignement</a:t>
            </a:r>
          </a:p>
        </p:txBody>
      </p:sp>
      <p:pic>
        <p:nvPicPr>
          <p:cNvPr id="2" name="Image 1">
            <a:extLst>
              <a:ext uri="{FF2B5EF4-FFF2-40B4-BE49-F238E27FC236}">
                <a16:creationId xmlns:a16="http://schemas.microsoft.com/office/drawing/2014/main" id="{E9FD37E7-F37A-8183-C9CC-541E401CDE6A}"/>
              </a:ext>
            </a:extLst>
          </p:cNvPr>
          <p:cNvPicPr>
            <a:picLocks noChangeAspect="1"/>
          </p:cNvPicPr>
          <p:nvPr/>
        </p:nvPicPr>
        <p:blipFill>
          <a:blip r:embed="rId3"/>
          <a:stretch>
            <a:fillRect/>
          </a:stretch>
        </p:blipFill>
        <p:spPr>
          <a:xfrm>
            <a:off x="8319798" y="1305001"/>
            <a:ext cx="1943492" cy="1045351"/>
          </a:xfrm>
          <a:prstGeom prst="rect">
            <a:avLst/>
          </a:prstGeom>
        </p:spPr>
      </p:pic>
      <p:pic>
        <p:nvPicPr>
          <p:cNvPr id="5" name="Image 4">
            <a:extLst>
              <a:ext uri="{FF2B5EF4-FFF2-40B4-BE49-F238E27FC236}">
                <a16:creationId xmlns:a16="http://schemas.microsoft.com/office/drawing/2014/main" id="{C7662874-027C-D668-A4A3-03B3280EE213}"/>
              </a:ext>
            </a:extLst>
          </p:cNvPr>
          <p:cNvPicPr>
            <a:picLocks noChangeAspect="1"/>
          </p:cNvPicPr>
          <p:nvPr/>
        </p:nvPicPr>
        <p:blipFill>
          <a:blip r:embed="rId4"/>
          <a:stretch>
            <a:fillRect/>
          </a:stretch>
        </p:blipFill>
        <p:spPr>
          <a:xfrm>
            <a:off x="8404026" y="3357589"/>
            <a:ext cx="1859265" cy="1238271"/>
          </a:xfrm>
          <a:prstGeom prst="rect">
            <a:avLst/>
          </a:prstGeom>
        </p:spPr>
      </p:pic>
      <p:sp>
        <p:nvSpPr>
          <p:cNvPr id="7" name="Rectangle 6">
            <a:extLst>
              <a:ext uri="{FF2B5EF4-FFF2-40B4-BE49-F238E27FC236}">
                <a16:creationId xmlns:a16="http://schemas.microsoft.com/office/drawing/2014/main" id="{BEBF7632-2159-E90A-AD6A-F88A5D4EEDD0}"/>
              </a:ext>
            </a:extLst>
          </p:cNvPr>
          <p:cNvSpPr/>
          <p:nvPr/>
        </p:nvSpPr>
        <p:spPr bwMode="gray">
          <a:xfrm>
            <a:off x="1776679" y="5068582"/>
            <a:ext cx="8638642" cy="1462075"/>
          </a:xfrm>
          <a:prstGeom prst="rect">
            <a:avLst/>
          </a:prstGeom>
          <a:ln>
            <a:solidFill>
              <a:srgbClr val="90CBF0"/>
            </a:solidFill>
            <a:headEnd/>
            <a:tailEn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200"/>
              </a:spcAft>
            </a:pPr>
            <a:r>
              <a:rPr lang="fr-CH" sz="1200" b="1" dirty="0"/>
              <a:t>Réalisé</a:t>
            </a:r>
          </a:p>
          <a:p>
            <a:pPr marL="285750" indent="-285750">
              <a:spcAft>
                <a:spcPts val="200"/>
              </a:spcAft>
              <a:buFont typeface="Arial" panose="020B0604020202020204" pitchFamily="34" charset="0"/>
              <a:buChar char="•"/>
            </a:pPr>
            <a:r>
              <a:rPr lang="fr-CH" sz="1200" dirty="0"/>
              <a:t>Offre de diffusion validée par le DIP du projet "Parentalité et utilisation des écrans</a:t>
            </a:r>
          </a:p>
          <a:p>
            <a:pPr marL="265113">
              <a:spcAft>
                <a:spcPts val="200"/>
              </a:spcAft>
            </a:pPr>
            <a:r>
              <a:rPr lang="fr-CH" sz="1200" dirty="0"/>
              <a:t>chez les adolescents: 	le théâtre –forum comme outil de participation" </a:t>
            </a:r>
          </a:p>
          <a:p>
            <a:pPr>
              <a:spcAft>
                <a:spcPts val="200"/>
              </a:spcAft>
            </a:pPr>
            <a:r>
              <a:rPr lang="fr-CH" sz="1200" b="1" dirty="0"/>
              <a:t>En cours</a:t>
            </a:r>
          </a:p>
          <a:p>
            <a:pPr marL="285750" indent="-285750">
              <a:spcAft>
                <a:spcPts val="200"/>
              </a:spcAft>
              <a:buFont typeface="Arial" panose="020B0604020202020204" pitchFamily="34" charset="0"/>
              <a:buChar char="•"/>
            </a:pPr>
            <a:r>
              <a:rPr lang="fr-CH" sz="1200" dirty="0"/>
              <a:t>Communication aux établissements scolaires ES I et ES II de cette offre</a:t>
            </a:r>
          </a:p>
          <a:p>
            <a:pPr marL="285750" indent="-285750">
              <a:spcAft>
                <a:spcPts val="200"/>
              </a:spcAft>
              <a:buFont typeface="Arial" panose="020B0604020202020204" pitchFamily="34" charset="0"/>
              <a:buChar char="•"/>
            </a:pPr>
            <a:r>
              <a:rPr lang="fr-CH" sz="1200" dirty="0"/>
              <a:t>Planification par Medialab des soirées de parents pour le 1</a:t>
            </a:r>
            <a:r>
              <a:rPr lang="fr-CH" sz="1200" baseline="30000" dirty="0"/>
              <a:t>er</a:t>
            </a:r>
            <a:r>
              <a:rPr lang="fr-CH" sz="1200" dirty="0"/>
              <a:t> semestre 2026</a:t>
            </a:r>
          </a:p>
        </p:txBody>
      </p:sp>
      <p:sp>
        <p:nvSpPr>
          <p:cNvPr id="8" name="TextBox 2">
            <a:extLst>
              <a:ext uri="{FF2B5EF4-FFF2-40B4-BE49-F238E27FC236}">
                <a16:creationId xmlns:a16="http://schemas.microsoft.com/office/drawing/2014/main" id="{0167723C-B557-1E01-DFF9-21015DF8E4D7}"/>
              </a:ext>
            </a:extLst>
          </p:cNvPr>
          <p:cNvSpPr txBox="1"/>
          <p:nvPr/>
        </p:nvSpPr>
        <p:spPr>
          <a:xfrm>
            <a:off x="2007741" y="4841304"/>
            <a:ext cx="4988379" cy="276999"/>
          </a:xfrm>
          <a:prstGeom prst="rect">
            <a:avLst/>
          </a:prstGeom>
          <a:solidFill>
            <a:srgbClr val="90CBF0"/>
          </a:solidFill>
          <a:ln>
            <a:solidFill>
              <a:srgbClr val="90CBF0"/>
            </a:solidFill>
          </a:ln>
        </p:spPr>
        <p:style>
          <a:lnRef idx="2">
            <a:schemeClr val="accent6"/>
          </a:lnRef>
          <a:fillRef idx="1">
            <a:schemeClr val="lt1"/>
          </a:fillRef>
          <a:effectRef idx="0">
            <a:schemeClr val="accent6"/>
          </a:effectRef>
          <a:fontRef idx="minor">
            <a:schemeClr val="dk1"/>
          </a:fontRef>
        </p:style>
        <p:txBody>
          <a:bodyPr wrap="square" rtlCol="0" anchor="t">
            <a:spAutoFit/>
          </a:bodyPr>
          <a:lstStyle/>
          <a:p>
            <a:pPr algn="ctr">
              <a:defRPr/>
            </a:pPr>
            <a:r>
              <a:rPr lang="en-US" sz="1200" b="1" i="1" dirty="0">
                <a:solidFill>
                  <a:schemeClr val="tx2">
                    <a:lumMod val="50000"/>
                  </a:schemeClr>
                </a:solidFill>
                <a:latin typeface="+mj-lt"/>
                <a:cs typeface="Opella Sans"/>
              </a:rPr>
              <a:t>Offre de </a:t>
            </a:r>
            <a:r>
              <a:rPr lang="fr-CH" sz="1200" b="1" i="1" dirty="0">
                <a:solidFill>
                  <a:schemeClr val="tx2">
                    <a:lumMod val="50000"/>
                  </a:schemeClr>
                </a:solidFill>
                <a:latin typeface="+mj-lt"/>
                <a:cs typeface="Opella Sans"/>
              </a:rPr>
              <a:t>prévention</a:t>
            </a:r>
            <a:r>
              <a:rPr lang="en-US" sz="1200" b="1" i="1" dirty="0">
                <a:solidFill>
                  <a:schemeClr val="tx2">
                    <a:lumMod val="50000"/>
                  </a:schemeClr>
                </a:solidFill>
                <a:latin typeface="+mj-lt"/>
                <a:cs typeface="Opella Sans"/>
              </a:rPr>
              <a:t> pour les parents par UNIGE (</a:t>
            </a:r>
            <a:r>
              <a:rPr lang="en-US" sz="1200" b="1" i="1" dirty="0" err="1">
                <a:solidFill>
                  <a:schemeClr val="tx2">
                    <a:lumMod val="50000"/>
                  </a:schemeClr>
                </a:solidFill>
                <a:latin typeface="+mj-lt"/>
                <a:cs typeface="Opella Sans"/>
              </a:rPr>
              <a:t>Medialab</a:t>
            </a:r>
            <a:r>
              <a:rPr lang="en-US" sz="1200" b="1" i="1" dirty="0">
                <a:solidFill>
                  <a:schemeClr val="tx2">
                    <a:lumMod val="50000"/>
                  </a:schemeClr>
                </a:solidFill>
                <a:latin typeface="+mj-lt"/>
                <a:cs typeface="Opella Sans"/>
              </a:rPr>
              <a:t>)</a:t>
            </a:r>
          </a:p>
        </p:txBody>
      </p:sp>
      <p:pic>
        <p:nvPicPr>
          <p:cNvPr id="13" name="Image 12">
            <a:extLst>
              <a:ext uri="{FF2B5EF4-FFF2-40B4-BE49-F238E27FC236}">
                <a16:creationId xmlns:a16="http://schemas.microsoft.com/office/drawing/2014/main" id="{D52E35E9-34C1-C2C2-6873-44E45119C3F5}"/>
              </a:ext>
            </a:extLst>
          </p:cNvPr>
          <p:cNvPicPr>
            <a:picLocks noChangeAspect="1"/>
          </p:cNvPicPr>
          <p:nvPr/>
        </p:nvPicPr>
        <p:blipFill>
          <a:blip r:embed="rId5"/>
          <a:stretch>
            <a:fillRect/>
          </a:stretch>
        </p:blipFill>
        <p:spPr>
          <a:xfrm>
            <a:off x="8404026" y="5160976"/>
            <a:ext cx="1859265" cy="1277284"/>
          </a:xfrm>
          <a:prstGeom prst="rect">
            <a:avLst/>
          </a:prstGeom>
        </p:spPr>
      </p:pic>
    </p:spTree>
    <p:extLst>
      <p:ext uri="{BB962C8B-B14F-4D97-AF65-F5344CB8AC3E}">
        <p14:creationId xmlns:p14="http://schemas.microsoft.com/office/powerpoint/2010/main" val="1780578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6780C-2116-F3B9-33B2-950A5235DA70}"/>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F17ABAB6-2A80-A36C-3061-49147C6E101B}"/>
              </a:ext>
            </a:extLst>
          </p:cNvPr>
          <p:cNvSpPr>
            <a:spLocks noGrp="1"/>
          </p:cNvSpPr>
          <p:nvPr>
            <p:ph type="title"/>
          </p:nvPr>
        </p:nvSpPr>
        <p:spPr>
          <a:xfrm>
            <a:off x="1981200" y="1839668"/>
            <a:ext cx="8229600" cy="3473717"/>
          </a:xfrm>
        </p:spPr>
        <p:txBody>
          <a:bodyPr/>
          <a:lstStyle/>
          <a:p>
            <a:pPr algn="ctr"/>
            <a:r>
              <a:rPr lang="fr-CH" dirty="0">
                <a:solidFill>
                  <a:schemeClr val="accent5">
                    <a:lumMod val="75000"/>
                  </a:schemeClr>
                </a:solidFill>
                <a:latin typeface="Arial" panose="020B0604020202020204" pitchFamily="34" charset="0"/>
                <a:cs typeface="Arial" panose="020B0604020202020204" pitchFamily="34" charset="0"/>
              </a:rPr>
              <a:t>Conclusions FR 10A exercice 2024-2025</a:t>
            </a:r>
            <a:br>
              <a:rPr lang="fr-CH" dirty="0">
                <a:solidFill>
                  <a:schemeClr val="accent5">
                    <a:lumMod val="75000"/>
                  </a:schemeClr>
                </a:solidFill>
                <a:latin typeface="Arial" panose="020B0604020202020204" pitchFamily="34" charset="0"/>
                <a:cs typeface="Arial" panose="020B0604020202020204" pitchFamily="34" charset="0"/>
              </a:rPr>
            </a:br>
            <a:r>
              <a:rPr lang="fr-CH" dirty="0">
                <a:solidFill>
                  <a:schemeClr val="accent5">
                    <a:lumMod val="75000"/>
                  </a:schemeClr>
                </a:solidFill>
                <a:latin typeface="Arial" panose="020B0604020202020204" pitchFamily="34" charset="0"/>
                <a:cs typeface="Arial" panose="020B0604020202020204" pitchFamily="34" charset="0"/>
              </a:rPr>
              <a:t>&amp; Suites dès R25</a:t>
            </a:r>
            <a:br>
              <a:rPr lang="fr-FR" dirty="0">
                <a:solidFill>
                  <a:schemeClr val="bg1"/>
                </a:solidFill>
              </a:rPr>
            </a:br>
            <a:br>
              <a:rPr lang="fr-CH" b="0" dirty="0">
                <a:solidFill>
                  <a:schemeClr val="accent5">
                    <a:lumMod val="75000"/>
                  </a:schemeClr>
                </a:solidFill>
                <a:latin typeface="Arial" panose="020B0604020202020204" pitchFamily="34" charset="0"/>
                <a:cs typeface="Arial" panose="020B0604020202020204" pitchFamily="34" charset="0"/>
              </a:rPr>
            </a:br>
            <a:endParaRPr lang="fr-CH" b="0"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054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6D816-5238-25C9-86EB-4F97FD7B96B1}"/>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CCDE1488-C409-A490-8C4B-1CE2374607CC}"/>
              </a:ext>
            </a:extLst>
          </p:cNvPr>
          <p:cNvSpPr/>
          <p:nvPr/>
        </p:nvSpPr>
        <p:spPr>
          <a:xfrm>
            <a:off x="1636890" y="1095022"/>
            <a:ext cx="8918221" cy="5687190"/>
          </a:xfrm>
          <a:prstGeom prst="rect">
            <a:avLst/>
          </a:prstGeom>
          <a:solidFill>
            <a:srgbClr val="FFF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2" name="Rectangle 41">
            <a:extLst>
              <a:ext uri="{FF2B5EF4-FFF2-40B4-BE49-F238E27FC236}">
                <a16:creationId xmlns:a16="http://schemas.microsoft.com/office/drawing/2014/main" id="{A36B7B1C-6C2C-FA3F-F8D3-2A3C4C38C7DA}"/>
              </a:ext>
            </a:extLst>
          </p:cNvPr>
          <p:cNvSpPr/>
          <p:nvPr/>
        </p:nvSpPr>
        <p:spPr>
          <a:xfrm>
            <a:off x="8692451" y="158044"/>
            <a:ext cx="1806221" cy="869071"/>
          </a:xfrm>
          <a:prstGeom prst="rect">
            <a:avLst/>
          </a:prstGeom>
          <a:solidFill>
            <a:srgbClr val="FFF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ZoneTexte 2">
            <a:extLst>
              <a:ext uri="{FF2B5EF4-FFF2-40B4-BE49-F238E27FC236}">
                <a16:creationId xmlns:a16="http://schemas.microsoft.com/office/drawing/2014/main" id="{F851698B-90FE-F796-247B-1EFCC778C37E}"/>
              </a:ext>
            </a:extLst>
          </p:cNvPr>
          <p:cNvSpPr txBox="1"/>
          <p:nvPr/>
        </p:nvSpPr>
        <p:spPr>
          <a:xfrm>
            <a:off x="1721905" y="559233"/>
            <a:ext cx="6581777" cy="369332"/>
          </a:xfrm>
          <a:prstGeom prst="rect">
            <a:avLst/>
          </a:prstGeom>
          <a:noFill/>
        </p:spPr>
        <p:txBody>
          <a:bodyPr wrap="square" rtlCol="0" anchor="t">
            <a:spAutoFit/>
          </a:bodyPr>
          <a:lstStyle/>
          <a:p>
            <a:r>
              <a:rPr lang="fr-CH" b="1" dirty="0"/>
              <a:t>Planning macro des sous-projets FR10A sur 2025-2026</a:t>
            </a:r>
            <a:endParaRPr lang="fr-CH" sz="1600" i="1" dirty="0"/>
          </a:p>
        </p:txBody>
      </p:sp>
      <p:sp>
        <p:nvSpPr>
          <p:cNvPr id="4" name="Rectangle 3">
            <a:extLst>
              <a:ext uri="{FF2B5EF4-FFF2-40B4-BE49-F238E27FC236}">
                <a16:creationId xmlns:a16="http://schemas.microsoft.com/office/drawing/2014/main" id="{8C36D1AF-B2FB-9868-B5A9-CB8F9D4AC1E1}"/>
              </a:ext>
            </a:extLst>
          </p:cNvPr>
          <p:cNvSpPr/>
          <p:nvPr/>
        </p:nvSpPr>
        <p:spPr>
          <a:xfrm>
            <a:off x="1670756" y="1495355"/>
            <a:ext cx="609596" cy="80705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CH" sz="1000" dirty="0">
                <a:solidFill>
                  <a:schemeClr val="tx1"/>
                </a:solidFill>
              </a:rPr>
              <a:t>Prévention des consommations à risque</a:t>
            </a:r>
          </a:p>
        </p:txBody>
      </p:sp>
      <p:sp>
        <p:nvSpPr>
          <p:cNvPr id="11" name="Rectangle 10">
            <a:extLst>
              <a:ext uri="{FF2B5EF4-FFF2-40B4-BE49-F238E27FC236}">
                <a16:creationId xmlns:a16="http://schemas.microsoft.com/office/drawing/2014/main" id="{709D373E-8D82-3F7B-6E07-8C565B0221A6}"/>
              </a:ext>
            </a:extLst>
          </p:cNvPr>
          <p:cNvSpPr/>
          <p:nvPr/>
        </p:nvSpPr>
        <p:spPr>
          <a:xfrm>
            <a:off x="1670757" y="2376551"/>
            <a:ext cx="609595" cy="807055"/>
          </a:xfrm>
          <a:prstGeom prst="rect">
            <a:avLst/>
          </a:prstGeom>
          <a:solidFill>
            <a:srgbClr val="FF99FF"/>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CH" sz="1000" dirty="0">
                <a:solidFill>
                  <a:schemeClr val="tx1"/>
                </a:solidFill>
              </a:rPr>
              <a:t>Vie affective et santé sexuelle</a:t>
            </a:r>
          </a:p>
        </p:txBody>
      </p:sp>
      <p:sp>
        <p:nvSpPr>
          <p:cNvPr id="12" name="Rectangle 11">
            <a:extLst>
              <a:ext uri="{FF2B5EF4-FFF2-40B4-BE49-F238E27FC236}">
                <a16:creationId xmlns:a16="http://schemas.microsoft.com/office/drawing/2014/main" id="{5F50AC8C-C228-A02B-C162-92720C3B45AF}"/>
              </a:ext>
            </a:extLst>
          </p:cNvPr>
          <p:cNvSpPr/>
          <p:nvPr/>
        </p:nvSpPr>
        <p:spPr>
          <a:xfrm>
            <a:off x="1670757" y="3253274"/>
            <a:ext cx="609595" cy="807055"/>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CH" sz="1000" dirty="0">
                <a:solidFill>
                  <a:schemeClr val="tx1"/>
                </a:solidFill>
              </a:rPr>
              <a:t>De bonnes habitudes de vie</a:t>
            </a:r>
          </a:p>
        </p:txBody>
      </p:sp>
      <p:sp>
        <p:nvSpPr>
          <p:cNvPr id="13" name="Rectangle 12">
            <a:extLst>
              <a:ext uri="{FF2B5EF4-FFF2-40B4-BE49-F238E27FC236}">
                <a16:creationId xmlns:a16="http://schemas.microsoft.com/office/drawing/2014/main" id="{B2C43FE7-D15A-B067-9044-2312EE26314C}"/>
              </a:ext>
            </a:extLst>
          </p:cNvPr>
          <p:cNvSpPr/>
          <p:nvPr/>
        </p:nvSpPr>
        <p:spPr>
          <a:xfrm>
            <a:off x="1670757" y="4129997"/>
            <a:ext cx="609596" cy="807055"/>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CH" sz="1000" dirty="0">
                <a:solidFill>
                  <a:schemeClr val="tx1"/>
                </a:solidFill>
              </a:rPr>
              <a:t>Rester en bonne santé mentale</a:t>
            </a:r>
          </a:p>
        </p:txBody>
      </p:sp>
      <p:sp>
        <p:nvSpPr>
          <p:cNvPr id="15" name="Rectangle 14">
            <a:extLst>
              <a:ext uri="{FF2B5EF4-FFF2-40B4-BE49-F238E27FC236}">
                <a16:creationId xmlns:a16="http://schemas.microsoft.com/office/drawing/2014/main" id="{7ED7AE3F-FECD-39CE-C304-286E580B3CD2}"/>
              </a:ext>
            </a:extLst>
          </p:cNvPr>
          <p:cNvSpPr/>
          <p:nvPr/>
        </p:nvSpPr>
        <p:spPr>
          <a:xfrm>
            <a:off x="1661169" y="5006720"/>
            <a:ext cx="609597" cy="80705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CH" sz="1000" dirty="0">
                <a:solidFill>
                  <a:schemeClr val="tx1"/>
                </a:solidFill>
              </a:rPr>
              <a:t>Se former aux gestes qui sauvent</a:t>
            </a:r>
          </a:p>
        </p:txBody>
      </p:sp>
      <p:sp>
        <p:nvSpPr>
          <p:cNvPr id="22" name="ZoneTexte 21">
            <a:extLst>
              <a:ext uri="{FF2B5EF4-FFF2-40B4-BE49-F238E27FC236}">
                <a16:creationId xmlns:a16="http://schemas.microsoft.com/office/drawing/2014/main" id="{98B9DE62-C640-9B08-F5B3-6A4674648C18}"/>
              </a:ext>
            </a:extLst>
          </p:cNvPr>
          <p:cNvSpPr txBox="1"/>
          <p:nvPr/>
        </p:nvSpPr>
        <p:spPr>
          <a:xfrm>
            <a:off x="2449687" y="1218773"/>
            <a:ext cx="8003822" cy="246221"/>
          </a:xfrm>
          <a:prstGeom prst="rect">
            <a:avLst/>
          </a:prstGeom>
          <a:noFill/>
        </p:spPr>
        <p:txBody>
          <a:bodyPr wrap="square" rtlCol="0">
            <a:spAutoFit/>
          </a:bodyPr>
          <a:lstStyle/>
          <a:p>
            <a:pPr marL="90488" indent="-90488" defTabSz="465138"/>
            <a:r>
              <a:rPr lang="fr-CH" sz="1000" b="1" dirty="0"/>
              <a:t>Août         Septembre         Octobre         Novembre         Décembre         Janvier         Février          Mars         Avril         Mai         Juin</a:t>
            </a:r>
          </a:p>
        </p:txBody>
      </p:sp>
      <p:sp>
        <p:nvSpPr>
          <p:cNvPr id="23" name="Flèche : pentagone 22">
            <a:extLst>
              <a:ext uri="{FF2B5EF4-FFF2-40B4-BE49-F238E27FC236}">
                <a16:creationId xmlns:a16="http://schemas.microsoft.com/office/drawing/2014/main" id="{52C628F3-45B8-7B9A-FABE-71FB8722039C}"/>
              </a:ext>
            </a:extLst>
          </p:cNvPr>
          <p:cNvSpPr/>
          <p:nvPr/>
        </p:nvSpPr>
        <p:spPr>
          <a:xfrm>
            <a:off x="2449687" y="1560895"/>
            <a:ext cx="2991556" cy="137642"/>
          </a:xfrm>
          <a:prstGeom prst="homePlat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900" dirty="0">
                <a:solidFill>
                  <a:schemeClr val="tx1"/>
                </a:solidFill>
              </a:rPr>
              <a:t>Finalisation note d’initialisation et envoi au COPIL</a:t>
            </a:r>
          </a:p>
        </p:txBody>
      </p:sp>
      <p:cxnSp>
        <p:nvCxnSpPr>
          <p:cNvPr id="27" name="Connecteur droit 26">
            <a:extLst>
              <a:ext uri="{FF2B5EF4-FFF2-40B4-BE49-F238E27FC236}">
                <a16:creationId xmlns:a16="http://schemas.microsoft.com/office/drawing/2014/main" id="{91A56616-983B-26C3-FFE8-15499B99475C}"/>
              </a:ext>
            </a:extLst>
          </p:cNvPr>
          <p:cNvCxnSpPr>
            <a:cxnSpLocks/>
          </p:cNvCxnSpPr>
          <p:nvPr/>
        </p:nvCxnSpPr>
        <p:spPr>
          <a:xfrm>
            <a:off x="7277100" y="1481116"/>
            <a:ext cx="0" cy="5179277"/>
          </a:xfrm>
          <a:prstGeom prst="line">
            <a:avLst/>
          </a:prstGeom>
          <a:ln/>
        </p:spPr>
        <p:style>
          <a:lnRef idx="3">
            <a:schemeClr val="accent2"/>
          </a:lnRef>
          <a:fillRef idx="0">
            <a:schemeClr val="accent2"/>
          </a:fillRef>
          <a:effectRef idx="2">
            <a:schemeClr val="accent2"/>
          </a:effectRef>
          <a:fontRef idx="minor">
            <a:schemeClr val="tx1"/>
          </a:fontRef>
        </p:style>
      </p:cxnSp>
      <p:sp>
        <p:nvSpPr>
          <p:cNvPr id="24" name="Flèche : pentagone 23">
            <a:extLst>
              <a:ext uri="{FF2B5EF4-FFF2-40B4-BE49-F238E27FC236}">
                <a16:creationId xmlns:a16="http://schemas.microsoft.com/office/drawing/2014/main" id="{B55D3690-2E3F-6A2A-FAE8-3AD2AABDBFE6}"/>
              </a:ext>
            </a:extLst>
          </p:cNvPr>
          <p:cNvSpPr/>
          <p:nvPr/>
        </p:nvSpPr>
        <p:spPr>
          <a:xfrm>
            <a:off x="4243698" y="1911493"/>
            <a:ext cx="2587002" cy="176612"/>
          </a:xfrm>
          <a:prstGeom prst="homePlat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900" dirty="0">
                <a:solidFill>
                  <a:schemeClr val="tx1"/>
                </a:solidFill>
              </a:rPr>
              <a:t>Lancement comité de suivi du sous-projet</a:t>
            </a:r>
          </a:p>
        </p:txBody>
      </p:sp>
      <p:sp>
        <p:nvSpPr>
          <p:cNvPr id="29" name="Flèche : pentagone 28">
            <a:extLst>
              <a:ext uri="{FF2B5EF4-FFF2-40B4-BE49-F238E27FC236}">
                <a16:creationId xmlns:a16="http://schemas.microsoft.com/office/drawing/2014/main" id="{0C376028-B3DB-4328-5C28-BE732975312F}"/>
              </a:ext>
            </a:extLst>
          </p:cNvPr>
          <p:cNvSpPr/>
          <p:nvPr/>
        </p:nvSpPr>
        <p:spPr>
          <a:xfrm>
            <a:off x="6181127" y="2971980"/>
            <a:ext cx="2816578" cy="166128"/>
          </a:xfrm>
          <a:prstGeom prst="homePlat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900" dirty="0">
                <a:solidFill>
                  <a:schemeClr val="bg1"/>
                </a:solidFill>
              </a:rPr>
              <a:t>Lancement projet pilote Alternatives</a:t>
            </a:r>
          </a:p>
        </p:txBody>
      </p:sp>
      <p:sp>
        <p:nvSpPr>
          <p:cNvPr id="30" name="Flèche : pentagone 29">
            <a:extLst>
              <a:ext uri="{FF2B5EF4-FFF2-40B4-BE49-F238E27FC236}">
                <a16:creationId xmlns:a16="http://schemas.microsoft.com/office/drawing/2014/main" id="{1E91EA73-1E66-7914-3AC1-9ACF8C9016CF}"/>
              </a:ext>
            </a:extLst>
          </p:cNvPr>
          <p:cNvSpPr/>
          <p:nvPr/>
        </p:nvSpPr>
        <p:spPr>
          <a:xfrm>
            <a:off x="6830700" y="2411384"/>
            <a:ext cx="2166996" cy="280584"/>
          </a:xfrm>
          <a:prstGeom prst="homePlat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900" dirty="0">
                <a:solidFill>
                  <a:schemeClr val="tx1"/>
                </a:solidFill>
              </a:rPr>
              <a:t>Si Validation nouvelle proposition du cours 3P, adaptation et tests</a:t>
            </a:r>
          </a:p>
        </p:txBody>
      </p:sp>
      <p:sp>
        <p:nvSpPr>
          <p:cNvPr id="31" name="Rectangle 30">
            <a:extLst>
              <a:ext uri="{FF2B5EF4-FFF2-40B4-BE49-F238E27FC236}">
                <a16:creationId xmlns:a16="http://schemas.microsoft.com/office/drawing/2014/main" id="{70E0FD28-0C44-AADD-01E2-226DA8DC6DE7}"/>
              </a:ext>
            </a:extLst>
          </p:cNvPr>
          <p:cNvSpPr/>
          <p:nvPr/>
        </p:nvSpPr>
        <p:spPr>
          <a:xfrm>
            <a:off x="8737606" y="191910"/>
            <a:ext cx="203200" cy="13673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2" name="Rectangle 31">
            <a:extLst>
              <a:ext uri="{FF2B5EF4-FFF2-40B4-BE49-F238E27FC236}">
                <a16:creationId xmlns:a16="http://schemas.microsoft.com/office/drawing/2014/main" id="{4BC22F57-9304-C125-A34B-EF0A67BBCC23}"/>
              </a:ext>
            </a:extLst>
          </p:cNvPr>
          <p:cNvSpPr/>
          <p:nvPr/>
        </p:nvSpPr>
        <p:spPr>
          <a:xfrm>
            <a:off x="8737606" y="490866"/>
            <a:ext cx="203200" cy="136734"/>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3" name="Rectangle 32">
            <a:extLst>
              <a:ext uri="{FF2B5EF4-FFF2-40B4-BE49-F238E27FC236}">
                <a16:creationId xmlns:a16="http://schemas.microsoft.com/office/drawing/2014/main" id="{AEAD92AF-4683-E002-CB32-B9BEFD378E0E}"/>
              </a:ext>
            </a:extLst>
          </p:cNvPr>
          <p:cNvSpPr/>
          <p:nvPr/>
        </p:nvSpPr>
        <p:spPr>
          <a:xfrm>
            <a:off x="8737606" y="802215"/>
            <a:ext cx="203200" cy="13673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4" name="ZoneTexte 33">
            <a:extLst>
              <a:ext uri="{FF2B5EF4-FFF2-40B4-BE49-F238E27FC236}">
                <a16:creationId xmlns:a16="http://schemas.microsoft.com/office/drawing/2014/main" id="{651CC4F1-ACDF-8774-5CF8-246A4C86C29D}"/>
              </a:ext>
            </a:extLst>
          </p:cNvPr>
          <p:cNvSpPr txBox="1"/>
          <p:nvPr/>
        </p:nvSpPr>
        <p:spPr>
          <a:xfrm>
            <a:off x="8952551" y="136275"/>
            <a:ext cx="1930400" cy="861774"/>
          </a:xfrm>
          <a:prstGeom prst="rect">
            <a:avLst/>
          </a:prstGeom>
          <a:noFill/>
        </p:spPr>
        <p:txBody>
          <a:bodyPr wrap="square" rtlCol="0">
            <a:spAutoFit/>
          </a:bodyPr>
          <a:lstStyle/>
          <a:p>
            <a:r>
              <a:rPr lang="fr-CH" sz="1000" dirty="0"/>
              <a:t>Initialisation / conception</a:t>
            </a:r>
          </a:p>
          <a:p>
            <a:endParaRPr lang="fr-CH" sz="1000" dirty="0"/>
          </a:p>
          <a:p>
            <a:r>
              <a:rPr lang="fr-CH" sz="1000" dirty="0"/>
              <a:t>Projets pilotes</a:t>
            </a:r>
          </a:p>
          <a:p>
            <a:endParaRPr lang="fr-CH" sz="1000" dirty="0"/>
          </a:p>
          <a:p>
            <a:r>
              <a:rPr lang="fr-CH" sz="1000" dirty="0"/>
              <a:t>Déploiement</a:t>
            </a:r>
          </a:p>
        </p:txBody>
      </p:sp>
      <p:sp>
        <p:nvSpPr>
          <p:cNvPr id="35" name="Flèche : pentagone 34">
            <a:extLst>
              <a:ext uri="{FF2B5EF4-FFF2-40B4-BE49-F238E27FC236}">
                <a16:creationId xmlns:a16="http://schemas.microsoft.com/office/drawing/2014/main" id="{1C8EEEDF-C33A-944A-CAD5-28970EC60887}"/>
              </a:ext>
            </a:extLst>
          </p:cNvPr>
          <p:cNvSpPr/>
          <p:nvPr/>
        </p:nvSpPr>
        <p:spPr>
          <a:xfrm>
            <a:off x="8920524" y="2381527"/>
            <a:ext cx="1431386" cy="144575"/>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900" dirty="0">
                <a:solidFill>
                  <a:schemeClr val="bg1"/>
                </a:solidFill>
              </a:rPr>
              <a:t>Pilote 3P</a:t>
            </a:r>
          </a:p>
        </p:txBody>
      </p:sp>
      <p:sp>
        <p:nvSpPr>
          <p:cNvPr id="36" name="Flèche : pentagone 35">
            <a:extLst>
              <a:ext uri="{FF2B5EF4-FFF2-40B4-BE49-F238E27FC236}">
                <a16:creationId xmlns:a16="http://schemas.microsoft.com/office/drawing/2014/main" id="{CEED4317-C0D5-C676-AECB-D274790A3A69}"/>
              </a:ext>
            </a:extLst>
          </p:cNvPr>
          <p:cNvSpPr/>
          <p:nvPr/>
        </p:nvSpPr>
        <p:spPr>
          <a:xfrm>
            <a:off x="8920524" y="2778307"/>
            <a:ext cx="1510396" cy="153092"/>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950" dirty="0">
                <a:solidFill>
                  <a:schemeClr val="bg1"/>
                </a:solidFill>
              </a:rPr>
              <a:t>Déploiement cours 7P</a:t>
            </a:r>
          </a:p>
        </p:txBody>
      </p:sp>
      <p:sp>
        <p:nvSpPr>
          <p:cNvPr id="37" name="Flèche : pentagone 36">
            <a:extLst>
              <a:ext uri="{FF2B5EF4-FFF2-40B4-BE49-F238E27FC236}">
                <a16:creationId xmlns:a16="http://schemas.microsoft.com/office/drawing/2014/main" id="{C702DFA3-5C5D-481B-46A2-972B24926639}"/>
              </a:ext>
            </a:extLst>
          </p:cNvPr>
          <p:cNvSpPr/>
          <p:nvPr/>
        </p:nvSpPr>
        <p:spPr>
          <a:xfrm>
            <a:off x="6830700" y="2783837"/>
            <a:ext cx="1863126" cy="147563"/>
          </a:xfrm>
          <a:prstGeom prst="homePlat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900" dirty="0">
                <a:solidFill>
                  <a:schemeClr val="bg1"/>
                </a:solidFill>
              </a:rPr>
              <a:t>Classes pilotes cours 7P</a:t>
            </a:r>
          </a:p>
        </p:txBody>
      </p:sp>
      <p:sp>
        <p:nvSpPr>
          <p:cNvPr id="38" name="Flèche : pentagone 37">
            <a:extLst>
              <a:ext uri="{FF2B5EF4-FFF2-40B4-BE49-F238E27FC236}">
                <a16:creationId xmlns:a16="http://schemas.microsoft.com/office/drawing/2014/main" id="{4D4EFAB2-87E0-AED2-5A28-E9B2D0724A8E}"/>
              </a:ext>
            </a:extLst>
          </p:cNvPr>
          <p:cNvSpPr/>
          <p:nvPr/>
        </p:nvSpPr>
        <p:spPr>
          <a:xfrm>
            <a:off x="4243699" y="2789182"/>
            <a:ext cx="2512699" cy="145664"/>
          </a:xfrm>
          <a:prstGeom prst="homePlat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900" dirty="0">
                <a:solidFill>
                  <a:schemeClr val="tx1"/>
                </a:solidFill>
              </a:rPr>
              <a:t>Finalisation cours 7P</a:t>
            </a:r>
          </a:p>
        </p:txBody>
      </p:sp>
      <p:sp>
        <p:nvSpPr>
          <p:cNvPr id="39" name="Flèche : pentagone 38">
            <a:extLst>
              <a:ext uri="{FF2B5EF4-FFF2-40B4-BE49-F238E27FC236}">
                <a16:creationId xmlns:a16="http://schemas.microsoft.com/office/drawing/2014/main" id="{47EB01D2-8338-C621-356C-16DD2FC01B88}"/>
              </a:ext>
            </a:extLst>
          </p:cNvPr>
          <p:cNvSpPr/>
          <p:nvPr/>
        </p:nvSpPr>
        <p:spPr>
          <a:xfrm>
            <a:off x="2602087" y="3350187"/>
            <a:ext cx="2991556" cy="244960"/>
          </a:xfrm>
          <a:prstGeom prst="homePlat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900" dirty="0">
                <a:solidFill>
                  <a:schemeClr val="tx1"/>
                </a:solidFill>
              </a:rPr>
              <a:t>Finalisation note d’initialisation et envoi au COPIL</a:t>
            </a:r>
          </a:p>
        </p:txBody>
      </p:sp>
      <p:sp>
        <p:nvSpPr>
          <p:cNvPr id="40" name="Flèche : pentagone 39">
            <a:extLst>
              <a:ext uri="{FF2B5EF4-FFF2-40B4-BE49-F238E27FC236}">
                <a16:creationId xmlns:a16="http://schemas.microsoft.com/office/drawing/2014/main" id="{1E29544E-9C4A-B6D1-00ED-E467C5C451E7}"/>
              </a:ext>
            </a:extLst>
          </p:cNvPr>
          <p:cNvSpPr/>
          <p:nvPr/>
        </p:nvSpPr>
        <p:spPr>
          <a:xfrm>
            <a:off x="3341515" y="4202501"/>
            <a:ext cx="3189089" cy="152398"/>
          </a:xfrm>
          <a:prstGeom prst="homePlat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900" dirty="0">
                <a:solidFill>
                  <a:schemeClr val="tx1"/>
                </a:solidFill>
              </a:rPr>
              <a:t>Mise en contact des prestataires et des pilotes</a:t>
            </a:r>
          </a:p>
        </p:txBody>
      </p:sp>
      <p:sp>
        <p:nvSpPr>
          <p:cNvPr id="41" name="Flèche : pentagone 40">
            <a:extLst>
              <a:ext uri="{FF2B5EF4-FFF2-40B4-BE49-F238E27FC236}">
                <a16:creationId xmlns:a16="http://schemas.microsoft.com/office/drawing/2014/main" id="{C66723DD-44C8-8E6B-3214-7991A0886B26}"/>
              </a:ext>
            </a:extLst>
          </p:cNvPr>
          <p:cNvSpPr/>
          <p:nvPr/>
        </p:nvSpPr>
        <p:spPr>
          <a:xfrm>
            <a:off x="6880574" y="4214998"/>
            <a:ext cx="3471337" cy="169972"/>
          </a:xfrm>
          <a:prstGeom prst="homePlat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900" dirty="0">
                <a:solidFill>
                  <a:schemeClr val="bg1"/>
                </a:solidFill>
              </a:rPr>
              <a:t>Lancement des projets pilotes et évaluations</a:t>
            </a:r>
          </a:p>
        </p:txBody>
      </p:sp>
      <p:sp>
        <p:nvSpPr>
          <p:cNvPr id="44" name="Flèche : pentagone 43">
            <a:extLst>
              <a:ext uri="{FF2B5EF4-FFF2-40B4-BE49-F238E27FC236}">
                <a16:creationId xmlns:a16="http://schemas.microsoft.com/office/drawing/2014/main" id="{D93B165A-337C-C1BB-08F4-34B986D67F27}"/>
              </a:ext>
            </a:extLst>
          </p:cNvPr>
          <p:cNvSpPr/>
          <p:nvPr/>
        </p:nvSpPr>
        <p:spPr>
          <a:xfrm>
            <a:off x="5192889" y="2157774"/>
            <a:ext cx="5085872" cy="106875"/>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900" dirty="0">
                <a:solidFill>
                  <a:schemeClr val="bg1"/>
                </a:solidFill>
              </a:rPr>
              <a:t>2025 tournée théâtre forum Caméléon Trop le trip ce truc dans 7 CO </a:t>
            </a:r>
          </a:p>
        </p:txBody>
      </p:sp>
      <p:sp>
        <p:nvSpPr>
          <p:cNvPr id="45" name="Flèche : pentagone 44">
            <a:extLst>
              <a:ext uri="{FF2B5EF4-FFF2-40B4-BE49-F238E27FC236}">
                <a16:creationId xmlns:a16="http://schemas.microsoft.com/office/drawing/2014/main" id="{082A4086-B94A-1055-A7DC-72B7BEAF9C8F}"/>
              </a:ext>
            </a:extLst>
          </p:cNvPr>
          <p:cNvSpPr/>
          <p:nvPr/>
        </p:nvSpPr>
        <p:spPr>
          <a:xfrm>
            <a:off x="3431357" y="1740104"/>
            <a:ext cx="5566339" cy="136431"/>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900" dirty="0">
                <a:solidFill>
                  <a:schemeClr val="bg1"/>
                </a:solidFill>
              </a:rPr>
              <a:t>Déploiement des actions 4.4 pour les ES II inscrits </a:t>
            </a:r>
          </a:p>
        </p:txBody>
      </p:sp>
      <p:sp>
        <p:nvSpPr>
          <p:cNvPr id="46" name="Flèche : pentagone 45">
            <a:extLst>
              <a:ext uri="{FF2B5EF4-FFF2-40B4-BE49-F238E27FC236}">
                <a16:creationId xmlns:a16="http://schemas.microsoft.com/office/drawing/2014/main" id="{5ABB6E7C-6E2F-0538-1B7E-E71676A0295C}"/>
              </a:ext>
            </a:extLst>
          </p:cNvPr>
          <p:cNvSpPr/>
          <p:nvPr/>
        </p:nvSpPr>
        <p:spPr>
          <a:xfrm>
            <a:off x="4091298" y="4451270"/>
            <a:ext cx="887096" cy="425210"/>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900" dirty="0">
                <a:solidFill>
                  <a:schemeClr val="bg1"/>
                </a:solidFill>
              </a:rPr>
              <a:t>Semaine de la santé mentale</a:t>
            </a:r>
          </a:p>
        </p:txBody>
      </p:sp>
      <p:sp>
        <p:nvSpPr>
          <p:cNvPr id="47" name="Flèche : pentagone 46">
            <a:extLst>
              <a:ext uri="{FF2B5EF4-FFF2-40B4-BE49-F238E27FC236}">
                <a16:creationId xmlns:a16="http://schemas.microsoft.com/office/drawing/2014/main" id="{2E1B4CCD-CCDF-5565-7A69-B3B6A4483305}"/>
              </a:ext>
            </a:extLst>
          </p:cNvPr>
          <p:cNvSpPr/>
          <p:nvPr/>
        </p:nvSpPr>
        <p:spPr>
          <a:xfrm>
            <a:off x="2440100" y="5038682"/>
            <a:ext cx="1541064" cy="258425"/>
          </a:xfrm>
          <a:prstGeom prst="homePlat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900" dirty="0">
                <a:solidFill>
                  <a:schemeClr val="bg1"/>
                </a:solidFill>
              </a:rPr>
              <a:t>Bilan première phase pilote </a:t>
            </a:r>
          </a:p>
        </p:txBody>
      </p:sp>
      <p:sp>
        <p:nvSpPr>
          <p:cNvPr id="48" name="Flèche : pentagone 47">
            <a:extLst>
              <a:ext uri="{FF2B5EF4-FFF2-40B4-BE49-F238E27FC236}">
                <a16:creationId xmlns:a16="http://schemas.microsoft.com/office/drawing/2014/main" id="{635B26D8-3045-B37A-7CED-5B681162E7EE}"/>
              </a:ext>
            </a:extLst>
          </p:cNvPr>
          <p:cNvSpPr/>
          <p:nvPr/>
        </p:nvSpPr>
        <p:spPr>
          <a:xfrm>
            <a:off x="5183302" y="5048718"/>
            <a:ext cx="3210376" cy="248388"/>
          </a:xfrm>
          <a:prstGeom prst="homePlat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900" dirty="0">
                <a:solidFill>
                  <a:schemeClr val="bg1"/>
                </a:solidFill>
              </a:rPr>
              <a:t>Lancement deuxième phase pilote cours 7P formation aux premiers secours </a:t>
            </a:r>
          </a:p>
        </p:txBody>
      </p:sp>
      <p:sp>
        <p:nvSpPr>
          <p:cNvPr id="50" name="Flèche : pentagone 49">
            <a:extLst>
              <a:ext uri="{FF2B5EF4-FFF2-40B4-BE49-F238E27FC236}">
                <a16:creationId xmlns:a16="http://schemas.microsoft.com/office/drawing/2014/main" id="{2F67BB96-1101-FDA7-EE40-B27F2A063185}"/>
              </a:ext>
            </a:extLst>
          </p:cNvPr>
          <p:cNvSpPr/>
          <p:nvPr/>
        </p:nvSpPr>
        <p:spPr>
          <a:xfrm>
            <a:off x="4884014" y="5463520"/>
            <a:ext cx="2393086" cy="292219"/>
          </a:xfrm>
          <a:prstGeom prst="homePlat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800" dirty="0">
                <a:solidFill>
                  <a:schemeClr val="tx1"/>
                </a:solidFill>
              </a:rPr>
              <a:t>Lancement groupe de travail déploiement cours 11ème CO</a:t>
            </a:r>
          </a:p>
        </p:txBody>
      </p:sp>
      <p:sp>
        <p:nvSpPr>
          <p:cNvPr id="56" name="Flèche : pentagone 55">
            <a:extLst>
              <a:ext uri="{FF2B5EF4-FFF2-40B4-BE49-F238E27FC236}">
                <a16:creationId xmlns:a16="http://schemas.microsoft.com/office/drawing/2014/main" id="{54196C64-DD75-22F5-AB28-EF3940CF5AAB}"/>
              </a:ext>
            </a:extLst>
          </p:cNvPr>
          <p:cNvSpPr/>
          <p:nvPr/>
        </p:nvSpPr>
        <p:spPr>
          <a:xfrm>
            <a:off x="8920524" y="3469583"/>
            <a:ext cx="887096" cy="251845"/>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900" dirty="0">
                <a:solidFill>
                  <a:schemeClr val="bg1"/>
                </a:solidFill>
              </a:rPr>
              <a:t>Master chef des goûters</a:t>
            </a:r>
          </a:p>
        </p:txBody>
      </p:sp>
      <p:sp>
        <p:nvSpPr>
          <p:cNvPr id="2" name="Rectangle 1">
            <a:extLst>
              <a:ext uri="{FF2B5EF4-FFF2-40B4-BE49-F238E27FC236}">
                <a16:creationId xmlns:a16="http://schemas.microsoft.com/office/drawing/2014/main" id="{5D1CD271-7131-9137-C648-AFE0D52AD4E6}"/>
              </a:ext>
            </a:extLst>
          </p:cNvPr>
          <p:cNvSpPr/>
          <p:nvPr/>
        </p:nvSpPr>
        <p:spPr>
          <a:xfrm>
            <a:off x="1661169" y="5876706"/>
            <a:ext cx="609597" cy="807055"/>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CH" sz="1000" dirty="0">
                <a:solidFill>
                  <a:schemeClr val="tx1"/>
                </a:solidFill>
              </a:rPr>
              <a:t>Santé et usages  numériques</a:t>
            </a:r>
          </a:p>
        </p:txBody>
      </p:sp>
      <p:sp>
        <p:nvSpPr>
          <p:cNvPr id="6" name="Flèche : pentagone 5">
            <a:extLst>
              <a:ext uri="{FF2B5EF4-FFF2-40B4-BE49-F238E27FC236}">
                <a16:creationId xmlns:a16="http://schemas.microsoft.com/office/drawing/2014/main" id="{05EA5FF7-8E36-8700-173F-6DFFBEE28A57}"/>
              </a:ext>
            </a:extLst>
          </p:cNvPr>
          <p:cNvSpPr/>
          <p:nvPr/>
        </p:nvSpPr>
        <p:spPr>
          <a:xfrm>
            <a:off x="2385976" y="5859513"/>
            <a:ext cx="1814734" cy="281124"/>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900" dirty="0">
                <a:solidFill>
                  <a:schemeClr val="bg1"/>
                </a:solidFill>
              </a:rPr>
              <a:t>Distribution supports </a:t>
            </a:r>
            <a:r>
              <a:rPr lang="fr-CH" sz="900" dirty="0" err="1">
                <a:solidFill>
                  <a:schemeClr val="bg1"/>
                </a:solidFill>
              </a:rPr>
              <a:t>Etat</a:t>
            </a:r>
            <a:r>
              <a:rPr lang="fr-CH" sz="900" dirty="0">
                <a:solidFill>
                  <a:schemeClr val="bg1"/>
                </a:solidFill>
              </a:rPr>
              <a:t> - AI  - Vivre avec les écrans </a:t>
            </a:r>
          </a:p>
        </p:txBody>
      </p:sp>
      <p:sp>
        <p:nvSpPr>
          <p:cNvPr id="7" name="Flèche : pentagone 6">
            <a:extLst>
              <a:ext uri="{FF2B5EF4-FFF2-40B4-BE49-F238E27FC236}">
                <a16:creationId xmlns:a16="http://schemas.microsoft.com/office/drawing/2014/main" id="{E0494B2F-356D-7482-6966-DA4249508AD3}"/>
              </a:ext>
            </a:extLst>
          </p:cNvPr>
          <p:cNvSpPr/>
          <p:nvPr/>
        </p:nvSpPr>
        <p:spPr>
          <a:xfrm>
            <a:off x="3207357" y="6369442"/>
            <a:ext cx="2371055" cy="164819"/>
          </a:xfrm>
          <a:prstGeom prst="homePlat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900" dirty="0">
                <a:solidFill>
                  <a:schemeClr val="tx1"/>
                </a:solidFill>
              </a:rPr>
              <a:t>Lancement du groupe de travail sommeil</a:t>
            </a:r>
          </a:p>
        </p:txBody>
      </p:sp>
      <p:sp>
        <p:nvSpPr>
          <p:cNvPr id="8" name="Flèche : pentagone 7">
            <a:extLst>
              <a:ext uri="{FF2B5EF4-FFF2-40B4-BE49-F238E27FC236}">
                <a16:creationId xmlns:a16="http://schemas.microsoft.com/office/drawing/2014/main" id="{A23F083C-5F00-2496-9E73-7F0E6E478904}"/>
              </a:ext>
            </a:extLst>
          </p:cNvPr>
          <p:cNvSpPr/>
          <p:nvPr/>
        </p:nvSpPr>
        <p:spPr>
          <a:xfrm>
            <a:off x="4968807" y="5925278"/>
            <a:ext cx="4222313" cy="147355"/>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800" dirty="0">
                <a:solidFill>
                  <a:schemeClr val="bg1"/>
                </a:solidFill>
              </a:rPr>
              <a:t>Tournée pièce Caméléon harcèlement/cyberharcèlement Un pour tous, tous pourris ! </a:t>
            </a:r>
          </a:p>
        </p:txBody>
      </p:sp>
      <p:sp>
        <p:nvSpPr>
          <p:cNvPr id="9" name="Flèche : pentagone 8">
            <a:extLst>
              <a:ext uri="{FF2B5EF4-FFF2-40B4-BE49-F238E27FC236}">
                <a16:creationId xmlns:a16="http://schemas.microsoft.com/office/drawing/2014/main" id="{8B087F5D-ACCE-0125-83BD-991453D54818}"/>
              </a:ext>
            </a:extLst>
          </p:cNvPr>
          <p:cNvSpPr/>
          <p:nvPr/>
        </p:nvSpPr>
        <p:spPr>
          <a:xfrm>
            <a:off x="3421768" y="6131897"/>
            <a:ext cx="5757596" cy="139091"/>
          </a:xfrm>
          <a:prstGeom prst="homePlat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900" dirty="0">
                <a:solidFill>
                  <a:schemeClr val="tx1"/>
                </a:solidFill>
              </a:rPr>
              <a:t>Groupe de travail dossier pédagogique de la pièce de théâtre – Un pour tous, tous pourris</a:t>
            </a:r>
          </a:p>
        </p:txBody>
      </p:sp>
      <p:sp>
        <p:nvSpPr>
          <p:cNvPr id="10" name="Flèche : pentagone 9">
            <a:extLst>
              <a:ext uri="{FF2B5EF4-FFF2-40B4-BE49-F238E27FC236}">
                <a16:creationId xmlns:a16="http://schemas.microsoft.com/office/drawing/2014/main" id="{6446996E-7826-49C4-C406-05A438DEE5CE}"/>
              </a:ext>
            </a:extLst>
          </p:cNvPr>
          <p:cNvSpPr/>
          <p:nvPr/>
        </p:nvSpPr>
        <p:spPr>
          <a:xfrm>
            <a:off x="5578412" y="6327465"/>
            <a:ext cx="4763911" cy="253391"/>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900" dirty="0">
                <a:solidFill>
                  <a:schemeClr val="bg1"/>
                </a:solidFill>
              </a:rPr>
              <a:t>Déploiement interventions RNVP sur les jeux vidéo et réseaux sociaux dans  11 CO 11ème  et évaluation</a:t>
            </a:r>
          </a:p>
        </p:txBody>
      </p:sp>
      <p:sp>
        <p:nvSpPr>
          <p:cNvPr id="26" name="Flèche : pentagone 25">
            <a:extLst>
              <a:ext uri="{FF2B5EF4-FFF2-40B4-BE49-F238E27FC236}">
                <a16:creationId xmlns:a16="http://schemas.microsoft.com/office/drawing/2014/main" id="{E2B6F8CF-9E34-3CB7-6C9F-11D56E99989D}"/>
              </a:ext>
            </a:extLst>
          </p:cNvPr>
          <p:cNvSpPr/>
          <p:nvPr/>
        </p:nvSpPr>
        <p:spPr>
          <a:xfrm>
            <a:off x="3446992" y="6623073"/>
            <a:ext cx="6953356" cy="169971"/>
          </a:xfrm>
          <a:prstGeom prst="homePlat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900" dirty="0">
                <a:solidFill>
                  <a:schemeClr val="tx1"/>
                </a:solidFill>
              </a:rPr>
              <a:t>Création avec AI vidéo Grandir avec les écrans – 2- 3ans </a:t>
            </a:r>
          </a:p>
        </p:txBody>
      </p:sp>
      <p:sp>
        <p:nvSpPr>
          <p:cNvPr id="28" name="Flèche : pentagone 27">
            <a:extLst>
              <a:ext uri="{FF2B5EF4-FFF2-40B4-BE49-F238E27FC236}">
                <a16:creationId xmlns:a16="http://schemas.microsoft.com/office/drawing/2014/main" id="{BA3EEB76-6320-ACBE-438A-389D5230DD5D}"/>
              </a:ext>
            </a:extLst>
          </p:cNvPr>
          <p:cNvSpPr/>
          <p:nvPr/>
        </p:nvSpPr>
        <p:spPr>
          <a:xfrm>
            <a:off x="7302030" y="5463520"/>
            <a:ext cx="2033879" cy="292219"/>
          </a:xfrm>
          <a:prstGeom prst="homePlat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800" dirty="0">
                <a:solidFill>
                  <a:schemeClr val="tx1"/>
                </a:solidFill>
              </a:rPr>
              <a:t>Note de synthèse pour décision COPIL et DIP</a:t>
            </a:r>
          </a:p>
        </p:txBody>
      </p:sp>
      <p:cxnSp>
        <p:nvCxnSpPr>
          <p:cNvPr id="20" name="Connecteur droit 19">
            <a:extLst>
              <a:ext uri="{FF2B5EF4-FFF2-40B4-BE49-F238E27FC236}">
                <a16:creationId xmlns:a16="http://schemas.microsoft.com/office/drawing/2014/main" id="{76DB2FC6-0A5C-45D6-2450-DA320B22E7B7}"/>
              </a:ext>
            </a:extLst>
          </p:cNvPr>
          <p:cNvCxnSpPr/>
          <p:nvPr/>
        </p:nvCxnSpPr>
        <p:spPr>
          <a:xfrm>
            <a:off x="2440101" y="2302409"/>
            <a:ext cx="8013409"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5ABAEFF2-174E-FBDD-CD31-A1FFB19D1EAA}"/>
              </a:ext>
            </a:extLst>
          </p:cNvPr>
          <p:cNvCxnSpPr/>
          <p:nvPr/>
        </p:nvCxnSpPr>
        <p:spPr>
          <a:xfrm>
            <a:off x="2386940" y="3220355"/>
            <a:ext cx="8013409"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3670131C-74A4-475E-1EA4-72257B9211D9}"/>
              </a:ext>
            </a:extLst>
          </p:cNvPr>
          <p:cNvCxnSpPr/>
          <p:nvPr/>
        </p:nvCxnSpPr>
        <p:spPr>
          <a:xfrm>
            <a:off x="2362140" y="4081585"/>
            <a:ext cx="8013409"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0F0A6F1B-490B-2ED8-4700-933A0C6F0EC8}"/>
              </a:ext>
            </a:extLst>
          </p:cNvPr>
          <p:cNvCxnSpPr/>
          <p:nvPr/>
        </p:nvCxnSpPr>
        <p:spPr>
          <a:xfrm>
            <a:off x="2337340" y="4978255"/>
            <a:ext cx="8013409"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AEDB81CC-FE5B-A689-5F59-6D0618A3408A}"/>
              </a:ext>
            </a:extLst>
          </p:cNvPr>
          <p:cNvCxnSpPr/>
          <p:nvPr/>
        </p:nvCxnSpPr>
        <p:spPr>
          <a:xfrm>
            <a:off x="2312540" y="5839485"/>
            <a:ext cx="8013409"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 name="Flèche : pentagone 4">
            <a:extLst>
              <a:ext uri="{FF2B5EF4-FFF2-40B4-BE49-F238E27FC236}">
                <a16:creationId xmlns:a16="http://schemas.microsoft.com/office/drawing/2014/main" id="{F32B5121-E0EF-5639-6B5D-90D09C1B75CC}"/>
              </a:ext>
            </a:extLst>
          </p:cNvPr>
          <p:cNvSpPr/>
          <p:nvPr/>
        </p:nvSpPr>
        <p:spPr>
          <a:xfrm>
            <a:off x="5610415" y="3595148"/>
            <a:ext cx="1838396" cy="475607"/>
          </a:xfrm>
          <a:prstGeom prst="homePlat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900" dirty="0">
                <a:solidFill>
                  <a:schemeClr val="tx1"/>
                </a:solidFill>
              </a:rPr>
              <a:t>Webinaire de lancement pour les apprentissages fondamentaux en salle de jeu</a:t>
            </a:r>
          </a:p>
        </p:txBody>
      </p:sp>
      <p:sp>
        <p:nvSpPr>
          <p:cNvPr id="14" name="Rectangle 13">
            <a:extLst>
              <a:ext uri="{FF2B5EF4-FFF2-40B4-BE49-F238E27FC236}">
                <a16:creationId xmlns:a16="http://schemas.microsoft.com/office/drawing/2014/main" id="{C3E89C1C-44BC-AAF3-F1EF-FCEE69403B61}"/>
              </a:ext>
            </a:extLst>
          </p:cNvPr>
          <p:cNvSpPr/>
          <p:nvPr/>
        </p:nvSpPr>
        <p:spPr>
          <a:xfrm>
            <a:off x="1721904" y="119186"/>
            <a:ext cx="3355450" cy="25702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H" b="1" dirty="0" err="1"/>
              <a:t>CoDIP</a:t>
            </a:r>
            <a:r>
              <a:rPr lang="fr-CH" b="1" dirty="0"/>
              <a:t> du 16 octobre 2025</a:t>
            </a:r>
          </a:p>
        </p:txBody>
      </p:sp>
      <p:sp>
        <p:nvSpPr>
          <p:cNvPr id="25" name="Flèche : pentagone 24">
            <a:extLst>
              <a:ext uri="{FF2B5EF4-FFF2-40B4-BE49-F238E27FC236}">
                <a16:creationId xmlns:a16="http://schemas.microsoft.com/office/drawing/2014/main" id="{4E0D78E0-71A6-B879-CE6F-365DA6336F30}"/>
              </a:ext>
            </a:extLst>
          </p:cNvPr>
          <p:cNvSpPr/>
          <p:nvPr/>
        </p:nvSpPr>
        <p:spPr>
          <a:xfrm>
            <a:off x="6960059" y="1580039"/>
            <a:ext cx="2375851" cy="135647"/>
          </a:xfrm>
          <a:prstGeom prst="homePlat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900" dirty="0">
                <a:solidFill>
                  <a:schemeClr val="bg1"/>
                </a:solidFill>
              </a:rPr>
              <a:t>Lancement projet pilote FFF</a:t>
            </a:r>
          </a:p>
        </p:txBody>
      </p:sp>
      <p:sp>
        <p:nvSpPr>
          <p:cNvPr id="16" name="ZoneTexte 15">
            <a:extLst>
              <a:ext uri="{FF2B5EF4-FFF2-40B4-BE49-F238E27FC236}">
                <a16:creationId xmlns:a16="http://schemas.microsoft.com/office/drawing/2014/main" id="{420AE41A-D602-15A7-BA6B-43C6C2D581DD}"/>
              </a:ext>
            </a:extLst>
          </p:cNvPr>
          <p:cNvSpPr txBox="1"/>
          <p:nvPr/>
        </p:nvSpPr>
        <p:spPr>
          <a:xfrm>
            <a:off x="63434" y="1146418"/>
            <a:ext cx="1465660" cy="5293757"/>
          </a:xfrm>
          <a:prstGeom prst="rect">
            <a:avLst/>
          </a:prstGeom>
          <a:noFill/>
        </p:spPr>
        <p:txBody>
          <a:bodyPr wrap="square" rtlCol="0">
            <a:spAutoFit/>
          </a:bodyPr>
          <a:lstStyle/>
          <a:p>
            <a:pPr algn="ctr"/>
            <a:r>
              <a:rPr lang="fr-CH" sz="1600" b="1" dirty="0"/>
              <a:t>Sous-projets</a:t>
            </a:r>
          </a:p>
          <a:p>
            <a:pPr algn="ctr"/>
            <a:endParaRPr lang="fr-CH" dirty="0"/>
          </a:p>
          <a:p>
            <a:pPr algn="r"/>
            <a:r>
              <a:rPr lang="fr-CH" sz="1600" dirty="0"/>
              <a:t>1</a:t>
            </a:r>
          </a:p>
          <a:p>
            <a:pPr algn="r"/>
            <a:endParaRPr lang="fr-CH" sz="1600" dirty="0"/>
          </a:p>
          <a:p>
            <a:pPr algn="r"/>
            <a:endParaRPr lang="fr-CH" sz="1600" dirty="0"/>
          </a:p>
          <a:p>
            <a:pPr algn="r"/>
            <a:endParaRPr lang="fr-CH" sz="1600" dirty="0"/>
          </a:p>
          <a:p>
            <a:pPr algn="r"/>
            <a:r>
              <a:rPr lang="fr-CH" sz="1600" dirty="0"/>
              <a:t>2</a:t>
            </a:r>
          </a:p>
          <a:p>
            <a:pPr algn="r"/>
            <a:endParaRPr lang="fr-CH" sz="1600" dirty="0"/>
          </a:p>
          <a:p>
            <a:pPr algn="r"/>
            <a:endParaRPr lang="fr-CH" sz="1600" dirty="0"/>
          </a:p>
          <a:p>
            <a:pPr algn="r"/>
            <a:r>
              <a:rPr lang="fr-CH" sz="1600" dirty="0"/>
              <a:t>3 - 4</a:t>
            </a:r>
          </a:p>
          <a:p>
            <a:pPr algn="r"/>
            <a:endParaRPr lang="fr-CH" sz="1600" dirty="0"/>
          </a:p>
          <a:p>
            <a:pPr algn="r"/>
            <a:endParaRPr lang="fr-CH" sz="1600" dirty="0"/>
          </a:p>
          <a:p>
            <a:pPr algn="r"/>
            <a:endParaRPr lang="fr-CH" sz="1600" dirty="0"/>
          </a:p>
          <a:p>
            <a:pPr algn="r"/>
            <a:r>
              <a:rPr lang="fr-CH" sz="1600" dirty="0"/>
              <a:t>5</a:t>
            </a:r>
          </a:p>
          <a:p>
            <a:pPr algn="r"/>
            <a:endParaRPr lang="fr-CH" sz="1600" dirty="0"/>
          </a:p>
          <a:p>
            <a:pPr algn="r"/>
            <a:endParaRPr lang="fr-CH" sz="1600" dirty="0"/>
          </a:p>
          <a:p>
            <a:pPr algn="r"/>
            <a:r>
              <a:rPr lang="fr-CH" sz="1600" dirty="0"/>
              <a:t>6</a:t>
            </a:r>
          </a:p>
          <a:p>
            <a:pPr algn="r"/>
            <a:endParaRPr lang="fr-CH" sz="1600" dirty="0"/>
          </a:p>
          <a:p>
            <a:pPr algn="r"/>
            <a:endParaRPr lang="fr-CH" sz="1600" dirty="0"/>
          </a:p>
          <a:p>
            <a:pPr algn="r"/>
            <a:endParaRPr lang="fr-CH" sz="1600" dirty="0"/>
          </a:p>
          <a:p>
            <a:pPr algn="r"/>
            <a:r>
              <a:rPr lang="fr-CH" sz="1600" dirty="0"/>
              <a:t>7</a:t>
            </a:r>
          </a:p>
        </p:txBody>
      </p:sp>
    </p:spTree>
    <p:extLst>
      <p:ext uri="{BB962C8B-B14F-4D97-AF65-F5344CB8AC3E}">
        <p14:creationId xmlns:p14="http://schemas.microsoft.com/office/powerpoint/2010/main" val="2179838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txBox="1">
            <a:spLocks/>
          </p:cNvSpPr>
          <p:nvPr/>
        </p:nvSpPr>
        <p:spPr bwMode="auto">
          <a:xfrm>
            <a:off x="1625596" y="1631371"/>
            <a:ext cx="8915400" cy="403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95000"/>
              <a:buFontTx/>
              <a:buNone/>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endParaRPr lang="fr-FR" kern="0" dirty="0"/>
          </a:p>
          <a:p>
            <a:endParaRPr lang="fr-FR" kern="0" dirty="0"/>
          </a:p>
          <a:p>
            <a:r>
              <a:rPr lang="fr-FR" sz="3400" b="1" kern="0" dirty="0">
                <a:effectLst>
                  <a:outerShdw blurRad="38100" dist="38100" dir="2700000" algn="tl">
                    <a:srgbClr val="000000">
                      <a:alpha val="43137"/>
                    </a:srgbClr>
                  </a:outerShdw>
                </a:effectLst>
              </a:rPr>
              <a:t>Merci de votre attention</a:t>
            </a:r>
          </a:p>
        </p:txBody>
      </p:sp>
      <p:sp>
        <p:nvSpPr>
          <p:cNvPr id="5" name="Espace réservé de la date 1"/>
          <p:cNvSpPr>
            <a:spLocks noGrp="1"/>
          </p:cNvSpPr>
          <p:nvPr>
            <p:ph type="dt" sz="quarter" idx="10"/>
          </p:nvPr>
        </p:nvSpPr>
        <p:spPr>
          <a:xfrm>
            <a:off x="2954338" y="6029326"/>
            <a:ext cx="7480300" cy="273050"/>
          </a:xfrm>
        </p:spPr>
        <p:txBody>
          <a:bodyPr/>
          <a:lstStyle/>
          <a:p>
            <a:pPr>
              <a:defRPr/>
            </a:pPr>
            <a:r>
              <a:rPr lang="fr-FR" dirty="0"/>
              <a:t>Office de l'enfance et de la jeunesse</a:t>
            </a:r>
          </a:p>
          <a:p>
            <a:pPr>
              <a:defRPr/>
            </a:pPr>
            <a:r>
              <a:rPr lang="fr-FR" dirty="0"/>
              <a:t>Pôle promotion de la santé et prévention</a:t>
            </a:r>
          </a:p>
        </p:txBody>
      </p:sp>
      <p:sp>
        <p:nvSpPr>
          <p:cNvPr id="7" name="Espace réservé du pied de page 2"/>
          <p:cNvSpPr>
            <a:spLocks noGrp="1"/>
          </p:cNvSpPr>
          <p:nvPr>
            <p:ph type="ftr" sz="quarter" idx="11"/>
          </p:nvPr>
        </p:nvSpPr>
        <p:spPr>
          <a:xfrm>
            <a:off x="2916239" y="5867401"/>
            <a:ext cx="7494587" cy="258763"/>
          </a:xfrm>
        </p:spPr>
        <p:txBody>
          <a:bodyPr/>
          <a:lstStyle/>
          <a:p>
            <a:pPr>
              <a:defRPr/>
            </a:pPr>
            <a:r>
              <a:rPr lang="fr-FR" dirty="0"/>
              <a:t>Département de l'instruction publique, de la formation et de la jeunesse</a:t>
            </a:r>
          </a:p>
        </p:txBody>
      </p:sp>
    </p:spTree>
    <p:extLst>
      <p:ext uri="{BB962C8B-B14F-4D97-AF65-F5344CB8AC3E}">
        <p14:creationId xmlns:p14="http://schemas.microsoft.com/office/powerpoint/2010/main" val="252344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endParaRPr lang="fr-CH" b="1" dirty="0"/>
          </a:p>
          <a:p>
            <a:endParaRPr lang="fr-CH" dirty="0"/>
          </a:p>
        </p:txBody>
      </p:sp>
      <p:pic>
        <p:nvPicPr>
          <p:cNvPr id="4" name="Image 3"/>
          <p:cNvPicPr>
            <a:picLocks noChangeAspect="1"/>
          </p:cNvPicPr>
          <p:nvPr/>
        </p:nvPicPr>
        <p:blipFill>
          <a:blip r:embed="rId2"/>
          <a:stretch>
            <a:fillRect/>
          </a:stretch>
        </p:blipFill>
        <p:spPr>
          <a:xfrm>
            <a:off x="6173947" y="1833642"/>
            <a:ext cx="4081045" cy="4105107"/>
          </a:xfrm>
          <a:prstGeom prst="rect">
            <a:avLst/>
          </a:prstGeom>
        </p:spPr>
      </p:pic>
      <p:pic>
        <p:nvPicPr>
          <p:cNvPr id="5" name="Image 4"/>
          <p:cNvPicPr>
            <a:picLocks noChangeAspect="1"/>
          </p:cNvPicPr>
          <p:nvPr/>
        </p:nvPicPr>
        <p:blipFill>
          <a:blip r:embed="rId3"/>
          <a:stretch>
            <a:fillRect/>
          </a:stretch>
        </p:blipFill>
        <p:spPr>
          <a:xfrm>
            <a:off x="2059147" y="1833641"/>
            <a:ext cx="3871755" cy="3828973"/>
          </a:xfrm>
          <a:prstGeom prst="rect">
            <a:avLst/>
          </a:prstGeom>
        </p:spPr>
      </p:pic>
      <p:sp>
        <p:nvSpPr>
          <p:cNvPr id="6" name="Rectangle 5"/>
          <p:cNvSpPr/>
          <p:nvPr/>
        </p:nvSpPr>
        <p:spPr>
          <a:xfrm>
            <a:off x="2614446" y="5662613"/>
            <a:ext cx="1167179" cy="369332"/>
          </a:xfrm>
          <a:prstGeom prst="rect">
            <a:avLst/>
          </a:prstGeom>
        </p:spPr>
        <p:txBody>
          <a:bodyPr wrap="none">
            <a:spAutoFit/>
          </a:bodyPr>
          <a:lstStyle/>
          <a:p>
            <a:pPr defTabSz="857250"/>
            <a:r>
              <a:rPr lang="fr-CH" dirty="0">
                <a:solidFill>
                  <a:prstClr val="black"/>
                </a:solidFill>
                <a:latin typeface="Calibri" panose="020F0502020204030204" pitchFamily="34" charset="0"/>
                <a:ea typeface="Calibri" panose="020F0502020204030204" pitchFamily="34" charset="0"/>
              </a:rPr>
              <a:t>careum.ch</a:t>
            </a:r>
          </a:p>
        </p:txBody>
      </p:sp>
      <p:sp>
        <p:nvSpPr>
          <p:cNvPr id="8" name="Titre 1"/>
          <p:cNvSpPr txBox="1">
            <a:spLocks/>
          </p:cNvSpPr>
          <p:nvPr/>
        </p:nvSpPr>
        <p:spPr bwMode="auto">
          <a:xfrm>
            <a:off x="2059145" y="371788"/>
            <a:ext cx="8229600" cy="125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a:lstStyle>
          <a:p>
            <a:pPr defTabSz="857250"/>
            <a:r>
              <a:rPr lang="fr-CH" sz="2400" kern="0" dirty="0">
                <a:solidFill>
                  <a:prstClr val="black"/>
                </a:solidFill>
                <a:latin typeface="Arial"/>
              </a:rPr>
              <a:t>Littératie en santé: concept</a:t>
            </a:r>
          </a:p>
        </p:txBody>
      </p:sp>
    </p:spTree>
    <p:extLst>
      <p:ext uri="{BB962C8B-B14F-4D97-AF65-F5344CB8AC3E}">
        <p14:creationId xmlns:p14="http://schemas.microsoft.com/office/powerpoint/2010/main" val="141641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41195" y="323851"/>
            <a:ext cx="8229600" cy="1143000"/>
          </a:xfrm>
        </p:spPr>
        <p:txBody>
          <a:bodyPr/>
          <a:lstStyle/>
          <a:p>
            <a:r>
              <a:rPr lang="fr-CH" sz="2400" dirty="0"/>
              <a:t>Déterminants de la santé</a:t>
            </a:r>
          </a:p>
        </p:txBody>
      </p:sp>
      <p:pic>
        <p:nvPicPr>
          <p:cNvPr id="4" name="Espace réservé du contenu 3"/>
          <p:cNvPicPr>
            <a:picLocks noGrp="1"/>
          </p:cNvPicPr>
          <p:nvPr>
            <p:ph idx="1"/>
          </p:nvPr>
        </p:nvPicPr>
        <p:blipFill>
          <a:blip r:embed="rId2"/>
          <a:stretch>
            <a:fillRect/>
          </a:stretch>
        </p:blipFill>
        <p:spPr>
          <a:xfrm>
            <a:off x="2506980" y="1693331"/>
            <a:ext cx="7098030" cy="3989070"/>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30591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BCCAAFF-E87E-FCD5-4293-3FCFEA7EB94B}"/>
              </a:ext>
            </a:extLst>
          </p:cNvPr>
          <p:cNvSpPr/>
          <p:nvPr/>
        </p:nvSpPr>
        <p:spPr>
          <a:xfrm>
            <a:off x="1211968" y="1345505"/>
            <a:ext cx="9565342" cy="515470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Espace réservé du contenu 4"/>
          <p:cNvSpPr>
            <a:spLocks noGrp="1"/>
          </p:cNvSpPr>
          <p:nvPr>
            <p:ph idx="1"/>
          </p:nvPr>
        </p:nvSpPr>
        <p:spPr>
          <a:xfrm>
            <a:off x="1981200" y="1288573"/>
            <a:ext cx="8229600" cy="4682890"/>
          </a:xfrm>
        </p:spPr>
        <p:txBody>
          <a:bodyPr/>
          <a:lstStyle/>
          <a:p>
            <a:pPr marL="0" indent="0">
              <a:buNone/>
            </a:pPr>
            <a:r>
              <a:rPr lang="en-US" dirty="0"/>
              <a:t>​</a:t>
            </a:r>
            <a:endParaRPr lang="en-US" sz="4400" dirty="0"/>
          </a:p>
        </p:txBody>
      </p:sp>
      <p:sp>
        <p:nvSpPr>
          <p:cNvPr id="6" name="Titre 1"/>
          <p:cNvSpPr txBox="1">
            <a:spLocks/>
          </p:cNvSpPr>
          <p:nvPr/>
        </p:nvSpPr>
        <p:spPr bwMode="auto">
          <a:xfrm>
            <a:off x="252745" y="-14692"/>
            <a:ext cx="11483788" cy="126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a:lstStyle>
          <a:p>
            <a:pPr defTabSz="857250"/>
            <a:r>
              <a:rPr lang="fr-CH" sz="2000" kern="0" dirty="0">
                <a:solidFill>
                  <a:prstClr val="black"/>
                </a:solidFill>
                <a:latin typeface="Arial"/>
              </a:rPr>
              <a:t>Proposition d'un plan de promotion de la santé et de prévention</a:t>
            </a:r>
          </a:p>
          <a:p>
            <a:pPr defTabSz="857250"/>
            <a:r>
              <a:rPr lang="fr-CH" sz="2000" kern="0" dirty="0">
                <a:solidFill>
                  <a:prstClr val="black"/>
                </a:solidFill>
                <a:latin typeface="Arial"/>
              </a:rPr>
              <a:t>	une stratégie multimodale / approche systémique pour renforcer la littératie en santé</a:t>
            </a:r>
          </a:p>
        </p:txBody>
      </p:sp>
      <p:pic>
        <p:nvPicPr>
          <p:cNvPr id="4" name="Imag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5973" y="1509076"/>
            <a:ext cx="5588957" cy="2935934"/>
          </a:xfrm>
          <a:prstGeom prst="rect">
            <a:avLst/>
          </a:prstGeom>
          <a:noFill/>
        </p:spPr>
      </p:pic>
      <p:sp>
        <p:nvSpPr>
          <p:cNvPr id="3" name="Flèche vers le haut 2"/>
          <p:cNvSpPr/>
          <p:nvPr/>
        </p:nvSpPr>
        <p:spPr>
          <a:xfrm>
            <a:off x="5848350" y="3609176"/>
            <a:ext cx="495300" cy="1574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250"/>
            <a:endParaRPr lang="fr-CH">
              <a:solidFill>
                <a:prstClr val="white"/>
              </a:solidFill>
              <a:latin typeface="Arial"/>
            </a:endParaRPr>
          </a:p>
        </p:txBody>
      </p:sp>
      <p:sp>
        <p:nvSpPr>
          <p:cNvPr id="7" name="Flèche vers le haut 6"/>
          <p:cNvSpPr/>
          <p:nvPr/>
        </p:nvSpPr>
        <p:spPr>
          <a:xfrm>
            <a:off x="8267700" y="3314511"/>
            <a:ext cx="495300" cy="184406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250"/>
            <a:endParaRPr lang="fr-CH">
              <a:solidFill>
                <a:prstClr val="white"/>
              </a:solidFill>
              <a:latin typeface="Arial"/>
            </a:endParaRPr>
          </a:p>
        </p:txBody>
      </p:sp>
      <p:sp>
        <p:nvSpPr>
          <p:cNvPr id="8" name="Rectangle 7"/>
          <p:cNvSpPr/>
          <p:nvPr/>
        </p:nvSpPr>
        <p:spPr>
          <a:xfrm>
            <a:off x="4730989" y="5286993"/>
            <a:ext cx="2527300" cy="107361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7250"/>
            <a:r>
              <a:rPr lang="fr-CH" dirty="0">
                <a:solidFill>
                  <a:prstClr val="white"/>
                </a:solidFill>
                <a:latin typeface="Arial"/>
              </a:rPr>
              <a:t>Prestations indirectes</a:t>
            </a:r>
          </a:p>
          <a:p>
            <a:pPr defTabSz="857250"/>
            <a:endParaRPr lang="fr-CH" sz="800" dirty="0">
              <a:solidFill>
                <a:prstClr val="white"/>
              </a:solidFill>
              <a:latin typeface="Arial"/>
            </a:endParaRPr>
          </a:p>
          <a:p>
            <a:pPr marL="285759" indent="-285759" defTabSz="857250">
              <a:buFontTx/>
              <a:buChar char="-"/>
            </a:pPr>
            <a:r>
              <a:rPr lang="fr-CH" sz="1400" dirty="0">
                <a:solidFill>
                  <a:prstClr val="white"/>
                </a:solidFill>
                <a:latin typeface="Arial"/>
              </a:rPr>
              <a:t>Formation enseignants / MEG</a:t>
            </a:r>
          </a:p>
          <a:p>
            <a:pPr marL="285759" indent="-285759" defTabSz="857250">
              <a:buFontTx/>
              <a:buChar char="-"/>
            </a:pPr>
            <a:r>
              <a:rPr lang="fr-CH" sz="1400" dirty="0">
                <a:solidFill>
                  <a:prstClr val="white"/>
                </a:solidFill>
                <a:latin typeface="Arial"/>
              </a:rPr>
              <a:t>Projets d'établissements</a:t>
            </a:r>
          </a:p>
        </p:txBody>
      </p:sp>
      <p:sp>
        <p:nvSpPr>
          <p:cNvPr id="9" name="Rectangle 8"/>
          <p:cNvSpPr/>
          <p:nvPr/>
        </p:nvSpPr>
        <p:spPr>
          <a:xfrm>
            <a:off x="7398864" y="5286991"/>
            <a:ext cx="2298700" cy="8382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250"/>
            <a:r>
              <a:rPr lang="fr-CH" dirty="0">
                <a:solidFill>
                  <a:prstClr val="white"/>
                </a:solidFill>
                <a:latin typeface="Arial"/>
              </a:rPr>
              <a:t>Prestations directes</a:t>
            </a:r>
          </a:p>
          <a:p>
            <a:pPr algn="ctr" defTabSz="857250"/>
            <a:endParaRPr lang="fr-CH" sz="800" dirty="0">
              <a:solidFill>
                <a:prstClr val="white"/>
              </a:solidFill>
              <a:latin typeface="Arial"/>
            </a:endParaRPr>
          </a:p>
          <a:p>
            <a:pPr algn="ctr" defTabSz="857250"/>
            <a:r>
              <a:rPr lang="fr-CH" sz="1400" dirty="0">
                <a:solidFill>
                  <a:prstClr val="white"/>
                </a:solidFill>
                <a:latin typeface="Arial"/>
              </a:rPr>
              <a:t>- Cours face classe</a:t>
            </a:r>
          </a:p>
        </p:txBody>
      </p:sp>
      <p:sp>
        <p:nvSpPr>
          <p:cNvPr id="10" name="Rectangle 9"/>
          <p:cNvSpPr/>
          <p:nvPr/>
        </p:nvSpPr>
        <p:spPr>
          <a:xfrm>
            <a:off x="2849881" y="5279545"/>
            <a:ext cx="1740535" cy="8382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250"/>
            <a:r>
              <a:rPr lang="fr-CH" dirty="0">
                <a:solidFill>
                  <a:prstClr val="white"/>
                </a:solidFill>
                <a:latin typeface="Arial"/>
              </a:rPr>
              <a:t>Évaluation</a:t>
            </a:r>
          </a:p>
          <a:p>
            <a:pPr algn="ctr" defTabSz="857250"/>
            <a:r>
              <a:rPr lang="fr-CH" dirty="0">
                <a:solidFill>
                  <a:prstClr val="white"/>
                </a:solidFill>
                <a:latin typeface="Arial"/>
              </a:rPr>
              <a:t>Expertise</a:t>
            </a:r>
          </a:p>
        </p:txBody>
      </p:sp>
      <p:sp>
        <p:nvSpPr>
          <p:cNvPr id="11" name="Flèche vers le haut 10"/>
          <p:cNvSpPr/>
          <p:nvPr/>
        </p:nvSpPr>
        <p:spPr>
          <a:xfrm>
            <a:off x="3525364" y="4445010"/>
            <a:ext cx="495300" cy="746752"/>
          </a:xfrm>
          <a:prstGeom prst="up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250"/>
            <a:endParaRPr lang="fr-CH">
              <a:solidFill>
                <a:prstClr val="white"/>
              </a:solidFill>
              <a:latin typeface="Arial"/>
            </a:endParaRPr>
          </a:p>
        </p:txBody>
      </p:sp>
      <p:cxnSp>
        <p:nvCxnSpPr>
          <p:cNvPr id="14" name="Connecteur droit avec flèche 13">
            <a:extLst>
              <a:ext uri="{FF2B5EF4-FFF2-40B4-BE49-F238E27FC236}">
                <a16:creationId xmlns:a16="http://schemas.microsoft.com/office/drawing/2014/main" id="{ADF95C7E-CC8A-C50C-CCE5-71E8E162337B}"/>
              </a:ext>
            </a:extLst>
          </p:cNvPr>
          <p:cNvCxnSpPr/>
          <p:nvPr/>
        </p:nvCxnSpPr>
        <p:spPr>
          <a:xfrm>
            <a:off x="446809" y="807332"/>
            <a:ext cx="644236"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01549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661037"/>
            <a:ext cx="8229600" cy="3969316"/>
          </a:xfrm>
          <a:prstGeom prst="rect">
            <a:avLst/>
          </a:prstGeom>
          <a:noFill/>
        </p:spPr>
      </p:pic>
      <p:sp>
        <p:nvSpPr>
          <p:cNvPr id="12" name="Ellipse 11"/>
          <p:cNvSpPr/>
          <p:nvPr/>
        </p:nvSpPr>
        <p:spPr>
          <a:xfrm>
            <a:off x="3620704" y="2396693"/>
            <a:ext cx="1491916" cy="1049153"/>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defTabSz="857250"/>
            <a:endParaRPr lang="fr-CH">
              <a:solidFill>
                <a:prstClr val="black"/>
              </a:solidFill>
              <a:latin typeface="Arial"/>
            </a:endParaRPr>
          </a:p>
        </p:txBody>
      </p:sp>
      <p:sp>
        <p:nvSpPr>
          <p:cNvPr id="13" name="Ellipse 12"/>
          <p:cNvSpPr/>
          <p:nvPr/>
        </p:nvSpPr>
        <p:spPr>
          <a:xfrm>
            <a:off x="8595361" y="2396693"/>
            <a:ext cx="1491916" cy="1049153"/>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defTabSz="857250"/>
            <a:endParaRPr lang="fr-CH">
              <a:solidFill>
                <a:prstClr val="black"/>
              </a:solidFill>
              <a:latin typeface="Arial"/>
            </a:endParaRPr>
          </a:p>
        </p:txBody>
      </p:sp>
      <p:sp>
        <p:nvSpPr>
          <p:cNvPr id="14" name="Ellipse 13"/>
          <p:cNvSpPr/>
          <p:nvPr/>
        </p:nvSpPr>
        <p:spPr>
          <a:xfrm>
            <a:off x="2039755" y="3445845"/>
            <a:ext cx="7964102" cy="606392"/>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defTabSz="857250"/>
            <a:endParaRPr lang="fr-CH">
              <a:solidFill>
                <a:prstClr val="black"/>
              </a:solidFill>
              <a:latin typeface="Arial"/>
            </a:endParaRPr>
          </a:p>
        </p:txBody>
      </p:sp>
      <p:pic>
        <p:nvPicPr>
          <p:cNvPr id="5120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9289" y="3155873"/>
            <a:ext cx="661987" cy="1682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8143" y="3193274"/>
            <a:ext cx="661987" cy="1682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3004" y="3193434"/>
            <a:ext cx="661987" cy="1682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0635" y="3193274"/>
            <a:ext cx="661987" cy="1682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319321"/>
            <a:ext cx="661987" cy="183245"/>
          </a:xfrm>
          <a:prstGeom prst="rect">
            <a:avLst/>
          </a:prstGeom>
          <a:noFill/>
          <a:extLst>
            <a:ext uri="{909E8E84-426E-40DD-AFC4-6F175D3DCCD1}">
              <a14:hiddenFill xmlns:a14="http://schemas.microsoft.com/office/drawing/2010/main">
                <a:solidFill>
                  <a:srgbClr val="FFFFFF"/>
                </a:solidFill>
              </a14:hiddenFill>
            </a:ext>
          </a:extLst>
        </p:spPr>
      </p:pic>
      <p:sp>
        <p:nvSpPr>
          <p:cNvPr id="20" name="Titre 1"/>
          <p:cNvSpPr txBox="1">
            <a:spLocks/>
          </p:cNvSpPr>
          <p:nvPr/>
        </p:nvSpPr>
        <p:spPr bwMode="auto">
          <a:xfrm>
            <a:off x="2711124" y="1143916"/>
            <a:ext cx="8229600" cy="455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a:lstStyle>
          <a:p>
            <a:pPr defTabSz="857250"/>
            <a:r>
              <a:rPr lang="fr-CH" sz="2000" dirty="0">
                <a:solidFill>
                  <a:prstClr val="black"/>
                </a:solidFill>
              </a:rPr>
              <a:t>Part de prestations déjà existantes</a:t>
            </a:r>
            <a:endParaRPr lang="fr-CH" sz="2000" dirty="0">
              <a:solidFill>
                <a:prstClr val="black"/>
              </a:solidFill>
              <a:latin typeface="Arial"/>
            </a:endParaRPr>
          </a:p>
        </p:txBody>
      </p:sp>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3392" y="3222468"/>
            <a:ext cx="661987" cy="168275"/>
          </a:xfrm>
          <a:prstGeom prst="rect">
            <a:avLst/>
          </a:prstGeom>
          <a:noFill/>
          <a:extLst>
            <a:ext uri="{909E8E84-426E-40DD-AFC4-6F175D3DCCD1}">
              <a14:hiddenFill xmlns:a14="http://schemas.microsoft.com/office/drawing/2010/main">
                <a:solidFill>
                  <a:srgbClr val="FFFFFF"/>
                </a:solidFill>
              </a14:hiddenFill>
            </a:ext>
          </a:extLst>
        </p:spPr>
      </p:pic>
      <p:sp>
        <p:nvSpPr>
          <p:cNvPr id="2" name="Étoile à 5 branches 1"/>
          <p:cNvSpPr/>
          <p:nvPr/>
        </p:nvSpPr>
        <p:spPr>
          <a:xfrm>
            <a:off x="9685022" y="3155871"/>
            <a:ext cx="133025" cy="12153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250"/>
            <a:endParaRPr lang="fr-CH">
              <a:solidFill>
                <a:prstClr val="white"/>
              </a:solidFill>
              <a:latin typeface="Arial"/>
            </a:endParaRPr>
          </a:p>
        </p:txBody>
      </p:sp>
      <p:sp>
        <p:nvSpPr>
          <p:cNvPr id="21" name="Étoile à 5 branches 20"/>
          <p:cNvSpPr/>
          <p:nvPr/>
        </p:nvSpPr>
        <p:spPr>
          <a:xfrm>
            <a:off x="2711124" y="5862824"/>
            <a:ext cx="99060" cy="1296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250"/>
            <a:endParaRPr lang="fr-CH">
              <a:solidFill>
                <a:prstClr val="white"/>
              </a:solidFill>
              <a:latin typeface="Arial"/>
            </a:endParaRPr>
          </a:p>
        </p:txBody>
      </p:sp>
      <p:sp>
        <p:nvSpPr>
          <p:cNvPr id="3" name="ZoneTexte 2"/>
          <p:cNvSpPr txBox="1"/>
          <p:nvPr/>
        </p:nvSpPr>
        <p:spPr>
          <a:xfrm>
            <a:off x="2960962" y="5773753"/>
            <a:ext cx="6621364" cy="307777"/>
          </a:xfrm>
          <a:prstGeom prst="rect">
            <a:avLst/>
          </a:prstGeom>
          <a:noFill/>
        </p:spPr>
        <p:txBody>
          <a:bodyPr wrap="none" rtlCol="0">
            <a:spAutoFit/>
          </a:bodyPr>
          <a:lstStyle/>
          <a:p>
            <a:pPr defTabSz="857250"/>
            <a:r>
              <a:rPr lang="fr-CH" sz="1400" dirty="0">
                <a:solidFill>
                  <a:prstClr val="black"/>
                </a:solidFill>
                <a:latin typeface="Arial"/>
              </a:rPr>
              <a:t>En cours: dossier parents SEM, E-learning 3P, convention avec Action Innocence</a:t>
            </a:r>
          </a:p>
        </p:txBody>
      </p:sp>
      <p:pic>
        <p:nvPicPr>
          <p:cNvPr id="5" name="Image 4"/>
          <p:cNvPicPr>
            <a:picLocks noChangeAspect="1"/>
          </p:cNvPicPr>
          <p:nvPr/>
        </p:nvPicPr>
        <p:blipFill>
          <a:blip r:embed="rId5"/>
          <a:stretch>
            <a:fillRect/>
          </a:stretch>
        </p:blipFill>
        <p:spPr>
          <a:xfrm>
            <a:off x="7210839" y="2396693"/>
            <a:ext cx="1514606" cy="1074513"/>
          </a:xfrm>
          <a:prstGeom prst="rect">
            <a:avLst/>
          </a:prstGeom>
        </p:spPr>
      </p:pic>
      <p:sp>
        <p:nvSpPr>
          <p:cNvPr id="6" name="Titre 1">
            <a:extLst>
              <a:ext uri="{FF2B5EF4-FFF2-40B4-BE49-F238E27FC236}">
                <a16:creationId xmlns:a16="http://schemas.microsoft.com/office/drawing/2014/main" id="{E582D41A-5F38-349B-BBB8-64BC56EEECBA}"/>
              </a:ext>
            </a:extLst>
          </p:cNvPr>
          <p:cNvSpPr txBox="1">
            <a:spLocks/>
          </p:cNvSpPr>
          <p:nvPr/>
        </p:nvSpPr>
        <p:spPr bwMode="auto">
          <a:xfrm>
            <a:off x="328934" y="257948"/>
            <a:ext cx="8229600" cy="455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a:lstStyle>
          <a:p>
            <a:pPr defTabSz="857250"/>
            <a:r>
              <a:rPr lang="fr-CH" sz="2000" dirty="0">
                <a:solidFill>
                  <a:prstClr val="black"/>
                </a:solidFill>
                <a:latin typeface="Arial"/>
              </a:rPr>
              <a:t>Organisation du projet FR 10A</a:t>
            </a:r>
          </a:p>
        </p:txBody>
      </p:sp>
    </p:spTree>
    <p:extLst>
      <p:ext uri="{BB962C8B-B14F-4D97-AF65-F5344CB8AC3E}">
        <p14:creationId xmlns:p14="http://schemas.microsoft.com/office/powerpoint/2010/main" val="354912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p:cNvSpPr/>
          <p:nvPr/>
        </p:nvSpPr>
        <p:spPr bwMode="auto">
          <a:xfrm>
            <a:off x="892934" y="804532"/>
            <a:ext cx="1822403" cy="2199116"/>
          </a:xfrm>
          <a:prstGeom prst="rect">
            <a:avLst/>
          </a:prstGeom>
          <a:ln>
            <a:solidFill>
              <a:schemeClr val="tx1">
                <a:lumMod val="50000"/>
                <a:lumOff val="50000"/>
              </a:schemeClr>
            </a:solidFill>
            <a:prstDash val="dash"/>
          </a:ln>
        </p:spPr>
        <p:txBody>
          <a:bodyPr wrap="square">
            <a:spAutoFit/>
          </a:bodyPr>
          <a:lstStyle/>
          <a:p>
            <a:pPr algn="ctr" defTabSz="857250" fontAlgn="base">
              <a:spcBef>
                <a:spcPct val="0"/>
              </a:spcBef>
              <a:spcAft>
                <a:spcPct val="0"/>
              </a:spcAft>
              <a:buClr>
                <a:srgbClr val="C00000"/>
              </a:buClr>
              <a:defRPr/>
            </a:pPr>
            <a:r>
              <a:rPr lang="fr-CH" sz="1200" b="1" dirty="0">
                <a:solidFill>
                  <a:prstClr val="black">
                    <a:lumMod val="50000"/>
                    <a:lumOff val="50000"/>
                  </a:prstClr>
                </a:solidFill>
                <a:latin typeface="Arial"/>
                <a:cs typeface="Arial" pitchFamily="34" charset="0"/>
              </a:rPr>
              <a:t>Structures pérennes</a:t>
            </a:r>
          </a:p>
          <a:p>
            <a:pPr algn="ctr" defTabSz="857250" fontAlgn="base">
              <a:spcBef>
                <a:spcPct val="0"/>
              </a:spcBef>
              <a:spcAft>
                <a:spcPct val="0"/>
              </a:spcAft>
              <a:buClr>
                <a:srgbClr val="C00000"/>
              </a:buClr>
              <a:defRPr/>
            </a:pPr>
            <a:endParaRPr lang="fr-CH" sz="1200" b="1" dirty="0">
              <a:solidFill>
                <a:prstClr val="black">
                  <a:lumMod val="50000"/>
                  <a:lumOff val="50000"/>
                </a:prstClr>
              </a:solidFill>
              <a:latin typeface="Arial"/>
              <a:cs typeface="Arial" pitchFamily="34" charset="0"/>
            </a:endParaRPr>
          </a:p>
          <a:p>
            <a:pPr algn="ctr" defTabSz="857250" fontAlgn="base">
              <a:spcBef>
                <a:spcPct val="0"/>
              </a:spcBef>
              <a:spcAft>
                <a:spcPct val="0"/>
              </a:spcAft>
              <a:buClr>
                <a:srgbClr val="C00000"/>
              </a:buClr>
              <a:defRPr/>
            </a:pPr>
            <a:endParaRPr lang="fr-CH" sz="1200" dirty="0">
              <a:solidFill>
                <a:prstClr val="black">
                  <a:lumMod val="50000"/>
                  <a:lumOff val="50000"/>
                </a:prstClr>
              </a:solidFill>
              <a:latin typeface="Arial"/>
              <a:cs typeface="Arial" pitchFamily="34" charset="0"/>
            </a:endParaRPr>
          </a:p>
          <a:p>
            <a:pPr algn="ctr" defTabSz="857250" fontAlgn="base">
              <a:spcBef>
                <a:spcPct val="0"/>
              </a:spcBef>
              <a:spcAft>
                <a:spcPct val="0"/>
              </a:spcAft>
              <a:buClr>
                <a:srgbClr val="C00000"/>
              </a:buClr>
              <a:defRPr/>
            </a:pPr>
            <a:endParaRPr lang="fr-CH" sz="1200" dirty="0">
              <a:solidFill>
                <a:prstClr val="black">
                  <a:lumMod val="50000"/>
                  <a:lumOff val="50000"/>
                </a:prstClr>
              </a:solidFill>
              <a:latin typeface="Arial"/>
              <a:cs typeface="Arial" pitchFamily="34" charset="0"/>
            </a:endParaRPr>
          </a:p>
          <a:p>
            <a:pPr algn="ctr" defTabSz="857250" fontAlgn="base">
              <a:spcBef>
                <a:spcPct val="0"/>
              </a:spcBef>
              <a:spcAft>
                <a:spcPct val="0"/>
              </a:spcAft>
              <a:buClr>
                <a:srgbClr val="C00000"/>
              </a:buClr>
              <a:defRPr/>
            </a:pPr>
            <a:r>
              <a:rPr lang="fr-CH" sz="1200" dirty="0">
                <a:solidFill>
                  <a:prstClr val="black">
                    <a:lumMod val="50000"/>
                    <a:lumOff val="50000"/>
                  </a:prstClr>
                </a:solidFill>
                <a:latin typeface="Arial"/>
                <a:cs typeface="Arial" pitchFamily="34" charset="0"/>
              </a:rPr>
              <a:t>_</a:t>
            </a:r>
          </a:p>
          <a:p>
            <a:pPr algn="ctr" defTabSz="857250" fontAlgn="base">
              <a:spcBef>
                <a:spcPct val="0"/>
              </a:spcBef>
              <a:spcAft>
                <a:spcPct val="0"/>
              </a:spcAft>
              <a:buClr>
                <a:srgbClr val="C00000"/>
              </a:buClr>
              <a:defRPr/>
            </a:pPr>
            <a:endParaRPr lang="fr-CH" sz="1200" dirty="0">
              <a:solidFill>
                <a:prstClr val="black">
                  <a:lumMod val="50000"/>
                  <a:lumOff val="50000"/>
                </a:prstClr>
              </a:solidFill>
              <a:latin typeface="Arial"/>
              <a:cs typeface="Arial" pitchFamily="34" charset="0"/>
            </a:endParaRPr>
          </a:p>
          <a:p>
            <a:pPr algn="ctr" defTabSz="857250" fontAlgn="base">
              <a:spcBef>
                <a:spcPct val="0"/>
              </a:spcBef>
              <a:spcAft>
                <a:spcPct val="0"/>
              </a:spcAft>
              <a:buClr>
                <a:srgbClr val="C00000"/>
              </a:buClr>
              <a:defRPr/>
            </a:pPr>
            <a:endParaRPr lang="fr-CH" sz="1200" dirty="0">
              <a:solidFill>
                <a:prstClr val="black">
                  <a:lumMod val="50000"/>
                  <a:lumOff val="50000"/>
                </a:prstClr>
              </a:solidFill>
              <a:latin typeface="Arial"/>
              <a:cs typeface="Arial" pitchFamily="34" charset="0"/>
            </a:endParaRPr>
          </a:p>
          <a:p>
            <a:pPr algn="ctr" defTabSz="857250" fontAlgn="base">
              <a:spcBef>
                <a:spcPct val="0"/>
              </a:spcBef>
              <a:spcAft>
                <a:spcPct val="0"/>
              </a:spcAft>
              <a:buClr>
                <a:srgbClr val="C00000"/>
              </a:buClr>
              <a:defRPr/>
            </a:pPr>
            <a:endParaRPr lang="fr-CH" sz="1200" dirty="0">
              <a:solidFill>
                <a:prstClr val="black">
                  <a:lumMod val="50000"/>
                  <a:lumOff val="50000"/>
                </a:prstClr>
              </a:solidFill>
              <a:latin typeface="Arial"/>
              <a:cs typeface="Arial" pitchFamily="34" charset="0"/>
            </a:endParaRPr>
          </a:p>
          <a:p>
            <a:pPr algn="ctr" defTabSz="857250" fontAlgn="base">
              <a:spcBef>
                <a:spcPct val="0"/>
              </a:spcBef>
              <a:spcAft>
                <a:spcPct val="0"/>
              </a:spcAft>
              <a:buClr>
                <a:srgbClr val="C00000"/>
              </a:buClr>
              <a:defRPr/>
            </a:pPr>
            <a:endParaRPr lang="fr-CH" sz="1200" dirty="0">
              <a:solidFill>
                <a:prstClr val="black">
                  <a:lumMod val="50000"/>
                  <a:lumOff val="50000"/>
                </a:prstClr>
              </a:solidFill>
              <a:latin typeface="Arial"/>
              <a:cs typeface="Arial" pitchFamily="34" charset="0"/>
            </a:endParaRPr>
          </a:p>
          <a:p>
            <a:pPr algn="ctr" defTabSz="857250" fontAlgn="base">
              <a:spcBef>
                <a:spcPct val="0"/>
              </a:spcBef>
              <a:spcAft>
                <a:spcPct val="0"/>
              </a:spcAft>
              <a:buClr>
                <a:srgbClr val="C00000"/>
              </a:buClr>
              <a:defRPr/>
            </a:pPr>
            <a:endParaRPr lang="fr-CH" sz="1200" dirty="0">
              <a:solidFill>
                <a:prstClr val="black">
                  <a:lumMod val="50000"/>
                  <a:lumOff val="50000"/>
                </a:prstClr>
              </a:solidFill>
              <a:latin typeface="Arial"/>
              <a:cs typeface="Arial" pitchFamily="34" charset="0"/>
            </a:endParaRPr>
          </a:p>
        </p:txBody>
      </p:sp>
      <p:sp>
        <p:nvSpPr>
          <p:cNvPr id="68" name="Titre 1"/>
          <p:cNvSpPr txBox="1">
            <a:spLocks noGrp="1"/>
          </p:cNvSpPr>
          <p:nvPr>
            <p:ph type="title"/>
          </p:nvPr>
        </p:nvSpPr>
        <p:spPr bwMode="auto">
          <a:xfrm>
            <a:off x="183906" y="95465"/>
            <a:ext cx="8229600" cy="45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a:lstStyle>
          <a:p>
            <a:r>
              <a:rPr lang="fr-CH" sz="2000" dirty="0"/>
              <a:t>Organisation générale du projet FR 10A</a:t>
            </a:r>
          </a:p>
        </p:txBody>
      </p:sp>
      <p:sp>
        <p:nvSpPr>
          <p:cNvPr id="78" name="Rectangle 77"/>
          <p:cNvSpPr/>
          <p:nvPr/>
        </p:nvSpPr>
        <p:spPr bwMode="auto">
          <a:xfrm>
            <a:off x="3036569" y="1342469"/>
            <a:ext cx="5599776" cy="1611960"/>
          </a:xfrm>
          <a:prstGeom prst="rect">
            <a:avLst/>
          </a:prstGeom>
          <a:solidFill>
            <a:schemeClr val="accent5">
              <a:lumMod val="60000"/>
              <a:lumOff val="40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anchor="ctr"/>
          <a:lstStyle/>
          <a:p>
            <a:pPr algn="ctr" defTabSz="857250" fontAlgn="base">
              <a:spcBef>
                <a:spcPct val="0"/>
              </a:spcBef>
              <a:spcAft>
                <a:spcPct val="0"/>
              </a:spcAft>
              <a:defRPr/>
            </a:pPr>
            <a:endParaRPr lang="fr-CH" sz="1100" dirty="0">
              <a:solidFill>
                <a:srgbClr val="4BACC6">
                  <a:lumMod val="50000"/>
                </a:srgbClr>
              </a:solidFill>
              <a:latin typeface="Arial"/>
              <a:cs typeface="Arial" pitchFamily="34" charset="0"/>
            </a:endParaRPr>
          </a:p>
        </p:txBody>
      </p:sp>
      <p:sp>
        <p:nvSpPr>
          <p:cNvPr id="79" name="Rectangle 78"/>
          <p:cNvSpPr/>
          <p:nvPr/>
        </p:nvSpPr>
        <p:spPr bwMode="auto">
          <a:xfrm>
            <a:off x="1006831" y="3057501"/>
            <a:ext cx="10172684" cy="2410144"/>
          </a:xfrm>
          <a:prstGeom prst="rect">
            <a:avLst/>
          </a:prstGeom>
          <a:solidFill>
            <a:schemeClr val="accent5">
              <a:lumMod val="40000"/>
              <a:lumOff val="60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anchor="ctr"/>
          <a:lstStyle/>
          <a:p>
            <a:pPr algn="ctr" defTabSz="857250" fontAlgn="base">
              <a:spcBef>
                <a:spcPct val="0"/>
              </a:spcBef>
              <a:spcAft>
                <a:spcPct val="0"/>
              </a:spcAft>
              <a:defRPr/>
            </a:pPr>
            <a:endParaRPr lang="fr-CH" sz="1100" dirty="0">
              <a:solidFill>
                <a:prstClr val="black"/>
              </a:solidFill>
              <a:latin typeface="Arial"/>
              <a:cs typeface="Arial" pitchFamily="34" charset="0"/>
            </a:endParaRPr>
          </a:p>
        </p:txBody>
      </p:sp>
      <p:sp>
        <p:nvSpPr>
          <p:cNvPr id="80" name="Rectangle 79"/>
          <p:cNvSpPr/>
          <p:nvPr/>
        </p:nvSpPr>
        <p:spPr bwMode="auto">
          <a:xfrm>
            <a:off x="1005057" y="5615941"/>
            <a:ext cx="10174460" cy="867986"/>
          </a:xfrm>
          <a:prstGeom prst="rect">
            <a:avLst/>
          </a:prstGeom>
          <a:solidFill>
            <a:schemeClr val="accent5">
              <a:lumMod val="20000"/>
              <a:lumOff val="80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anchor="ctr"/>
          <a:lstStyle/>
          <a:p>
            <a:pPr algn="ctr" defTabSz="857250" fontAlgn="base">
              <a:spcBef>
                <a:spcPct val="0"/>
              </a:spcBef>
              <a:spcAft>
                <a:spcPct val="0"/>
              </a:spcAft>
              <a:defRPr/>
            </a:pPr>
            <a:endParaRPr lang="fr-CH" sz="1100" dirty="0">
              <a:solidFill>
                <a:prstClr val="black"/>
              </a:solidFill>
              <a:latin typeface="Arial"/>
              <a:cs typeface="Arial" pitchFamily="34" charset="0"/>
            </a:endParaRPr>
          </a:p>
        </p:txBody>
      </p:sp>
      <p:sp>
        <p:nvSpPr>
          <p:cNvPr id="81" name="Rectangle 80"/>
          <p:cNvSpPr/>
          <p:nvPr/>
        </p:nvSpPr>
        <p:spPr bwMode="auto">
          <a:xfrm>
            <a:off x="1247209" y="3552159"/>
            <a:ext cx="9944496" cy="1856624"/>
          </a:xfrm>
          <a:prstGeom prst="rect">
            <a:avLst/>
          </a:prstGeom>
          <a:blipFill>
            <a:blip r:embed="rId3" cstate="print"/>
            <a:tile tx="0" ty="0" sx="100000" sy="100000" flip="none" algn="tl"/>
          </a:blipFill>
          <a:ln>
            <a:solidFill>
              <a:schemeClr val="accent5"/>
            </a:solidFill>
          </a:ln>
        </p:spPr>
        <p:style>
          <a:lnRef idx="1">
            <a:schemeClr val="accent1"/>
          </a:lnRef>
          <a:fillRef idx="3">
            <a:schemeClr val="accent1"/>
          </a:fillRef>
          <a:effectRef idx="2">
            <a:schemeClr val="accent1"/>
          </a:effectRef>
          <a:fontRef idx="minor">
            <a:schemeClr val="lt1"/>
          </a:fontRef>
        </p:style>
        <p:txBody>
          <a:bodyPr anchor="ctr"/>
          <a:lstStyle/>
          <a:p>
            <a:pPr algn="ctr" defTabSz="857250" fontAlgn="base">
              <a:spcBef>
                <a:spcPct val="0"/>
              </a:spcBef>
              <a:spcAft>
                <a:spcPct val="0"/>
              </a:spcAft>
              <a:defRPr/>
            </a:pPr>
            <a:endParaRPr lang="fr-CH" sz="1100" i="1" dirty="0">
              <a:solidFill>
                <a:prstClr val="black"/>
              </a:solidFill>
              <a:latin typeface="Arial"/>
              <a:cs typeface="Arial" pitchFamily="34" charset="0"/>
            </a:endParaRPr>
          </a:p>
        </p:txBody>
      </p:sp>
      <p:sp>
        <p:nvSpPr>
          <p:cNvPr id="82" name="ZoneTexte 11"/>
          <p:cNvSpPr txBox="1">
            <a:spLocks noChangeArrowheads="1"/>
          </p:cNvSpPr>
          <p:nvPr/>
        </p:nvSpPr>
        <p:spPr bwMode="auto">
          <a:xfrm>
            <a:off x="1170328" y="3508859"/>
            <a:ext cx="1772798" cy="270906"/>
          </a:xfrm>
          <a:prstGeom prst="rect">
            <a:avLst/>
          </a:prstGeom>
          <a:noFill/>
          <a:ln w="9525">
            <a:noFill/>
            <a:miter lim="800000"/>
            <a:headEnd/>
            <a:tailEnd/>
          </a:ln>
        </p:spPr>
        <p:txBody>
          <a:bodyPr>
            <a:spAutoFit/>
          </a:bodyPr>
          <a:lstStyle/>
          <a:p>
            <a:pPr defTabSz="857250" fontAlgn="base">
              <a:spcBef>
                <a:spcPct val="0"/>
              </a:spcBef>
              <a:spcAft>
                <a:spcPct val="0"/>
              </a:spcAft>
            </a:pPr>
            <a:r>
              <a:rPr lang="fr-CH" sz="1100" b="1" i="1" dirty="0">
                <a:solidFill>
                  <a:prstClr val="black"/>
                </a:solidFill>
                <a:latin typeface="Arial"/>
              </a:rPr>
              <a:t>Equipe projet</a:t>
            </a:r>
          </a:p>
        </p:txBody>
      </p:sp>
      <p:sp>
        <p:nvSpPr>
          <p:cNvPr id="83" name="Rectangle 82"/>
          <p:cNvSpPr/>
          <p:nvPr/>
        </p:nvSpPr>
        <p:spPr bwMode="auto">
          <a:xfrm>
            <a:off x="4521333" y="3118427"/>
            <a:ext cx="2119339" cy="373098"/>
          </a:xfrm>
          <a:prstGeom prst="rect">
            <a:avLst/>
          </a:prstGeom>
          <a:solidFill>
            <a:schemeClr val="bg1">
              <a:lumMod val="7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857250" fontAlgn="base">
              <a:spcBef>
                <a:spcPct val="0"/>
              </a:spcBef>
              <a:spcAft>
                <a:spcPct val="0"/>
              </a:spcAft>
              <a:defRPr/>
            </a:pPr>
            <a:r>
              <a:rPr lang="fr-CH" sz="1100" b="1" dirty="0">
                <a:solidFill>
                  <a:prstClr val="black"/>
                </a:solidFill>
                <a:latin typeface="Arial"/>
                <a:cs typeface="Arial" pitchFamily="34" charset="0"/>
              </a:rPr>
              <a:t>Chef de projet</a:t>
            </a:r>
          </a:p>
          <a:p>
            <a:pPr algn="ctr" defTabSz="857250" fontAlgn="base">
              <a:spcBef>
                <a:spcPct val="0"/>
              </a:spcBef>
              <a:spcAft>
                <a:spcPct val="0"/>
              </a:spcAft>
              <a:defRPr/>
            </a:pPr>
            <a:r>
              <a:rPr lang="fr-CH" sz="1100" b="1" dirty="0">
                <a:solidFill>
                  <a:prstClr val="black"/>
                </a:solidFill>
                <a:latin typeface="Arial"/>
                <a:cs typeface="Arial" pitchFamily="34" charset="0"/>
              </a:rPr>
              <a:t>Pascal FREYDIER</a:t>
            </a:r>
          </a:p>
        </p:txBody>
      </p:sp>
      <p:sp>
        <p:nvSpPr>
          <p:cNvPr id="84" name="Rectangle 83"/>
          <p:cNvSpPr/>
          <p:nvPr/>
        </p:nvSpPr>
        <p:spPr bwMode="auto">
          <a:xfrm>
            <a:off x="3102578" y="1875010"/>
            <a:ext cx="2119339" cy="438923"/>
          </a:xfrm>
          <a:prstGeom prst="rect">
            <a:avLst/>
          </a:prstGeom>
          <a:solidFill>
            <a:schemeClr val="bg1">
              <a:lumMod val="7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857250" fontAlgn="base">
              <a:spcBef>
                <a:spcPct val="0"/>
              </a:spcBef>
              <a:spcAft>
                <a:spcPct val="0"/>
              </a:spcAft>
              <a:defRPr/>
            </a:pPr>
            <a:r>
              <a:rPr lang="fr-CH" sz="1400" dirty="0">
                <a:solidFill>
                  <a:prstClr val="black"/>
                </a:solidFill>
                <a:latin typeface="Arial"/>
                <a:cs typeface="Arial" pitchFamily="34" charset="0"/>
              </a:rPr>
              <a:t>Mandant</a:t>
            </a:r>
          </a:p>
          <a:p>
            <a:pPr algn="ctr" defTabSz="857250" fontAlgn="base">
              <a:spcBef>
                <a:spcPct val="0"/>
              </a:spcBef>
              <a:spcAft>
                <a:spcPct val="0"/>
              </a:spcAft>
              <a:defRPr/>
            </a:pPr>
            <a:r>
              <a:rPr lang="fr-CH" sz="1100" dirty="0">
                <a:solidFill>
                  <a:prstClr val="black"/>
                </a:solidFill>
                <a:latin typeface="Arial"/>
                <a:cs typeface="Arial" pitchFamily="34" charset="0"/>
              </a:rPr>
              <a:t>Carlos SEQUEIRA</a:t>
            </a:r>
          </a:p>
        </p:txBody>
      </p:sp>
      <p:sp>
        <p:nvSpPr>
          <p:cNvPr id="85" name="Rectangle 84"/>
          <p:cNvSpPr/>
          <p:nvPr/>
        </p:nvSpPr>
        <p:spPr bwMode="auto">
          <a:xfrm>
            <a:off x="5820844" y="1360576"/>
            <a:ext cx="2803220" cy="1590335"/>
          </a:xfrm>
          <a:prstGeom prst="rect">
            <a:avLst/>
          </a:prstGeom>
          <a:solidFill>
            <a:schemeClr val="bg1">
              <a:lumMod val="7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857250" fontAlgn="base">
              <a:spcBef>
                <a:spcPct val="0"/>
              </a:spcBef>
              <a:spcAft>
                <a:spcPct val="0"/>
              </a:spcAft>
              <a:defRPr/>
            </a:pPr>
            <a:r>
              <a:rPr lang="fr-CH" sz="1100" b="1" dirty="0">
                <a:solidFill>
                  <a:prstClr val="black"/>
                </a:solidFill>
                <a:latin typeface="Arial"/>
                <a:cs typeface="Arial" pitchFamily="34" charset="0"/>
              </a:rPr>
              <a:t>COPIL projet</a:t>
            </a:r>
          </a:p>
          <a:p>
            <a:pPr marL="171456" indent="-171456" defTabSz="857250" fontAlgn="base">
              <a:spcBef>
                <a:spcPct val="0"/>
              </a:spcBef>
              <a:spcAft>
                <a:spcPct val="0"/>
              </a:spcAft>
              <a:buFont typeface="Arial" panose="020B0604020202020204" pitchFamily="34" charset="0"/>
              <a:buChar char="•"/>
              <a:defRPr/>
            </a:pPr>
            <a:r>
              <a:rPr lang="fr-CH" sz="1100" b="1" dirty="0">
                <a:solidFill>
                  <a:srgbClr val="7030A0"/>
                </a:solidFill>
                <a:latin typeface="Arial"/>
                <a:cs typeface="Arial" pitchFamily="34" charset="0"/>
              </a:rPr>
              <a:t>SSEJ / OCEJ </a:t>
            </a:r>
          </a:p>
          <a:p>
            <a:pPr marL="171456" indent="-171456" defTabSz="857250" fontAlgn="base">
              <a:spcBef>
                <a:spcPct val="0"/>
              </a:spcBef>
              <a:spcAft>
                <a:spcPct val="0"/>
              </a:spcAft>
              <a:buFont typeface="Arial" panose="020B0604020202020204" pitchFamily="34" charset="0"/>
              <a:buChar char="•"/>
              <a:defRPr/>
            </a:pPr>
            <a:r>
              <a:rPr lang="fr-CH" sz="1100" b="1" dirty="0">
                <a:solidFill>
                  <a:srgbClr val="7030A0"/>
                </a:solidFill>
                <a:latin typeface="Arial"/>
                <a:cs typeface="Arial" pitchFamily="34" charset="0"/>
              </a:rPr>
              <a:t>Services enseignement et évaluation et suivi élève de EO, ESII et OMP</a:t>
            </a:r>
          </a:p>
          <a:p>
            <a:pPr marL="171456" indent="-171456" defTabSz="857250">
              <a:buFont typeface="Arial" panose="020B0604020202020204" pitchFamily="34" charset="0"/>
              <a:buChar char="•"/>
              <a:defRPr/>
            </a:pPr>
            <a:r>
              <a:rPr lang="fr-CH" sz="1100" b="1" dirty="0">
                <a:solidFill>
                  <a:srgbClr val="7030A0"/>
                </a:solidFill>
                <a:latin typeface="Arial"/>
                <a:cs typeface="Arial" pitchFamily="34" charset="0"/>
              </a:rPr>
              <a:t>Secrétaires généraux adjoints</a:t>
            </a:r>
          </a:p>
          <a:p>
            <a:pPr marL="171456" indent="-171456" defTabSz="857250" fontAlgn="base">
              <a:spcBef>
                <a:spcPct val="0"/>
              </a:spcBef>
              <a:spcAft>
                <a:spcPct val="0"/>
              </a:spcAft>
              <a:buFont typeface="Arial" panose="020B0604020202020204" pitchFamily="34" charset="0"/>
              <a:buChar char="•"/>
              <a:defRPr/>
            </a:pPr>
            <a:r>
              <a:rPr lang="fr-CH" sz="1100" b="1" dirty="0">
                <a:solidFill>
                  <a:srgbClr val="7030A0"/>
                </a:solidFill>
                <a:latin typeface="Arial"/>
                <a:cs typeface="Arial" pitchFamily="34" charset="0"/>
              </a:rPr>
              <a:t>OCS : Service Promotion Santé Prévention</a:t>
            </a:r>
          </a:p>
          <a:p>
            <a:pPr marL="171456" indent="-171456" defTabSz="857250" fontAlgn="base">
              <a:spcBef>
                <a:spcPct val="0"/>
              </a:spcBef>
              <a:spcAft>
                <a:spcPct val="0"/>
              </a:spcAft>
              <a:buFont typeface="Arial" panose="020B0604020202020204" pitchFamily="34" charset="0"/>
              <a:buChar char="•"/>
              <a:defRPr/>
            </a:pPr>
            <a:r>
              <a:rPr lang="fr-CH" sz="1100" b="1" dirty="0">
                <a:solidFill>
                  <a:srgbClr val="7030A0"/>
                </a:solidFill>
                <a:latin typeface="Arial"/>
                <a:cs typeface="Arial" pitchFamily="34" charset="0"/>
              </a:rPr>
              <a:t>HUG : MEA</a:t>
            </a:r>
          </a:p>
        </p:txBody>
      </p:sp>
      <p:sp>
        <p:nvSpPr>
          <p:cNvPr id="87" name="Rectangle 86"/>
          <p:cNvSpPr/>
          <p:nvPr/>
        </p:nvSpPr>
        <p:spPr bwMode="auto">
          <a:xfrm>
            <a:off x="2607077" y="3602153"/>
            <a:ext cx="2160652" cy="827412"/>
          </a:xfrm>
          <a:prstGeom prst="rect">
            <a:avLst/>
          </a:prstGeom>
          <a:solidFill>
            <a:schemeClr val="bg1">
              <a:lumMod val="7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857250" fontAlgn="base">
              <a:spcBef>
                <a:spcPct val="0"/>
              </a:spcBef>
              <a:spcAft>
                <a:spcPct val="0"/>
              </a:spcAft>
              <a:defRPr/>
            </a:pPr>
            <a:r>
              <a:rPr lang="fr-CH" sz="1100" dirty="0">
                <a:solidFill>
                  <a:prstClr val="black"/>
                </a:solidFill>
                <a:latin typeface="Arial"/>
                <a:cs typeface="Arial" pitchFamily="34" charset="0"/>
              </a:rPr>
              <a:t>Soutien méthode</a:t>
            </a:r>
          </a:p>
          <a:p>
            <a:pPr algn="ctr" defTabSz="857250">
              <a:defRPr/>
            </a:pPr>
            <a:r>
              <a:rPr lang="fr-CH" sz="1100" dirty="0">
                <a:solidFill>
                  <a:prstClr val="black"/>
                </a:solidFill>
                <a:latin typeface="Arial"/>
                <a:cs typeface="Arial" pitchFamily="34" charset="0"/>
              </a:rPr>
              <a:t>Isabelle Peyrot Perdrizet</a:t>
            </a:r>
          </a:p>
          <a:p>
            <a:pPr algn="ctr" defTabSz="857250">
              <a:defRPr/>
            </a:pPr>
            <a:r>
              <a:rPr lang="fr-CH" sz="1100" dirty="0">
                <a:solidFill>
                  <a:prstClr val="black"/>
                </a:solidFill>
                <a:latin typeface="Arial"/>
                <a:cs typeface="Arial" pitchFamily="34" charset="0"/>
              </a:rPr>
              <a:t>Serge Ghinet</a:t>
            </a:r>
          </a:p>
          <a:p>
            <a:pPr algn="ctr" defTabSz="857250" fontAlgn="base">
              <a:spcBef>
                <a:spcPct val="0"/>
              </a:spcBef>
              <a:spcAft>
                <a:spcPct val="0"/>
              </a:spcAft>
              <a:defRPr/>
            </a:pPr>
            <a:r>
              <a:rPr lang="fr-CH" sz="1100" dirty="0">
                <a:solidFill>
                  <a:prstClr val="black"/>
                </a:solidFill>
                <a:latin typeface="Arial"/>
                <a:cs typeface="Arial" pitchFamily="34" charset="0"/>
              </a:rPr>
              <a:t>Fabienne Benninghoff</a:t>
            </a:r>
          </a:p>
          <a:p>
            <a:pPr algn="ctr" defTabSz="857250">
              <a:defRPr/>
            </a:pPr>
            <a:r>
              <a:rPr lang="fr-CH" sz="1100" dirty="0">
                <a:solidFill>
                  <a:prstClr val="black"/>
                </a:solidFill>
                <a:latin typeface="Arial"/>
                <a:cs typeface="Arial" pitchFamily="34" charset="0"/>
              </a:rPr>
              <a:t>Collaborateurs OCEJ</a:t>
            </a:r>
          </a:p>
        </p:txBody>
      </p:sp>
      <p:sp>
        <p:nvSpPr>
          <p:cNvPr id="89" name="ZoneTexte 88"/>
          <p:cNvSpPr txBox="1"/>
          <p:nvPr/>
        </p:nvSpPr>
        <p:spPr bwMode="auto">
          <a:xfrm>
            <a:off x="938890" y="3037814"/>
            <a:ext cx="1771722" cy="254970"/>
          </a:xfrm>
          <a:prstGeom prst="rect">
            <a:avLst/>
          </a:prstGeom>
          <a:noFill/>
        </p:spPr>
        <p:txBody>
          <a:bodyPr>
            <a:spAutoFit/>
          </a:bodyPr>
          <a:lstStyle/>
          <a:p>
            <a:pPr defTabSz="857250" fontAlgn="base">
              <a:spcBef>
                <a:spcPct val="0"/>
              </a:spcBef>
              <a:spcAft>
                <a:spcPct val="0"/>
              </a:spcAft>
              <a:defRPr/>
            </a:pPr>
            <a:r>
              <a:rPr lang="fr-CH" sz="1000" b="1" i="1" dirty="0">
                <a:solidFill>
                  <a:srgbClr val="4BACC6">
                    <a:lumMod val="50000"/>
                  </a:srgbClr>
                </a:solidFill>
                <a:latin typeface="Arial"/>
                <a:cs typeface="Arial" pitchFamily="34" charset="0"/>
              </a:rPr>
              <a:t>Conduire le projet</a:t>
            </a:r>
          </a:p>
        </p:txBody>
      </p:sp>
      <p:sp>
        <p:nvSpPr>
          <p:cNvPr id="90" name="ZoneTexte 89"/>
          <p:cNvSpPr txBox="1"/>
          <p:nvPr/>
        </p:nvSpPr>
        <p:spPr bwMode="auto">
          <a:xfrm>
            <a:off x="2994034" y="1337181"/>
            <a:ext cx="1773592" cy="254970"/>
          </a:xfrm>
          <a:prstGeom prst="rect">
            <a:avLst/>
          </a:prstGeom>
          <a:noFill/>
        </p:spPr>
        <p:txBody>
          <a:bodyPr>
            <a:spAutoFit/>
          </a:bodyPr>
          <a:lstStyle/>
          <a:p>
            <a:pPr defTabSz="857250" fontAlgn="base">
              <a:spcBef>
                <a:spcPct val="0"/>
              </a:spcBef>
              <a:spcAft>
                <a:spcPct val="0"/>
              </a:spcAft>
              <a:defRPr/>
            </a:pPr>
            <a:r>
              <a:rPr lang="fr-CH" sz="1000" b="1" i="1" dirty="0">
                <a:solidFill>
                  <a:srgbClr val="4BACC6">
                    <a:lumMod val="50000"/>
                  </a:srgbClr>
                </a:solidFill>
                <a:latin typeface="Arial"/>
                <a:cs typeface="Arial" pitchFamily="34" charset="0"/>
              </a:rPr>
              <a:t>Piloter le projet</a:t>
            </a:r>
          </a:p>
        </p:txBody>
      </p:sp>
      <p:cxnSp>
        <p:nvCxnSpPr>
          <p:cNvPr id="91" name="Connecteur droit 90"/>
          <p:cNvCxnSpPr/>
          <p:nvPr/>
        </p:nvCxnSpPr>
        <p:spPr bwMode="auto">
          <a:xfrm>
            <a:off x="5581004" y="2101201"/>
            <a:ext cx="1" cy="1006537"/>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93" name="Connecteur droit 92"/>
          <p:cNvCxnSpPr/>
          <p:nvPr/>
        </p:nvCxnSpPr>
        <p:spPr bwMode="auto">
          <a:xfrm>
            <a:off x="5581001" y="3501369"/>
            <a:ext cx="6541" cy="969258"/>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94" name="Connecteur droit 93"/>
          <p:cNvCxnSpPr>
            <a:stCxn id="84" idx="3"/>
            <a:endCxn id="85" idx="1"/>
          </p:cNvCxnSpPr>
          <p:nvPr/>
        </p:nvCxnSpPr>
        <p:spPr bwMode="auto">
          <a:xfrm>
            <a:off x="5221917" y="2094473"/>
            <a:ext cx="599043" cy="8718"/>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95" name="Rectangle 94"/>
          <p:cNvSpPr/>
          <p:nvPr/>
        </p:nvSpPr>
        <p:spPr bwMode="auto">
          <a:xfrm>
            <a:off x="4356354" y="644799"/>
            <a:ext cx="2449297" cy="541811"/>
          </a:xfrm>
          <a:prstGeom prst="rect">
            <a:avLst/>
          </a:prstGeom>
          <a:solidFill>
            <a:schemeClr val="accent5">
              <a:lumMod val="60000"/>
              <a:lumOff val="40000"/>
            </a:schemeClr>
          </a:solidFill>
          <a:ln w="19050">
            <a:solidFill>
              <a:schemeClr val="tx1">
                <a:lumMod val="50000"/>
                <a:lumOff val="50000"/>
              </a:schemeClr>
            </a:solidFill>
            <a:prstDash val="dash"/>
          </a:ln>
        </p:spPr>
        <p:txBody>
          <a:bodyPr wrap="square">
            <a:spAutoFit/>
          </a:bodyPr>
          <a:lstStyle/>
          <a:p>
            <a:pPr defTabSz="857250" fontAlgn="base">
              <a:spcBef>
                <a:spcPct val="0"/>
              </a:spcBef>
              <a:spcAft>
                <a:spcPct val="0"/>
              </a:spcAft>
            </a:pPr>
            <a:r>
              <a:rPr lang="fr-CH" sz="1400" b="1" dirty="0">
                <a:solidFill>
                  <a:prstClr val="black">
                    <a:lumMod val="50000"/>
                    <a:lumOff val="50000"/>
                  </a:prstClr>
                </a:solidFill>
                <a:latin typeface="Arial"/>
                <a:cs typeface="Arial" pitchFamily="34" charset="0"/>
              </a:rPr>
              <a:t>COPIL stratégique DIP</a:t>
            </a:r>
          </a:p>
          <a:p>
            <a:pPr algn="ctr" defTabSz="857250" fontAlgn="base">
              <a:spcBef>
                <a:spcPct val="0"/>
              </a:spcBef>
              <a:spcAft>
                <a:spcPct val="0"/>
              </a:spcAft>
            </a:pPr>
            <a:r>
              <a:rPr lang="fr-CH" sz="1400" b="1" dirty="0">
                <a:solidFill>
                  <a:prstClr val="black">
                    <a:lumMod val="50000"/>
                    <a:lumOff val="50000"/>
                  </a:prstClr>
                </a:solidFill>
                <a:latin typeface="Arial"/>
                <a:cs typeface="Arial" pitchFamily="34" charset="0"/>
              </a:rPr>
              <a:t>CODIP</a:t>
            </a:r>
          </a:p>
        </p:txBody>
      </p:sp>
      <p:cxnSp>
        <p:nvCxnSpPr>
          <p:cNvPr id="99" name="Connecteur droit 98"/>
          <p:cNvCxnSpPr/>
          <p:nvPr/>
        </p:nvCxnSpPr>
        <p:spPr bwMode="auto">
          <a:xfrm>
            <a:off x="4771357" y="3949662"/>
            <a:ext cx="809644" cy="507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0" name="Connecteur droit 99"/>
          <p:cNvCxnSpPr/>
          <p:nvPr/>
        </p:nvCxnSpPr>
        <p:spPr bwMode="auto">
          <a:xfrm flipV="1">
            <a:off x="1939329" y="4465420"/>
            <a:ext cx="8089848" cy="5208"/>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02" name="Connecteur droit 101"/>
          <p:cNvCxnSpPr/>
          <p:nvPr/>
        </p:nvCxnSpPr>
        <p:spPr bwMode="auto">
          <a:xfrm>
            <a:off x="7279986" y="4470627"/>
            <a:ext cx="0" cy="156171"/>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bwMode="auto">
          <a:xfrm>
            <a:off x="7945356" y="5843259"/>
            <a:ext cx="1351821" cy="53759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tx2"/>
            </a:solidFill>
          </a:ln>
        </p:spPr>
        <p:style>
          <a:lnRef idx="1">
            <a:schemeClr val="accent6"/>
          </a:lnRef>
          <a:fillRef idx="2">
            <a:schemeClr val="accent6"/>
          </a:fillRef>
          <a:effectRef idx="1">
            <a:schemeClr val="accent6"/>
          </a:effectRef>
          <a:fontRef idx="minor">
            <a:schemeClr val="dk1"/>
          </a:fontRef>
        </p:style>
        <p:txBody>
          <a:bodyPr anchor="ctr"/>
          <a:lstStyle/>
          <a:p>
            <a:pPr algn="ctr" defTabSz="857250">
              <a:defRPr/>
            </a:pPr>
            <a:r>
              <a:rPr lang="fr-CH" sz="1100" dirty="0">
                <a:solidFill>
                  <a:prstClr val="black"/>
                </a:solidFill>
                <a:latin typeface="Arial"/>
                <a:cs typeface="Arial" pitchFamily="34" charset="0"/>
              </a:rPr>
              <a:t>Comité de suivi</a:t>
            </a:r>
          </a:p>
          <a:p>
            <a:pPr algn="ctr" defTabSz="857250">
              <a:defRPr/>
            </a:pPr>
            <a:r>
              <a:rPr lang="fr-CH" sz="1100" b="1" dirty="0">
                <a:solidFill>
                  <a:srgbClr val="FF0000"/>
                </a:solidFill>
                <a:latin typeface="Arial"/>
                <a:cs typeface="Arial" pitchFamily="34" charset="0"/>
              </a:rPr>
              <a:t>"light"</a:t>
            </a:r>
          </a:p>
        </p:txBody>
      </p:sp>
      <p:cxnSp>
        <p:nvCxnSpPr>
          <p:cNvPr id="104" name="Connecteur droit 103"/>
          <p:cNvCxnSpPr/>
          <p:nvPr/>
        </p:nvCxnSpPr>
        <p:spPr bwMode="auto">
          <a:xfrm>
            <a:off x="7279986" y="5243561"/>
            <a:ext cx="0" cy="638477"/>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05" name="Rectangle 104"/>
          <p:cNvSpPr/>
          <p:nvPr/>
        </p:nvSpPr>
        <p:spPr bwMode="auto">
          <a:xfrm>
            <a:off x="1005055" y="2033391"/>
            <a:ext cx="1494762" cy="430261"/>
          </a:xfrm>
          <a:prstGeom prst="rect">
            <a:avLst/>
          </a:prstGeom>
          <a:solidFill>
            <a:schemeClr val="accent5">
              <a:lumMod val="60000"/>
              <a:lumOff val="40000"/>
            </a:schemeClr>
          </a:solidFill>
          <a:ln w="19050">
            <a:solidFill>
              <a:schemeClr val="tx1">
                <a:lumMod val="50000"/>
                <a:lumOff val="50000"/>
              </a:schemeClr>
            </a:solidFill>
            <a:prstDash val="dash"/>
          </a:ln>
        </p:spPr>
        <p:txBody>
          <a:bodyPr wrap="square">
            <a:spAutoFit/>
          </a:bodyPr>
          <a:lstStyle/>
          <a:p>
            <a:pPr defTabSz="857250" fontAlgn="base">
              <a:spcBef>
                <a:spcPct val="0"/>
              </a:spcBef>
              <a:spcAft>
                <a:spcPct val="0"/>
              </a:spcAft>
            </a:pPr>
            <a:r>
              <a:rPr lang="fr-CH" sz="1050" b="1" dirty="0">
                <a:solidFill>
                  <a:prstClr val="black">
                    <a:lumMod val="50000"/>
                    <a:lumOff val="50000"/>
                  </a:prstClr>
                </a:solidFill>
                <a:latin typeface="Arial"/>
                <a:cs typeface="Arial" pitchFamily="34" charset="0"/>
              </a:rPr>
              <a:t>COPIL Education spécialisée</a:t>
            </a:r>
          </a:p>
        </p:txBody>
      </p:sp>
      <p:cxnSp>
        <p:nvCxnSpPr>
          <p:cNvPr id="106" name="Connecteur droit avec flèche 105"/>
          <p:cNvCxnSpPr/>
          <p:nvPr/>
        </p:nvCxnSpPr>
        <p:spPr>
          <a:xfrm>
            <a:off x="2542419" y="2212244"/>
            <a:ext cx="412876" cy="0"/>
          </a:xfrm>
          <a:prstGeom prst="straightConnector1">
            <a:avLst/>
          </a:prstGeom>
          <a:ln w="31750">
            <a:solidFill>
              <a:schemeClr val="accent5"/>
            </a:solidFill>
            <a:headEnd type="arrow"/>
            <a:tailEnd type="arrow"/>
          </a:ln>
          <a:effectLst>
            <a:outerShdw blurRad="40005" dist="20320" dir="5400000"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cxnSp>
        <p:nvCxnSpPr>
          <p:cNvPr id="107" name="Connecteur droit avec flèche 106"/>
          <p:cNvCxnSpPr/>
          <p:nvPr/>
        </p:nvCxnSpPr>
        <p:spPr>
          <a:xfrm flipH="1" flipV="1">
            <a:off x="5603867" y="1194173"/>
            <a:ext cx="3339" cy="382613"/>
          </a:xfrm>
          <a:prstGeom prst="straightConnector1">
            <a:avLst/>
          </a:prstGeom>
          <a:ln w="31750">
            <a:solidFill>
              <a:schemeClr val="accent5"/>
            </a:solidFill>
            <a:headEnd type="arrow"/>
            <a:tailEnd type="arrow"/>
          </a:ln>
          <a:effectLst>
            <a:outerShdw blurRad="40005" dist="20320" dir="5400000"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bwMode="auto">
          <a:xfrm>
            <a:off x="1224688" y="4606771"/>
            <a:ext cx="1625670" cy="764173"/>
          </a:xfrm>
          <a:prstGeom prst="rect">
            <a:avLst/>
          </a:prstGeom>
          <a:solidFill>
            <a:srgbClr val="92D050"/>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857250" fontAlgn="base">
              <a:spcBef>
                <a:spcPct val="0"/>
              </a:spcBef>
              <a:spcAft>
                <a:spcPct val="0"/>
              </a:spcAft>
              <a:defRPr/>
            </a:pPr>
            <a:r>
              <a:rPr lang="fr-CH" sz="1000" dirty="0" err="1">
                <a:solidFill>
                  <a:prstClr val="black"/>
                </a:solidFill>
                <a:latin typeface="Arial"/>
                <a:cs typeface="Arial" pitchFamily="34" charset="0"/>
              </a:rPr>
              <a:t>Resp</a:t>
            </a:r>
            <a:r>
              <a:rPr lang="fr-CH" sz="1000" dirty="0">
                <a:solidFill>
                  <a:prstClr val="black"/>
                </a:solidFill>
                <a:latin typeface="Arial"/>
                <a:cs typeface="Arial" pitchFamily="34" charset="0"/>
              </a:rPr>
              <a:t>. du comité de suivi du sous-projet 1</a:t>
            </a:r>
          </a:p>
          <a:p>
            <a:pPr algn="ctr" defTabSz="857250" fontAlgn="base">
              <a:spcBef>
                <a:spcPct val="0"/>
              </a:spcBef>
              <a:spcAft>
                <a:spcPct val="0"/>
              </a:spcAft>
              <a:defRPr/>
            </a:pPr>
            <a:r>
              <a:rPr lang="fr-CH" sz="1000" dirty="0">
                <a:solidFill>
                  <a:prstClr val="black"/>
                </a:solidFill>
                <a:latin typeface="Arial"/>
              </a:rPr>
              <a:t>Prévention des consommations à risque </a:t>
            </a:r>
            <a:endParaRPr lang="fr-CH" sz="1000" dirty="0">
              <a:solidFill>
                <a:prstClr val="black"/>
              </a:solidFill>
              <a:latin typeface="Arial"/>
              <a:cs typeface="Arial" pitchFamily="34" charset="0"/>
            </a:endParaRPr>
          </a:p>
        </p:txBody>
      </p:sp>
      <p:sp>
        <p:nvSpPr>
          <p:cNvPr id="109" name="Rectangle 108"/>
          <p:cNvSpPr/>
          <p:nvPr/>
        </p:nvSpPr>
        <p:spPr bwMode="auto">
          <a:xfrm>
            <a:off x="7891893" y="4606770"/>
            <a:ext cx="1477556" cy="76342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857250" fontAlgn="base">
              <a:spcBef>
                <a:spcPct val="0"/>
              </a:spcBef>
              <a:spcAft>
                <a:spcPct val="0"/>
              </a:spcAft>
              <a:defRPr/>
            </a:pPr>
            <a:r>
              <a:rPr lang="fr-CH" sz="1000" dirty="0" err="1">
                <a:solidFill>
                  <a:prstClr val="black"/>
                </a:solidFill>
                <a:latin typeface="Arial"/>
                <a:cs typeface="Arial" pitchFamily="34" charset="0"/>
              </a:rPr>
              <a:t>Resp</a:t>
            </a:r>
            <a:r>
              <a:rPr lang="fr-CH" sz="1000" dirty="0">
                <a:solidFill>
                  <a:prstClr val="black"/>
                </a:solidFill>
                <a:latin typeface="Arial"/>
                <a:cs typeface="Arial" pitchFamily="34" charset="0"/>
              </a:rPr>
              <a:t>. du comité de suivi du sous-projet 6</a:t>
            </a:r>
          </a:p>
          <a:p>
            <a:pPr algn="ctr" defTabSz="857250" fontAlgn="base">
              <a:spcBef>
                <a:spcPct val="0"/>
              </a:spcBef>
              <a:spcAft>
                <a:spcPct val="0"/>
              </a:spcAft>
              <a:defRPr/>
            </a:pPr>
            <a:r>
              <a:rPr lang="fr-CH" sz="1000" dirty="0">
                <a:solidFill>
                  <a:prstClr val="black"/>
                </a:solidFill>
                <a:latin typeface="Arial"/>
              </a:rPr>
              <a:t>Formation aux premiers secours</a:t>
            </a:r>
            <a:endParaRPr lang="fr-CH" sz="1000" dirty="0">
              <a:solidFill>
                <a:prstClr val="black"/>
              </a:solidFill>
              <a:latin typeface="Arial"/>
              <a:cs typeface="Arial" pitchFamily="34" charset="0"/>
            </a:endParaRPr>
          </a:p>
        </p:txBody>
      </p:sp>
      <p:cxnSp>
        <p:nvCxnSpPr>
          <p:cNvPr id="110" name="Connecteur droit 109"/>
          <p:cNvCxnSpPr/>
          <p:nvPr/>
        </p:nvCxnSpPr>
        <p:spPr bwMode="auto">
          <a:xfrm>
            <a:off x="10029175" y="4470627"/>
            <a:ext cx="0" cy="156171"/>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2" name="Connecteur droit 111"/>
          <p:cNvCxnSpPr/>
          <p:nvPr/>
        </p:nvCxnSpPr>
        <p:spPr bwMode="auto">
          <a:xfrm flipH="1">
            <a:off x="3378794" y="4481090"/>
            <a:ext cx="1666" cy="14458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14" name="Rectangle 113"/>
          <p:cNvSpPr/>
          <p:nvPr/>
        </p:nvSpPr>
        <p:spPr bwMode="auto">
          <a:xfrm>
            <a:off x="9462256" y="5843259"/>
            <a:ext cx="1606750" cy="537594"/>
          </a:xfrm>
          <a:prstGeom prst="rect">
            <a:avLst/>
          </a:prstGeom>
          <a:solidFill>
            <a:srgbClr val="92D050"/>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857250">
              <a:defRPr/>
            </a:pPr>
            <a:r>
              <a:rPr lang="fr-CH" sz="1100" dirty="0">
                <a:solidFill>
                  <a:prstClr val="black"/>
                </a:solidFill>
                <a:latin typeface="Arial"/>
                <a:cs typeface="Arial" pitchFamily="34" charset="0"/>
              </a:rPr>
              <a:t>Comité de suivi</a:t>
            </a:r>
          </a:p>
        </p:txBody>
      </p:sp>
      <p:sp>
        <p:nvSpPr>
          <p:cNvPr id="113" name="Rectangle 112"/>
          <p:cNvSpPr/>
          <p:nvPr/>
        </p:nvSpPr>
        <p:spPr bwMode="auto">
          <a:xfrm>
            <a:off x="1277507" y="5838417"/>
            <a:ext cx="1525399" cy="542437"/>
          </a:xfrm>
          <a:prstGeom prst="rect">
            <a:avLst/>
          </a:prstGeom>
          <a:solidFill>
            <a:srgbClr val="92D050"/>
          </a:solidFill>
          <a:ln/>
        </p:spPr>
        <p:style>
          <a:lnRef idx="1">
            <a:schemeClr val="accent6"/>
          </a:lnRef>
          <a:fillRef idx="2">
            <a:schemeClr val="accent6"/>
          </a:fillRef>
          <a:effectRef idx="1">
            <a:schemeClr val="accent6"/>
          </a:effectRef>
          <a:fontRef idx="minor">
            <a:schemeClr val="dk1"/>
          </a:fontRef>
        </p:style>
        <p:txBody>
          <a:bodyPr anchor="ctr"/>
          <a:lstStyle/>
          <a:p>
            <a:pPr algn="ctr" defTabSz="857250">
              <a:defRPr/>
            </a:pPr>
            <a:r>
              <a:rPr lang="fr-CH" sz="1100" dirty="0">
                <a:solidFill>
                  <a:prstClr val="black"/>
                </a:solidFill>
                <a:latin typeface="Arial"/>
                <a:cs typeface="Arial" pitchFamily="34" charset="0"/>
              </a:rPr>
              <a:t>Comité de suivi</a:t>
            </a:r>
          </a:p>
        </p:txBody>
      </p:sp>
      <p:cxnSp>
        <p:nvCxnSpPr>
          <p:cNvPr id="117" name="Connecteur droit 116"/>
          <p:cNvCxnSpPr/>
          <p:nvPr/>
        </p:nvCxnSpPr>
        <p:spPr bwMode="auto">
          <a:xfrm>
            <a:off x="3373166" y="5370198"/>
            <a:ext cx="0" cy="559187"/>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15" name="Rectangle 114"/>
          <p:cNvSpPr/>
          <p:nvPr/>
        </p:nvSpPr>
        <p:spPr bwMode="auto">
          <a:xfrm>
            <a:off x="6259034" y="5838417"/>
            <a:ext cx="1542406" cy="542437"/>
          </a:xfrm>
          <a:prstGeom prst="rect">
            <a:avLst/>
          </a:prstGeom>
          <a:solidFill>
            <a:srgbClr val="92D050"/>
          </a:solidFill>
          <a:ln>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857250">
              <a:defRPr/>
            </a:pPr>
            <a:r>
              <a:rPr lang="fr-CH" sz="1100" dirty="0">
                <a:solidFill>
                  <a:prstClr val="black"/>
                </a:solidFill>
                <a:latin typeface="Arial"/>
                <a:cs typeface="Arial" pitchFamily="34" charset="0"/>
              </a:rPr>
              <a:t>Comité de suivi</a:t>
            </a:r>
          </a:p>
        </p:txBody>
      </p:sp>
      <p:cxnSp>
        <p:nvCxnSpPr>
          <p:cNvPr id="116" name="Connecteur droit 115"/>
          <p:cNvCxnSpPr>
            <a:stCxn id="109" idx="2"/>
          </p:cNvCxnSpPr>
          <p:nvPr/>
        </p:nvCxnSpPr>
        <p:spPr bwMode="auto">
          <a:xfrm>
            <a:off x="8630669" y="5370199"/>
            <a:ext cx="2357" cy="483841"/>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70" name="Rectangle 69"/>
          <p:cNvSpPr/>
          <p:nvPr/>
        </p:nvSpPr>
        <p:spPr bwMode="auto">
          <a:xfrm>
            <a:off x="9082284" y="1958190"/>
            <a:ext cx="2201687" cy="414327"/>
          </a:xfrm>
          <a:prstGeom prst="rect">
            <a:avLst/>
          </a:prstGeom>
          <a:solidFill>
            <a:schemeClr val="accent5">
              <a:lumMod val="60000"/>
              <a:lumOff val="40000"/>
            </a:schemeClr>
          </a:solidFill>
          <a:ln w="19050">
            <a:solidFill>
              <a:schemeClr val="tx1">
                <a:lumMod val="50000"/>
                <a:lumOff val="50000"/>
              </a:schemeClr>
            </a:solidFill>
            <a:prstDash val="dash"/>
          </a:ln>
        </p:spPr>
        <p:txBody>
          <a:bodyPr wrap="square">
            <a:spAutoFit/>
          </a:bodyPr>
          <a:lstStyle/>
          <a:p>
            <a:pPr defTabSz="857250" fontAlgn="base">
              <a:spcBef>
                <a:spcPct val="0"/>
              </a:spcBef>
              <a:spcAft>
                <a:spcPct val="0"/>
              </a:spcAft>
            </a:pPr>
            <a:r>
              <a:rPr lang="fr-CH" sz="1000" b="1" dirty="0">
                <a:solidFill>
                  <a:srgbClr val="7030A0"/>
                </a:solidFill>
                <a:latin typeface="Arial"/>
                <a:cs typeface="Arial" pitchFamily="34" charset="0"/>
              </a:rPr>
              <a:t>Commissions consultatives personnel - enseignement</a:t>
            </a:r>
          </a:p>
        </p:txBody>
      </p:sp>
      <p:cxnSp>
        <p:nvCxnSpPr>
          <p:cNvPr id="71" name="Connecteur droit avec flèche 70"/>
          <p:cNvCxnSpPr/>
          <p:nvPr/>
        </p:nvCxnSpPr>
        <p:spPr>
          <a:xfrm>
            <a:off x="8658658" y="2033391"/>
            <a:ext cx="412876" cy="0"/>
          </a:xfrm>
          <a:prstGeom prst="straightConnector1">
            <a:avLst/>
          </a:prstGeom>
          <a:ln w="31750">
            <a:solidFill>
              <a:schemeClr val="accent5"/>
            </a:solidFill>
            <a:headEnd type="arrow"/>
            <a:tailEnd type="arrow"/>
          </a:ln>
          <a:effectLst>
            <a:outerShdw blurRad="40005" dist="20320" dir="5400000"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sp>
        <p:nvSpPr>
          <p:cNvPr id="72" name="Rectangle 71"/>
          <p:cNvSpPr/>
          <p:nvPr/>
        </p:nvSpPr>
        <p:spPr bwMode="auto">
          <a:xfrm>
            <a:off x="1005058" y="1360576"/>
            <a:ext cx="1485551" cy="270906"/>
          </a:xfrm>
          <a:prstGeom prst="rect">
            <a:avLst/>
          </a:prstGeom>
          <a:solidFill>
            <a:schemeClr val="accent5">
              <a:lumMod val="60000"/>
              <a:lumOff val="40000"/>
            </a:schemeClr>
          </a:solidFill>
          <a:ln w="19050">
            <a:solidFill>
              <a:schemeClr val="tx1">
                <a:lumMod val="50000"/>
                <a:lumOff val="50000"/>
              </a:schemeClr>
            </a:solidFill>
            <a:prstDash val="dash"/>
          </a:ln>
        </p:spPr>
        <p:txBody>
          <a:bodyPr wrap="square">
            <a:spAutoFit/>
          </a:bodyPr>
          <a:lstStyle/>
          <a:p>
            <a:pPr defTabSz="857250" fontAlgn="base">
              <a:spcBef>
                <a:spcPct val="0"/>
              </a:spcBef>
              <a:spcAft>
                <a:spcPct val="0"/>
              </a:spcAft>
            </a:pPr>
            <a:r>
              <a:rPr lang="fr-CH" sz="1100" b="1" dirty="0">
                <a:solidFill>
                  <a:prstClr val="black">
                    <a:lumMod val="50000"/>
                    <a:lumOff val="50000"/>
                  </a:prstClr>
                </a:solidFill>
                <a:latin typeface="Arial"/>
                <a:cs typeface="Arial" pitchFamily="34" charset="0"/>
              </a:rPr>
              <a:t>CODIR OEJ</a:t>
            </a:r>
          </a:p>
        </p:txBody>
      </p:sp>
      <p:cxnSp>
        <p:nvCxnSpPr>
          <p:cNvPr id="73" name="Connecteur droit avec flèche 72"/>
          <p:cNvCxnSpPr/>
          <p:nvPr/>
        </p:nvCxnSpPr>
        <p:spPr>
          <a:xfrm>
            <a:off x="2543720" y="1511114"/>
            <a:ext cx="412876" cy="0"/>
          </a:xfrm>
          <a:prstGeom prst="straightConnector1">
            <a:avLst/>
          </a:prstGeom>
          <a:ln w="31750">
            <a:solidFill>
              <a:schemeClr val="accent5"/>
            </a:solidFill>
            <a:headEnd type="arrow"/>
            <a:tailEnd type="arrow"/>
          </a:ln>
          <a:effectLst>
            <a:outerShdw blurRad="40005" dist="20320" dir="5400000"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cxnSp>
        <p:nvCxnSpPr>
          <p:cNvPr id="75" name="Connecteur droit avec flèche 74"/>
          <p:cNvCxnSpPr/>
          <p:nvPr/>
        </p:nvCxnSpPr>
        <p:spPr>
          <a:xfrm>
            <a:off x="2542419" y="1845622"/>
            <a:ext cx="412876" cy="0"/>
          </a:xfrm>
          <a:prstGeom prst="straightConnector1">
            <a:avLst/>
          </a:prstGeom>
          <a:ln w="31750">
            <a:solidFill>
              <a:schemeClr val="accent5"/>
            </a:solidFill>
            <a:headEnd type="arrow"/>
            <a:tailEnd type="arrow"/>
          </a:ln>
          <a:effectLst>
            <a:outerShdw blurRad="40005" dist="20320" dir="5400000"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sp>
        <p:nvSpPr>
          <p:cNvPr id="77" name="Rectangle 76"/>
          <p:cNvSpPr/>
          <p:nvPr/>
        </p:nvSpPr>
        <p:spPr bwMode="auto">
          <a:xfrm>
            <a:off x="1005058" y="1710169"/>
            <a:ext cx="1474118" cy="270906"/>
          </a:xfrm>
          <a:prstGeom prst="rect">
            <a:avLst/>
          </a:prstGeom>
          <a:solidFill>
            <a:schemeClr val="accent5">
              <a:lumMod val="60000"/>
              <a:lumOff val="40000"/>
            </a:schemeClr>
          </a:solidFill>
          <a:ln w="19050">
            <a:solidFill>
              <a:schemeClr val="tx1">
                <a:lumMod val="50000"/>
                <a:lumOff val="50000"/>
              </a:schemeClr>
            </a:solidFill>
            <a:prstDash val="dash"/>
          </a:ln>
        </p:spPr>
        <p:txBody>
          <a:bodyPr wrap="square">
            <a:spAutoFit/>
          </a:bodyPr>
          <a:lstStyle/>
          <a:p>
            <a:pPr defTabSz="857250" fontAlgn="base">
              <a:spcBef>
                <a:spcPct val="0"/>
              </a:spcBef>
              <a:spcAft>
                <a:spcPct val="0"/>
              </a:spcAft>
            </a:pPr>
            <a:r>
              <a:rPr lang="fr-CH" sz="1100" b="1" dirty="0">
                <a:solidFill>
                  <a:prstClr val="black">
                    <a:lumMod val="50000"/>
                    <a:lumOff val="50000"/>
                  </a:prstClr>
                </a:solidFill>
                <a:latin typeface="Arial"/>
                <a:cs typeface="Arial" pitchFamily="34" charset="0"/>
              </a:rPr>
              <a:t>CODIR PPSP</a:t>
            </a:r>
          </a:p>
        </p:txBody>
      </p:sp>
      <p:sp>
        <p:nvSpPr>
          <p:cNvPr id="52" name="Rectangle 51"/>
          <p:cNvSpPr/>
          <p:nvPr/>
        </p:nvSpPr>
        <p:spPr bwMode="auto">
          <a:xfrm>
            <a:off x="9067189" y="837256"/>
            <a:ext cx="2231877" cy="1051752"/>
          </a:xfrm>
          <a:custGeom>
            <a:avLst/>
            <a:gdLst>
              <a:gd name="connsiteX0" fmla="*/ 0 w 1886488"/>
              <a:gd name="connsiteY0" fmla="*/ 0 h 707886"/>
              <a:gd name="connsiteX1" fmla="*/ 1886488 w 1886488"/>
              <a:gd name="connsiteY1" fmla="*/ 0 h 707886"/>
              <a:gd name="connsiteX2" fmla="*/ 1886488 w 1886488"/>
              <a:gd name="connsiteY2" fmla="*/ 707886 h 707886"/>
              <a:gd name="connsiteX3" fmla="*/ 0 w 1886488"/>
              <a:gd name="connsiteY3" fmla="*/ 707886 h 707886"/>
              <a:gd name="connsiteX4" fmla="*/ 0 w 1886488"/>
              <a:gd name="connsiteY4" fmla="*/ 0 h 707886"/>
              <a:gd name="connsiteX0" fmla="*/ 0 w 1895818"/>
              <a:gd name="connsiteY0" fmla="*/ 0 h 997135"/>
              <a:gd name="connsiteX1" fmla="*/ 1886488 w 1895818"/>
              <a:gd name="connsiteY1" fmla="*/ 0 h 997135"/>
              <a:gd name="connsiteX2" fmla="*/ 1895818 w 1895818"/>
              <a:gd name="connsiteY2" fmla="*/ 997135 h 997135"/>
              <a:gd name="connsiteX3" fmla="*/ 0 w 1895818"/>
              <a:gd name="connsiteY3" fmla="*/ 707886 h 997135"/>
              <a:gd name="connsiteX4" fmla="*/ 0 w 1895818"/>
              <a:gd name="connsiteY4" fmla="*/ 0 h 997135"/>
              <a:gd name="connsiteX0" fmla="*/ 0 w 1895818"/>
              <a:gd name="connsiteY0" fmla="*/ 0 h 997135"/>
              <a:gd name="connsiteX1" fmla="*/ 1886488 w 1895818"/>
              <a:gd name="connsiteY1" fmla="*/ 0 h 997135"/>
              <a:gd name="connsiteX2" fmla="*/ 1895818 w 1895818"/>
              <a:gd name="connsiteY2" fmla="*/ 997135 h 997135"/>
              <a:gd name="connsiteX3" fmla="*/ 9331 w 1895818"/>
              <a:gd name="connsiteY3" fmla="*/ 978474 h 997135"/>
              <a:gd name="connsiteX4" fmla="*/ 0 w 1895818"/>
              <a:gd name="connsiteY4" fmla="*/ 0 h 997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818" h="997135">
                <a:moveTo>
                  <a:pt x="0" y="0"/>
                </a:moveTo>
                <a:lnTo>
                  <a:pt x="1886488" y="0"/>
                </a:lnTo>
                <a:lnTo>
                  <a:pt x="1895818" y="997135"/>
                </a:lnTo>
                <a:lnTo>
                  <a:pt x="9331" y="978474"/>
                </a:lnTo>
                <a:cubicBezTo>
                  <a:pt x="6221" y="652316"/>
                  <a:pt x="3110" y="326158"/>
                  <a:pt x="0" y="0"/>
                </a:cubicBezTo>
                <a:close/>
              </a:path>
            </a:pathLst>
          </a:custGeom>
          <a:solidFill>
            <a:srgbClr val="93CDDD"/>
          </a:solidFill>
          <a:ln w="19050">
            <a:solidFill>
              <a:schemeClr val="tx1">
                <a:lumMod val="50000"/>
                <a:lumOff val="50000"/>
              </a:schemeClr>
            </a:solidFill>
            <a:prstDash val="dash"/>
          </a:ln>
        </p:spPr>
        <p:txBody>
          <a:bodyPr wrap="square">
            <a:spAutoFit/>
          </a:bodyPr>
          <a:lstStyle/>
          <a:p>
            <a:pPr defTabSz="857250"/>
            <a:r>
              <a:rPr lang="fr-CH" sz="1000" b="1" dirty="0">
                <a:solidFill>
                  <a:srgbClr val="7030A0"/>
                </a:solidFill>
                <a:latin typeface="Arial"/>
                <a:cs typeface="Arial" pitchFamily="34" charset="0"/>
              </a:rPr>
              <a:t>Groupe consultatif des bénéficiaires: Conseil des jeunes, Geûnes, FAPEO, FAPES2, etc. et parties prenantes:  DIR-E, Services DIP,SGP, GIAP, etc.</a:t>
            </a:r>
          </a:p>
        </p:txBody>
      </p:sp>
      <p:cxnSp>
        <p:nvCxnSpPr>
          <p:cNvPr id="53" name="Connecteur droit avec flèche 52"/>
          <p:cNvCxnSpPr/>
          <p:nvPr/>
        </p:nvCxnSpPr>
        <p:spPr>
          <a:xfrm>
            <a:off x="8645329" y="1508624"/>
            <a:ext cx="412876" cy="0"/>
          </a:xfrm>
          <a:prstGeom prst="straightConnector1">
            <a:avLst/>
          </a:prstGeom>
          <a:ln w="31750">
            <a:solidFill>
              <a:schemeClr val="accent5"/>
            </a:solidFill>
            <a:headEnd type="arrow"/>
            <a:tailEnd type="arrow"/>
          </a:ln>
          <a:effectLst>
            <a:outerShdw blurRad="40005" dist="20320" dir="5400000"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sp>
        <p:nvSpPr>
          <p:cNvPr id="54" name="Rectangle 53"/>
          <p:cNvSpPr/>
          <p:nvPr/>
        </p:nvSpPr>
        <p:spPr bwMode="auto">
          <a:xfrm>
            <a:off x="9082430" y="2466240"/>
            <a:ext cx="2178360" cy="707886"/>
          </a:xfrm>
          <a:prstGeom prst="rect">
            <a:avLst/>
          </a:prstGeom>
          <a:solidFill>
            <a:schemeClr val="accent5">
              <a:lumMod val="60000"/>
              <a:lumOff val="40000"/>
            </a:schemeClr>
          </a:solidFill>
          <a:ln w="19050">
            <a:solidFill>
              <a:schemeClr val="tx1">
                <a:lumMod val="50000"/>
                <a:lumOff val="50000"/>
              </a:schemeClr>
            </a:solidFill>
            <a:prstDash val="dash"/>
          </a:ln>
        </p:spPr>
        <p:txBody>
          <a:bodyPr wrap="square">
            <a:spAutoFit/>
          </a:bodyPr>
          <a:lstStyle/>
          <a:p>
            <a:pPr defTabSz="857250"/>
            <a:r>
              <a:rPr lang="fr-CH" sz="1000" b="1" dirty="0">
                <a:solidFill>
                  <a:srgbClr val="7030A0"/>
                </a:solidFill>
                <a:latin typeface="Arial"/>
                <a:cs typeface="Arial" pitchFamily="34" charset="0"/>
              </a:rPr>
              <a:t>Comité scientifique avec des experts </a:t>
            </a:r>
            <a:r>
              <a:rPr lang="fr-CH" sz="1000" b="1" dirty="0" err="1">
                <a:solidFill>
                  <a:srgbClr val="7030A0"/>
                </a:solidFill>
                <a:latin typeface="Arial"/>
                <a:cs typeface="Arial" pitchFamily="34" charset="0"/>
              </a:rPr>
              <a:t>Unige</a:t>
            </a:r>
            <a:r>
              <a:rPr lang="fr-CH" sz="1000" b="1" dirty="0">
                <a:solidFill>
                  <a:srgbClr val="7030A0"/>
                </a:solidFill>
                <a:latin typeface="Arial"/>
                <a:cs typeface="Arial" pitchFamily="34" charset="0"/>
              </a:rPr>
              <a:t>, </a:t>
            </a:r>
            <a:r>
              <a:rPr lang="fr-CH" sz="1000" b="1" dirty="0">
                <a:solidFill>
                  <a:srgbClr val="7030A0"/>
                </a:solidFill>
                <a:cs typeface="Arial" pitchFamily="34" charset="0"/>
              </a:rPr>
              <a:t>HUG, Action Innocence, CISA</a:t>
            </a:r>
            <a:r>
              <a:rPr lang="fr-CH" sz="1000" b="1" dirty="0">
                <a:solidFill>
                  <a:srgbClr val="7030A0"/>
                </a:solidFill>
                <a:latin typeface="Arial"/>
                <a:cs typeface="Arial" pitchFamily="34" charset="0"/>
              </a:rPr>
              <a:t>, SSCH,  GRSA- </a:t>
            </a:r>
            <a:r>
              <a:rPr lang="fr-CH" sz="1000" b="1" dirty="0" err="1">
                <a:solidFill>
                  <a:srgbClr val="7030A0"/>
                </a:solidFill>
                <a:latin typeface="Arial"/>
                <a:cs typeface="Arial" pitchFamily="34" charset="0"/>
              </a:rPr>
              <a:t>Unisanté</a:t>
            </a:r>
            <a:r>
              <a:rPr lang="fr-CH" sz="1000" b="1" dirty="0">
                <a:solidFill>
                  <a:srgbClr val="7030A0"/>
                </a:solidFill>
                <a:latin typeface="Arial"/>
                <a:cs typeface="Arial" pitchFamily="34" charset="0"/>
              </a:rPr>
              <a:t> - Specchio –etc.</a:t>
            </a:r>
          </a:p>
        </p:txBody>
      </p:sp>
      <p:cxnSp>
        <p:nvCxnSpPr>
          <p:cNvPr id="55" name="Connecteur droit avec flèche 54"/>
          <p:cNvCxnSpPr/>
          <p:nvPr/>
        </p:nvCxnSpPr>
        <p:spPr>
          <a:xfrm>
            <a:off x="8678878" y="2566686"/>
            <a:ext cx="412876" cy="0"/>
          </a:xfrm>
          <a:prstGeom prst="straightConnector1">
            <a:avLst/>
          </a:prstGeom>
          <a:ln w="31750">
            <a:solidFill>
              <a:schemeClr val="accent5"/>
            </a:solidFill>
            <a:headEnd type="arrow"/>
            <a:tailEnd type="arrow"/>
          </a:ln>
          <a:effectLst>
            <a:outerShdw blurRad="40005" dist="20320" dir="5400000"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sp>
        <p:nvSpPr>
          <p:cNvPr id="62" name="Rectangle 61"/>
          <p:cNvSpPr/>
          <p:nvPr/>
        </p:nvSpPr>
        <p:spPr bwMode="auto">
          <a:xfrm>
            <a:off x="991525" y="2515969"/>
            <a:ext cx="1494762" cy="430261"/>
          </a:xfrm>
          <a:prstGeom prst="rect">
            <a:avLst/>
          </a:prstGeom>
          <a:solidFill>
            <a:schemeClr val="accent5">
              <a:lumMod val="60000"/>
              <a:lumOff val="40000"/>
            </a:schemeClr>
          </a:solidFill>
          <a:ln w="19050">
            <a:solidFill>
              <a:schemeClr val="tx1">
                <a:lumMod val="50000"/>
                <a:lumOff val="50000"/>
              </a:schemeClr>
            </a:solidFill>
            <a:prstDash val="dash"/>
          </a:ln>
        </p:spPr>
        <p:txBody>
          <a:bodyPr wrap="square">
            <a:spAutoFit/>
          </a:bodyPr>
          <a:lstStyle/>
          <a:p>
            <a:pPr defTabSz="857250" fontAlgn="base">
              <a:spcBef>
                <a:spcPct val="0"/>
              </a:spcBef>
              <a:spcAft>
                <a:spcPct val="0"/>
              </a:spcAft>
            </a:pPr>
            <a:r>
              <a:rPr lang="fr-CH" sz="1050" b="1" dirty="0">
                <a:solidFill>
                  <a:prstClr val="black">
                    <a:lumMod val="50000"/>
                    <a:lumOff val="50000"/>
                  </a:prstClr>
                </a:solidFill>
                <a:latin typeface="Arial"/>
                <a:cs typeface="Arial" pitchFamily="34" charset="0"/>
              </a:rPr>
              <a:t>GP/GR thématiques</a:t>
            </a:r>
          </a:p>
        </p:txBody>
      </p:sp>
      <p:cxnSp>
        <p:nvCxnSpPr>
          <p:cNvPr id="63" name="Connecteur droit avec flèche 62"/>
          <p:cNvCxnSpPr/>
          <p:nvPr/>
        </p:nvCxnSpPr>
        <p:spPr>
          <a:xfrm>
            <a:off x="2542419" y="2620817"/>
            <a:ext cx="412876" cy="0"/>
          </a:xfrm>
          <a:prstGeom prst="straightConnector1">
            <a:avLst/>
          </a:prstGeom>
          <a:ln w="31750">
            <a:solidFill>
              <a:schemeClr val="accent5"/>
            </a:solidFill>
            <a:headEnd type="arrow"/>
            <a:tailEnd type="arrow"/>
          </a:ln>
          <a:effectLst>
            <a:outerShdw blurRad="40005" dist="20320" dir="5400000" rotWithShape="0">
              <a:srgbClr val="000000">
                <a:alpha val="38000"/>
              </a:srgbClr>
            </a:outerShdw>
          </a:effectLst>
        </p:spPr>
        <p:style>
          <a:lnRef idx="1">
            <a:schemeClr val="accent1"/>
          </a:lnRef>
          <a:fillRef idx="0">
            <a:schemeClr val="accent1"/>
          </a:fillRef>
          <a:effectRef idx="0">
            <a:schemeClr val="accent1"/>
          </a:effectRef>
          <a:fontRef idx="minor">
            <a:schemeClr val="tx1"/>
          </a:fontRef>
        </p:style>
      </p:cxnSp>
      <p:sp>
        <p:nvSpPr>
          <p:cNvPr id="58" name="Rectangle 57"/>
          <p:cNvSpPr/>
          <p:nvPr/>
        </p:nvSpPr>
        <p:spPr bwMode="auto">
          <a:xfrm>
            <a:off x="9434452" y="4606770"/>
            <a:ext cx="1634555" cy="739758"/>
          </a:xfrm>
          <a:prstGeom prst="rect">
            <a:avLst/>
          </a:prstGeom>
          <a:solidFill>
            <a:srgbClr val="92D050"/>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857250" fontAlgn="base">
              <a:spcBef>
                <a:spcPct val="0"/>
              </a:spcBef>
              <a:spcAft>
                <a:spcPct val="0"/>
              </a:spcAft>
              <a:defRPr/>
            </a:pPr>
            <a:r>
              <a:rPr lang="fr-CH" sz="1000" dirty="0" err="1">
                <a:solidFill>
                  <a:prstClr val="black"/>
                </a:solidFill>
                <a:latin typeface="Arial"/>
                <a:cs typeface="Arial" pitchFamily="34" charset="0"/>
              </a:rPr>
              <a:t>Resp</a:t>
            </a:r>
            <a:r>
              <a:rPr lang="fr-CH" sz="1000" dirty="0">
                <a:solidFill>
                  <a:prstClr val="black"/>
                </a:solidFill>
                <a:latin typeface="Arial"/>
                <a:cs typeface="Arial" pitchFamily="34" charset="0"/>
              </a:rPr>
              <a:t>. du comité de suivi du sous-projet 7</a:t>
            </a:r>
          </a:p>
          <a:p>
            <a:pPr algn="ctr" defTabSz="857250" fontAlgn="base">
              <a:spcBef>
                <a:spcPct val="0"/>
              </a:spcBef>
              <a:spcAft>
                <a:spcPct val="0"/>
              </a:spcAft>
              <a:defRPr/>
            </a:pPr>
            <a:r>
              <a:rPr lang="fr-CH" sz="1000" dirty="0">
                <a:solidFill>
                  <a:prstClr val="black"/>
                </a:solidFill>
                <a:latin typeface="Arial"/>
              </a:rPr>
              <a:t>Santé et usages du numérique</a:t>
            </a:r>
            <a:endParaRPr lang="fr-CH" sz="1000" dirty="0">
              <a:solidFill>
                <a:prstClr val="black"/>
              </a:solidFill>
              <a:latin typeface="Arial"/>
              <a:cs typeface="Arial" pitchFamily="34" charset="0"/>
            </a:endParaRPr>
          </a:p>
        </p:txBody>
      </p:sp>
      <p:sp>
        <p:nvSpPr>
          <p:cNvPr id="61" name="Rectangle 60"/>
          <p:cNvSpPr/>
          <p:nvPr/>
        </p:nvSpPr>
        <p:spPr bwMode="auto">
          <a:xfrm>
            <a:off x="6192597" y="4606769"/>
            <a:ext cx="1631354" cy="763427"/>
          </a:xfrm>
          <a:prstGeom prst="rect">
            <a:avLst/>
          </a:prstGeom>
          <a:solidFill>
            <a:srgbClr val="92D050"/>
          </a:solidFill>
          <a:ln>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857250" fontAlgn="base">
              <a:spcBef>
                <a:spcPct val="0"/>
              </a:spcBef>
              <a:spcAft>
                <a:spcPct val="0"/>
              </a:spcAft>
              <a:defRPr/>
            </a:pPr>
            <a:r>
              <a:rPr lang="fr-CH" sz="1000" dirty="0" err="1">
                <a:solidFill>
                  <a:prstClr val="black"/>
                </a:solidFill>
                <a:latin typeface="Arial"/>
                <a:cs typeface="Arial" pitchFamily="34" charset="0"/>
              </a:rPr>
              <a:t>Resp</a:t>
            </a:r>
            <a:r>
              <a:rPr lang="fr-CH" sz="1000" dirty="0">
                <a:solidFill>
                  <a:prstClr val="black"/>
                </a:solidFill>
                <a:latin typeface="Arial"/>
                <a:cs typeface="Arial" pitchFamily="34" charset="0"/>
              </a:rPr>
              <a:t>. du comité de suivi du sous-projet 5</a:t>
            </a:r>
          </a:p>
          <a:p>
            <a:pPr algn="ctr" defTabSz="857250" fontAlgn="base">
              <a:spcBef>
                <a:spcPct val="0"/>
              </a:spcBef>
              <a:spcAft>
                <a:spcPct val="0"/>
              </a:spcAft>
              <a:defRPr/>
            </a:pPr>
            <a:r>
              <a:rPr lang="fr-CH" sz="1000" dirty="0">
                <a:solidFill>
                  <a:prstClr val="black"/>
                </a:solidFill>
                <a:latin typeface="Arial"/>
              </a:rPr>
              <a:t>Rester en bonne santé mentale</a:t>
            </a:r>
            <a:endParaRPr lang="fr-CH" sz="1000" dirty="0">
              <a:solidFill>
                <a:prstClr val="black"/>
              </a:solidFill>
              <a:latin typeface="Arial"/>
              <a:cs typeface="Arial" pitchFamily="34" charset="0"/>
            </a:endParaRPr>
          </a:p>
        </p:txBody>
      </p:sp>
      <p:cxnSp>
        <p:nvCxnSpPr>
          <p:cNvPr id="64" name="Connecteur droit 63"/>
          <p:cNvCxnSpPr/>
          <p:nvPr/>
        </p:nvCxnSpPr>
        <p:spPr bwMode="auto">
          <a:xfrm flipH="1">
            <a:off x="1937663" y="4473085"/>
            <a:ext cx="1666" cy="14458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76" name="Connecteur droit 75"/>
          <p:cNvCxnSpPr>
            <a:stCxn id="108" idx="2"/>
            <a:endCxn id="113" idx="0"/>
          </p:cNvCxnSpPr>
          <p:nvPr/>
        </p:nvCxnSpPr>
        <p:spPr bwMode="auto">
          <a:xfrm>
            <a:off x="2037525" y="5370945"/>
            <a:ext cx="2683" cy="467473"/>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96" name="Connecteur droit 95"/>
          <p:cNvCxnSpPr/>
          <p:nvPr/>
        </p:nvCxnSpPr>
        <p:spPr bwMode="auto">
          <a:xfrm>
            <a:off x="10034815" y="5357310"/>
            <a:ext cx="0" cy="48595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98" name="Rectangle 97"/>
          <p:cNvSpPr/>
          <p:nvPr/>
        </p:nvSpPr>
        <p:spPr bwMode="auto">
          <a:xfrm>
            <a:off x="2897586" y="5843259"/>
            <a:ext cx="1373989" cy="53759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7250">
              <a:defRPr/>
            </a:pPr>
            <a:r>
              <a:rPr lang="fr-CH" sz="1100" dirty="0">
                <a:solidFill>
                  <a:prstClr val="black"/>
                </a:solidFill>
                <a:latin typeface="Arial"/>
                <a:cs typeface="Arial" pitchFamily="34" charset="0"/>
              </a:rPr>
              <a:t>Comité de suivi</a:t>
            </a:r>
          </a:p>
        </p:txBody>
      </p:sp>
      <p:sp>
        <p:nvSpPr>
          <p:cNvPr id="88" name="ZoneTexte 87"/>
          <p:cNvSpPr txBox="1"/>
          <p:nvPr/>
        </p:nvSpPr>
        <p:spPr bwMode="auto">
          <a:xfrm>
            <a:off x="979217" y="5581786"/>
            <a:ext cx="1773592" cy="254970"/>
          </a:xfrm>
          <a:prstGeom prst="rect">
            <a:avLst/>
          </a:prstGeom>
          <a:noFill/>
        </p:spPr>
        <p:txBody>
          <a:bodyPr>
            <a:spAutoFit/>
          </a:bodyPr>
          <a:lstStyle/>
          <a:p>
            <a:pPr defTabSz="857250" fontAlgn="base">
              <a:spcBef>
                <a:spcPct val="0"/>
              </a:spcBef>
              <a:spcAft>
                <a:spcPct val="0"/>
              </a:spcAft>
              <a:defRPr/>
            </a:pPr>
            <a:r>
              <a:rPr lang="fr-CH" sz="1000" b="1" i="1" dirty="0">
                <a:solidFill>
                  <a:srgbClr val="4BACC6">
                    <a:lumMod val="50000"/>
                  </a:srgbClr>
                </a:solidFill>
                <a:latin typeface="Arial"/>
                <a:cs typeface="Arial" pitchFamily="34" charset="0"/>
              </a:rPr>
              <a:t>Réaliser le projet</a:t>
            </a:r>
            <a:endParaRPr lang="fr-CH" sz="1100" b="1" i="1" dirty="0">
              <a:solidFill>
                <a:srgbClr val="4BACC6">
                  <a:lumMod val="50000"/>
                </a:srgbClr>
              </a:solidFill>
              <a:latin typeface="Arial"/>
              <a:cs typeface="Arial" pitchFamily="34" charset="0"/>
            </a:endParaRPr>
          </a:p>
        </p:txBody>
      </p:sp>
      <p:cxnSp>
        <p:nvCxnSpPr>
          <p:cNvPr id="74" name="Connecteur droit 73"/>
          <p:cNvCxnSpPr/>
          <p:nvPr/>
        </p:nvCxnSpPr>
        <p:spPr bwMode="auto">
          <a:xfrm>
            <a:off x="5167315" y="5322848"/>
            <a:ext cx="0" cy="559187"/>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19" name="Rectangle 118"/>
          <p:cNvSpPr/>
          <p:nvPr/>
        </p:nvSpPr>
        <p:spPr bwMode="auto">
          <a:xfrm>
            <a:off x="4447465" y="5836589"/>
            <a:ext cx="1677190" cy="537594"/>
          </a:xfrm>
          <a:prstGeom prst="rect">
            <a:avLst/>
          </a:prstGeom>
          <a:solidFill>
            <a:srgbClr val="92D050"/>
          </a:solidFill>
          <a:ln/>
        </p:spPr>
        <p:style>
          <a:lnRef idx="1">
            <a:schemeClr val="accent6"/>
          </a:lnRef>
          <a:fillRef idx="2">
            <a:schemeClr val="accent6"/>
          </a:fillRef>
          <a:effectRef idx="1">
            <a:schemeClr val="accent6"/>
          </a:effectRef>
          <a:fontRef idx="minor">
            <a:schemeClr val="dk1"/>
          </a:fontRef>
        </p:style>
        <p:txBody>
          <a:bodyPr anchor="ctr"/>
          <a:lstStyle/>
          <a:p>
            <a:pPr algn="ctr" defTabSz="857250">
              <a:defRPr/>
            </a:pPr>
            <a:r>
              <a:rPr lang="fr-CH" sz="1100" dirty="0">
                <a:solidFill>
                  <a:prstClr val="black"/>
                </a:solidFill>
                <a:latin typeface="Arial"/>
                <a:cs typeface="Arial" pitchFamily="34" charset="0"/>
              </a:rPr>
              <a:t>Comité de suivi</a:t>
            </a:r>
          </a:p>
          <a:p>
            <a:pPr algn="ctr" defTabSz="857250">
              <a:defRPr/>
            </a:pPr>
            <a:r>
              <a:rPr lang="fr-CH" sz="1100" b="1" dirty="0">
                <a:solidFill>
                  <a:srgbClr val="FF0000"/>
                </a:solidFill>
                <a:latin typeface="Arial"/>
                <a:cs typeface="Arial" pitchFamily="34" charset="0"/>
              </a:rPr>
              <a:t>"light"</a:t>
            </a:r>
          </a:p>
        </p:txBody>
      </p:sp>
      <p:sp>
        <p:nvSpPr>
          <p:cNvPr id="101" name="Rectangle 100"/>
          <p:cNvSpPr/>
          <p:nvPr/>
        </p:nvSpPr>
        <p:spPr bwMode="auto">
          <a:xfrm>
            <a:off x="4309938" y="4606771"/>
            <a:ext cx="1814719" cy="763428"/>
          </a:xfrm>
          <a:prstGeom prst="rect">
            <a:avLst/>
          </a:prstGeom>
          <a:solidFill>
            <a:srgbClr val="92D050"/>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857250" fontAlgn="base">
              <a:spcBef>
                <a:spcPct val="0"/>
              </a:spcBef>
              <a:spcAft>
                <a:spcPct val="0"/>
              </a:spcAft>
              <a:defRPr/>
            </a:pPr>
            <a:r>
              <a:rPr lang="fr-CH" sz="1000" dirty="0" err="1">
                <a:solidFill>
                  <a:prstClr val="black"/>
                </a:solidFill>
                <a:latin typeface="Arial"/>
                <a:cs typeface="Arial" pitchFamily="34" charset="0"/>
              </a:rPr>
              <a:t>Resp</a:t>
            </a:r>
            <a:r>
              <a:rPr lang="fr-CH" sz="1000" dirty="0">
                <a:solidFill>
                  <a:prstClr val="black"/>
                </a:solidFill>
                <a:latin typeface="Arial"/>
                <a:cs typeface="Arial" pitchFamily="34" charset="0"/>
              </a:rPr>
              <a:t>. du comité de suivi des sous-projets 3 et 4 </a:t>
            </a:r>
            <a:r>
              <a:rPr lang="fr-CH" sz="1000" dirty="0">
                <a:solidFill>
                  <a:prstClr val="black"/>
                </a:solidFill>
                <a:latin typeface="Arial"/>
              </a:rPr>
              <a:t>alimentation saine, mouvement et santé bucco dentaire</a:t>
            </a:r>
            <a:endParaRPr lang="fr-CH" sz="1000" dirty="0">
              <a:solidFill>
                <a:prstClr val="black"/>
              </a:solidFill>
              <a:latin typeface="Arial"/>
              <a:cs typeface="Arial" pitchFamily="34" charset="0"/>
            </a:endParaRPr>
          </a:p>
        </p:txBody>
      </p:sp>
      <p:sp>
        <p:nvSpPr>
          <p:cNvPr id="86" name="Rectangle 85"/>
          <p:cNvSpPr/>
          <p:nvPr/>
        </p:nvSpPr>
        <p:spPr bwMode="auto">
          <a:xfrm>
            <a:off x="2904943" y="4606771"/>
            <a:ext cx="1360735" cy="75053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7250" fontAlgn="base">
              <a:spcBef>
                <a:spcPct val="0"/>
              </a:spcBef>
              <a:spcAft>
                <a:spcPct val="0"/>
              </a:spcAft>
              <a:defRPr/>
            </a:pPr>
            <a:r>
              <a:rPr lang="fr-CH" sz="1000" dirty="0" err="1">
                <a:solidFill>
                  <a:prstClr val="black"/>
                </a:solidFill>
                <a:latin typeface="Arial"/>
                <a:cs typeface="Arial" pitchFamily="34" charset="0"/>
              </a:rPr>
              <a:t>Resp</a:t>
            </a:r>
            <a:r>
              <a:rPr lang="fr-CH" sz="1000" dirty="0">
                <a:solidFill>
                  <a:prstClr val="black"/>
                </a:solidFill>
                <a:latin typeface="Arial"/>
                <a:cs typeface="Arial" pitchFamily="34" charset="0"/>
              </a:rPr>
              <a:t>. du comité de suivi du sous-projet 2 </a:t>
            </a:r>
            <a:r>
              <a:rPr lang="fr-CH" sz="1000" dirty="0">
                <a:solidFill>
                  <a:prstClr val="black"/>
                </a:solidFill>
                <a:latin typeface="Arial"/>
              </a:rPr>
              <a:t>santé sexuelle</a:t>
            </a:r>
            <a:endParaRPr lang="fr-CH" sz="1000" dirty="0">
              <a:solidFill>
                <a:prstClr val="black"/>
              </a:solidFill>
              <a:latin typeface="Arial"/>
              <a:cs typeface="Arial" pitchFamily="34" charset="0"/>
            </a:endParaRPr>
          </a:p>
        </p:txBody>
      </p:sp>
      <p:cxnSp>
        <p:nvCxnSpPr>
          <p:cNvPr id="97" name="Connecteur droit 96"/>
          <p:cNvCxnSpPr/>
          <p:nvPr/>
        </p:nvCxnSpPr>
        <p:spPr bwMode="auto">
          <a:xfrm flipH="1">
            <a:off x="5162624" y="4462192"/>
            <a:ext cx="1666" cy="14458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20" name="Connecteur droit 119"/>
          <p:cNvCxnSpPr/>
          <p:nvPr/>
        </p:nvCxnSpPr>
        <p:spPr bwMode="auto">
          <a:xfrm>
            <a:off x="8624180" y="4461493"/>
            <a:ext cx="0" cy="156171"/>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11" name="Ellipse 110"/>
          <p:cNvSpPr/>
          <p:nvPr/>
        </p:nvSpPr>
        <p:spPr>
          <a:xfrm>
            <a:off x="8645329" y="980673"/>
            <a:ext cx="3024233" cy="6455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250"/>
            <a:endParaRPr lang="fr-CH">
              <a:solidFill>
                <a:prstClr val="white"/>
              </a:solidFill>
              <a:latin typeface="Arial"/>
            </a:endParaRPr>
          </a:p>
        </p:txBody>
      </p:sp>
      <p:sp>
        <p:nvSpPr>
          <p:cNvPr id="8" name="Rectangle 7">
            <a:extLst>
              <a:ext uri="{FF2B5EF4-FFF2-40B4-BE49-F238E27FC236}">
                <a16:creationId xmlns:a16="http://schemas.microsoft.com/office/drawing/2014/main" id="{350F83F5-3A45-8539-BB62-B84ABB76462F}"/>
              </a:ext>
            </a:extLst>
          </p:cNvPr>
          <p:cNvSpPr/>
          <p:nvPr/>
        </p:nvSpPr>
        <p:spPr bwMode="auto">
          <a:xfrm>
            <a:off x="9297177" y="3665477"/>
            <a:ext cx="1724495" cy="28418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tx2"/>
            </a:solidFill>
          </a:ln>
        </p:spPr>
        <p:style>
          <a:lnRef idx="1">
            <a:schemeClr val="accent6"/>
          </a:lnRef>
          <a:fillRef idx="2">
            <a:schemeClr val="accent6"/>
          </a:fillRef>
          <a:effectRef idx="1">
            <a:schemeClr val="accent6"/>
          </a:effectRef>
          <a:fontRef idx="minor">
            <a:schemeClr val="dk1"/>
          </a:fontRef>
        </p:style>
        <p:txBody>
          <a:bodyPr anchor="ctr"/>
          <a:lstStyle/>
          <a:p>
            <a:pPr algn="ctr" defTabSz="857250">
              <a:defRPr/>
            </a:pPr>
            <a:r>
              <a:rPr lang="fr-CH" sz="1100" dirty="0">
                <a:solidFill>
                  <a:prstClr val="black"/>
                </a:solidFill>
                <a:latin typeface="Arial"/>
                <a:cs typeface="Arial" pitchFamily="34" charset="0"/>
              </a:rPr>
              <a:t>Terminé en 2026</a:t>
            </a:r>
            <a:endParaRPr lang="fr-CH" sz="1100" b="1" dirty="0">
              <a:solidFill>
                <a:srgbClr val="FF0000"/>
              </a:solidFill>
              <a:latin typeface="Arial"/>
              <a:cs typeface="Arial" pitchFamily="34" charset="0"/>
            </a:endParaRPr>
          </a:p>
        </p:txBody>
      </p:sp>
      <p:sp>
        <p:nvSpPr>
          <p:cNvPr id="2" name="Rectangle 1">
            <a:extLst>
              <a:ext uri="{FF2B5EF4-FFF2-40B4-BE49-F238E27FC236}">
                <a16:creationId xmlns:a16="http://schemas.microsoft.com/office/drawing/2014/main" id="{96851707-2FE1-205B-7543-F6053D5933FA}"/>
              </a:ext>
            </a:extLst>
          </p:cNvPr>
          <p:cNvSpPr/>
          <p:nvPr/>
        </p:nvSpPr>
        <p:spPr bwMode="auto">
          <a:xfrm>
            <a:off x="1007066" y="1372923"/>
            <a:ext cx="1474118" cy="246221"/>
          </a:xfrm>
          <a:prstGeom prst="rect">
            <a:avLst/>
          </a:prstGeom>
          <a:solidFill>
            <a:schemeClr val="accent5">
              <a:lumMod val="60000"/>
              <a:lumOff val="40000"/>
            </a:schemeClr>
          </a:solidFill>
          <a:ln w="19050">
            <a:solidFill>
              <a:schemeClr val="tx1">
                <a:lumMod val="50000"/>
                <a:lumOff val="50000"/>
              </a:schemeClr>
            </a:solidFill>
            <a:prstDash val="dash"/>
          </a:ln>
        </p:spPr>
        <p:txBody>
          <a:bodyPr wrap="square">
            <a:spAutoFit/>
          </a:bodyPr>
          <a:lstStyle/>
          <a:p>
            <a:pPr defTabSz="857250" fontAlgn="base">
              <a:spcBef>
                <a:spcPct val="0"/>
              </a:spcBef>
              <a:spcAft>
                <a:spcPct val="0"/>
              </a:spcAft>
            </a:pPr>
            <a:r>
              <a:rPr lang="fr-CH" sz="1000" b="1" dirty="0">
                <a:solidFill>
                  <a:schemeClr val="bg1">
                    <a:lumMod val="50000"/>
                  </a:schemeClr>
                </a:solidFill>
                <a:latin typeface="Arial"/>
                <a:cs typeface="Arial" pitchFamily="34" charset="0"/>
              </a:rPr>
              <a:t>CODIR OCEJ</a:t>
            </a:r>
          </a:p>
        </p:txBody>
      </p:sp>
      <p:sp>
        <p:nvSpPr>
          <p:cNvPr id="3" name="Rectangle 2">
            <a:extLst>
              <a:ext uri="{FF2B5EF4-FFF2-40B4-BE49-F238E27FC236}">
                <a16:creationId xmlns:a16="http://schemas.microsoft.com/office/drawing/2014/main" id="{B34F1D3D-EFAB-EECD-A501-6287C8A5AFA5}"/>
              </a:ext>
            </a:extLst>
          </p:cNvPr>
          <p:cNvSpPr/>
          <p:nvPr/>
        </p:nvSpPr>
        <p:spPr bwMode="auto">
          <a:xfrm>
            <a:off x="1017210" y="1720731"/>
            <a:ext cx="1452868" cy="246221"/>
          </a:xfrm>
          <a:prstGeom prst="rect">
            <a:avLst/>
          </a:prstGeom>
          <a:solidFill>
            <a:schemeClr val="accent5">
              <a:lumMod val="60000"/>
              <a:lumOff val="40000"/>
            </a:schemeClr>
          </a:solidFill>
          <a:ln w="19050">
            <a:solidFill>
              <a:schemeClr val="tx1">
                <a:lumMod val="50000"/>
                <a:lumOff val="50000"/>
              </a:schemeClr>
            </a:solidFill>
            <a:prstDash val="dash"/>
          </a:ln>
        </p:spPr>
        <p:txBody>
          <a:bodyPr wrap="square">
            <a:spAutoFit/>
          </a:bodyPr>
          <a:lstStyle/>
          <a:p>
            <a:pPr defTabSz="857250" fontAlgn="base">
              <a:spcBef>
                <a:spcPct val="0"/>
              </a:spcBef>
              <a:spcAft>
                <a:spcPct val="0"/>
              </a:spcAft>
            </a:pPr>
            <a:r>
              <a:rPr lang="fr-CH" sz="1000" b="1" dirty="0">
                <a:solidFill>
                  <a:schemeClr val="bg1">
                    <a:lumMod val="50000"/>
                  </a:schemeClr>
                </a:solidFill>
                <a:latin typeface="Arial"/>
                <a:cs typeface="Arial" pitchFamily="34" charset="0"/>
              </a:rPr>
              <a:t>CODIR SSEJ</a:t>
            </a:r>
          </a:p>
        </p:txBody>
      </p:sp>
    </p:spTree>
    <p:extLst>
      <p:ext uri="{BB962C8B-B14F-4D97-AF65-F5344CB8AC3E}">
        <p14:creationId xmlns:p14="http://schemas.microsoft.com/office/powerpoint/2010/main" val="2613975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981200" y="2527644"/>
            <a:ext cx="8229600" cy="1143000"/>
          </a:xfrm>
        </p:spPr>
        <p:txBody>
          <a:bodyPr/>
          <a:lstStyle/>
          <a:p>
            <a:pPr algn="ctr"/>
            <a:r>
              <a:rPr lang="fr-CH" b="0" dirty="0">
                <a:solidFill>
                  <a:schemeClr val="accent5">
                    <a:lumMod val="75000"/>
                  </a:schemeClr>
                </a:solidFill>
                <a:latin typeface="Arial" panose="020B0604020202020204" pitchFamily="34" charset="0"/>
                <a:cs typeface="Arial" panose="020B0604020202020204" pitchFamily="34" charset="0"/>
              </a:rPr>
              <a:t>Etat d'avancement </a:t>
            </a:r>
            <a:br>
              <a:rPr lang="fr-CH" b="0" dirty="0">
                <a:solidFill>
                  <a:schemeClr val="accent5">
                    <a:lumMod val="75000"/>
                  </a:schemeClr>
                </a:solidFill>
                <a:latin typeface="Arial" panose="020B0604020202020204" pitchFamily="34" charset="0"/>
                <a:cs typeface="Arial" panose="020B0604020202020204" pitchFamily="34" charset="0"/>
              </a:rPr>
            </a:br>
            <a:br>
              <a:rPr lang="fr-CH" dirty="0">
                <a:solidFill>
                  <a:schemeClr val="accent5">
                    <a:lumMod val="75000"/>
                  </a:schemeClr>
                </a:solidFill>
                <a:latin typeface="Arial" panose="020B0604020202020204" pitchFamily="34" charset="0"/>
                <a:cs typeface="Arial" panose="020B0604020202020204" pitchFamily="34" charset="0"/>
              </a:rPr>
            </a:br>
            <a:r>
              <a:rPr lang="fr-CH" dirty="0">
                <a:solidFill>
                  <a:schemeClr val="accent5">
                    <a:lumMod val="75000"/>
                  </a:schemeClr>
                </a:solidFill>
                <a:latin typeface="Arial" panose="020B0604020202020204" pitchFamily="34" charset="0"/>
                <a:cs typeface="Arial" panose="020B0604020202020204" pitchFamily="34" charset="0"/>
              </a:rPr>
              <a:t>Groupes de travail transversaux </a:t>
            </a:r>
            <a:br>
              <a:rPr lang="fr-CH" dirty="0">
                <a:solidFill>
                  <a:schemeClr val="accent5">
                    <a:lumMod val="75000"/>
                  </a:schemeClr>
                </a:solidFill>
                <a:latin typeface="Arial" panose="020B0604020202020204" pitchFamily="34" charset="0"/>
                <a:cs typeface="Arial" panose="020B0604020202020204" pitchFamily="34" charset="0"/>
              </a:rPr>
            </a:br>
            <a:r>
              <a:rPr lang="fr-CH" dirty="0">
                <a:solidFill>
                  <a:schemeClr val="accent5">
                    <a:lumMod val="75000"/>
                  </a:schemeClr>
                </a:solidFill>
                <a:latin typeface="Arial" panose="020B0604020202020204" pitchFamily="34" charset="0"/>
                <a:cs typeface="Arial" panose="020B0604020202020204" pitchFamily="34" charset="0"/>
              </a:rPr>
              <a:t>et </a:t>
            </a:r>
            <a:br>
              <a:rPr lang="fr-CH" dirty="0">
                <a:solidFill>
                  <a:schemeClr val="accent5">
                    <a:lumMod val="75000"/>
                  </a:schemeClr>
                </a:solidFill>
                <a:latin typeface="Arial" panose="020B0604020202020204" pitchFamily="34" charset="0"/>
                <a:cs typeface="Arial" panose="020B0604020202020204" pitchFamily="34" charset="0"/>
              </a:rPr>
            </a:br>
            <a:r>
              <a:rPr lang="fr-CH" dirty="0">
                <a:solidFill>
                  <a:schemeClr val="accent5">
                    <a:lumMod val="75000"/>
                  </a:schemeClr>
                </a:solidFill>
                <a:latin typeface="Arial" panose="020B0604020202020204" pitchFamily="34" charset="0"/>
                <a:cs typeface="Arial" panose="020B0604020202020204" pitchFamily="34" charset="0"/>
              </a:rPr>
              <a:t>sous-projets </a:t>
            </a:r>
            <a:br>
              <a:rPr lang="fr-CH" dirty="0">
                <a:solidFill>
                  <a:schemeClr val="accent5">
                    <a:lumMod val="75000"/>
                  </a:schemeClr>
                </a:solidFill>
                <a:latin typeface="Arial" panose="020B0604020202020204" pitchFamily="34" charset="0"/>
                <a:cs typeface="Arial" panose="020B0604020202020204" pitchFamily="34" charset="0"/>
              </a:rPr>
            </a:br>
            <a:br>
              <a:rPr lang="fr-CH" dirty="0">
                <a:solidFill>
                  <a:schemeClr val="accent5">
                    <a:lumMod val="75000"/>
                  </a:schemeClr>
                </a:solidFill>
                <a:latin typeface="Arial" panose="020B0604020202020204" pitchFamily="34" charset="0"/>
                <a:cs typeface="Arial" panose="020B0604020202020204" pitchFamily="34" charset="0"/>
              </a:rPr>
            </a:br>
            <a:r>
              <a:rPr lang="fr-CH" b="0" dirty="0">
                <a:solidFill>
                  <a:schemeClr val="accent5">
                    <a:lumMod val="75000"/>
                  </a:schemeClr>
                </a:solidFill>
                <a:latin typeface="Arial" panose="020B0604020202020204" pitchFamily="34" charset="0"/>
                <a:cs typeface="Arial" panose="020B0604020202020204" pitchFamily="34" charset="0"/>
              </a:rPr>
              <a:t>FR 10A</a:t>
            </a:r>
          </a:p>
        </p:txBody>
      </p:sp>
      <p:sp>
        <p:nvSpPr>
          <p:cNvPr id="5" name="Espace réservé du contenu 4"/>
          <p:cNvSpPr>
            <a:spLocks noGrp="1"/>
          </p:cNvSpPr>
          <p:nvPr>
            <p:ph idx="1"/>
          </p:nvPr>
        </p:nvSpPr>
        <p:spPr>
          <a:xfrm>
            <a:off x="1981200" y="4675695"/>
            <a:ext cx="8229600" cy="768664"/>
          </a:xfrm>
        </p:spPr>
        <p:txBody>
          <a:bodyPr/>
          <a:lstStyle/>
          <a:p>
            <a:pPr>
              <a:spcBef>
                <a:spcPts val="0"/>
              </a:spcBef>
              <a:spcAft>
                <a:spcPts val="0"/>
              </a:spcAft>
              <a:buFont typeface="Arial" panose="020B0604020202020204" pitchFamily="34" charset="0"/>
              <a:buChar char="•"/>
            </a:pPr>
            <a:endParaRPr lang="fr-CH" dirty="0"/>
          </a:p>
          <a:p>
            <a:pPr>
              <a:spcBef>
                <a:spcPts val="0"/>
              </a:spcBef>
              <a:spcAft>
                <a:spcPts val="0"/>
              </a:spcAft>
              <a:buFont typeface="Arial" panose="020B0604020202020204" pitchFamily="34" charset="0"/>
              <a:buChar char="•"/>
            </a:pPr>
            <a:endParaRPr lang="fr-CH" dirty="0"/>
          </a:p>
          <a:p>
            <a:pPr>
              <a:spcBef>
                <a:spcPts val="0"/>
              </a:spcBef>
              <a:spcAft>
                <a:spcPts val="0"/>
              </a:spcAft>
              <a:buFont typeface="Arial" panose="020B0604020202020204" pitchFamily="34" charset="0"/>
              <a:buChar char="•"/>
            </a:pPr>
            <a:endParaRPr lang="fr-CH" sz="1800" dirty="0"/>
          </a:p>
          <a:p>
            <a:pPr>
              <a:spcBef>
                <a:spcPts val="0"/>
              </a:spcBef>
              <a:spcAft>
                <a:spcPts val="0"/>
              </a:spcAft>
              <a:buFont typeface="Arial" panose="020B0604020202020204" pitchFamily="34" charset="0"/>
              <a:buChar char="•"/>
            </a:pPr>
            <a:endParaRPr lang="fr-CH" sz="1800" dirty="0"/>
          </a:p>
          <a:p>
            <a:pPr>
              <a:spcBef>
                <a:spcPts val="0"/>
              </a:spcBef>
              <a:spcAft>
                <a:spcPts val="0"/>
              </a:spcAft>
              <a:buFontTx/>
              <a:buChar char="-"/>
            </a:pPr>
            <a:endParaRPr lang="fr-CH" b="1" i="1" dirty="0"/>
          </a:p>
          <a:p>
            <a:pPr>
              <a:spcBef>
                <a:spcPts val="0"/>
              </a:spcBef>
              <a:spcAft>
                <a:spcPts val="0"/>
              </a:spcAft>
              <a:buFontTx/>
              <a:buChar char="-"/>
            </a:pPr>
            <a:endParaRPr lang="fr-CH" b="1" i="1" dirty="0"/>
          </a:p>
          <a:p>
            <a:pPr>
              <a:spcBef>
                <a:spcPts val="0"/>
              </a:spcBef>
              <a:spcAft>
                <a:spcPts val="0"/>
              </a:spcAft>
              <a:buFontTx/>
              <a:buChar char="-"/>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b="1" i="1" dirty="0"/>
          </a:p>
          <a:p>
            <a:pPr marL="0" indent="0">
              <a:spcBef>
                <a:spcPts val="0"/>
              </a:spcBef>
              <a:spcAft>
                <a:spcPts val="0"/>
              </a:spcAft>
              <a:buNone/>
            </a:pPr>
            <a:endParaRPr lang="fr-CH" dirty="0"/>
          </a:p>
          <a:p>
            <a:pPr marL="0" indent="0">
              <a:spcBef>
                <a:spcPts val="0"/>
              </a:spcBef>
              <a:spcAft>
                <a:spcPts val="0"/>
              </a:spcAft>
              <a:buNone/>
            </a:pPr>
            <a:endParaRPr lang="fr-CH" sz="1800" i="1" dirty="0">
              <a:solidFill>
                <a:srgbClr val="FF0000"/>
              </a:solidFill>
            </a:endParaRPr>
          </a:p>
        </p:txBody>
      </p:sp>
    </p:spTree>
    <p:extLst>
      <p:ext uri="{BB962C8B-B14F-4D97-AF65-F5344CB8AC3E}">
        <p14:creationId xmlns:p14="http://schemas.microsoft.com/office/powerpoint/2010/main" val="360398601"/>
      </p:ext>
    </p:extLst>
  </p:cSld>
  <p:clrMapOvr>
    <a:masterClrMapping/>
  </p:clrMapOvr>
</p:sld>
</file>

<file path=ppt/theme/theme1.xml><?xml version="1.0" encoding="utf-8"?>
<a:theme xmlns:a="http://schemas.openxmlformats.org/drawingml/2006/main" name="PresentationEtat">
  <a:themeElements>
    <a:clrScheme name="PrésentationEtat_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esentationEta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Eta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Eta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Eta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Eta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Eta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Eta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Eta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Eta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Eta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Eta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Eta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Eta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16618668-4539-4bb0-a4c5-d868b30b6c7d">XZ3QQDX4VDV6-1691609329-4797</_dlc_DocId>
    <_dlc_DocIdUrl xmlns="16618668-4539-4bb0-a4c5-d868b30b6c7d">
      <Url>https://ecd.ge.ch/dip/ssej_sds/_layouts/15/DocIdRedir.aspx?ID=XZ3QQDX4VDV6-1691609329-4797</Url>
      <Description>XZ3QQDX4VDV6-1691609329-4797</Description>
    </_dlc_DocIdUrl>
    <Commentaires xmlns="934ec67a-40ab-4f73-9010-cf6ddfa03b40" xsi:nil="true"/>
    <Organisationnelle xmlns="934ec67a-40ab-4f73-9010-cf6ddfa03b40" xsi:nil="true"/>
    <Th_x00e9_matique xmlns="934ec67a-40ab-4f73-9010-cf6ddfa03b40" xsi:nil="true"/>
    <Statut xmlns="934ec67a-40ab-4f73-9010-cf6ddfa03b40">En cours</Statut>
    <Maladies_x0020_transmissibles_x002f_pathologies xmlns="934ec67a-40ab-4f73-9010-cf6ddfa03b40">30</Maladies_x0020_transmissibles_x002f_pathologies>
    <StatutValidation xmlns="934ec67a-40ab-4f73-9010-cf6ddfa03b40" xsi:nil="true"/>
    <R_x00e9_f_x00e9_rentiel xmlns="934ec67a-40ab-4f73-9010-cf6ddfa03b40">15</R_x00e9_f_x00e9_rentiel>
    <Responsable_x0020_SG xmlns="934ec67a-40ab-4f73-9010-cf6ddfa03b40">
      <UserInfo>
        <DisplayName/>
        <AccountId xsi:nil="true"/>
        <AccountType/>
      </UserInfo>
    </Responsable_x0020_SG>
    <Responsable xmlns="934ec67a-40ab-4f73-9010-cf6ddfa03b40">
      <UserInfo>
        <DisplayName>Freydier Pascal (DIP)</DisplayName>
        <AccountId>95</AccountId>
        <AccountType/>
      </UserInfo>
    </Responsabl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E61E2FF726509469C201113DBF93059" ma:contentTypeVersion="31" ma:contentTypeDescription="Crée un document." ma:contentTypeScope="" ma:versionID="01f85830ca6fa0c95c3fa35a0f11898f">
  <xsd:schema xmlns:xsd="http://www.w3.org/2001/XMLSchema" xmlns:xs="http://www.w3.org/2001/XMLSchema" xmlns:p="http://schemas.microsoft.com/office/2006/metadata/properties" xmlns:ns2="16618668-4539-4bb0-a4c5-d868b30b6c7d" xmlns:ns3="934ec67a-40ab-4f73-9010-cf6ddfa03b40" targetNamespace="http://schemas.microsoft.com/office/2006/metadata/properties" ma:root="true" ma:fieldsID="d65dbe22a9e0e4b6bd32eeb953626277" ns2:_="" ns3:_="">
    <xsd:import namespace="16618668-4539-4bb0-a4c5-d868b30b6c7d"/>
    <xsd:import namespace="934ec67a-40ab-4f73-9010-cf6ddfa03b40"/>
    <xsd:element name="properties">
      <xsd:complexType>
        <xsd:sequence>
          <xsd:element name="documentManagement">
            <xsd:complexType>
              <xsd:all>
                <xsd:element ref="ns2:_dlc_DocId" minOccurs="0"/>
                <xsd:element ref="ns2:_dlc_DocIdUrl" minOccurs="0"/>
                <xsd:element ref="ns2:_dlc_DocIdPersistId" minOccurs="0"/>
                <xsd:element ref="ns3:Th_x00e9_matique" minOccurs="0"/>
                <xsd:element ref="ns3:Th_x00e9_matique_x003a_No_x0020_du_x0020_groupe" minOccurs="0"/>
                <xsd:element ref="ns3:Maladies_x0020_transmissibles_x002f_pathologies" minOccurs="0"/>
                <xsd:element ref="ns3:Statut" minOccurs="0"/>
                <xsd:element ref="ns3:StatutValidation" minOccurs="0"/>
                <xsd:element ref="ns3:R_x00e9_f_x00e9_rentiel" minOccurs="0"/>
                <xsd:element ref="ns3:Organisationnelle" minOccurs="0"/>
                <xsd:element ref="ns3:Responsable" minOccurs="0"/>
                <xsd:element ref="ns3:Responsable_x0020_SG" minOccurs="0"/>
                <xsd:element ref="ns3:Commentair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618668-4539-4bb0-a4c5-d868b30b6c7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34ec67a-40ab-4f73-9010-cf6ddfa03b40" elementFormDefault="qualified">
    <xsd:import namespace="http://schemas.microsoft.com/office/2006/documentManagement/types"/>
    <xsd:import namespace="http://schemas.microsoft.com/office/infopath/2007/PartnerControls"/>
    <xsd:element name="Th_x00e9_matique" ma:index="11" nillable="true" ma:displayName="Thématique" ma:list="{25a07361-3d4d-475a-b195-13c72c56c605}" ma:internalName="Th_x00e9_matique" ma:readOnly="false" ma:showField="Title">
      <xsd:simpleType>
        <xsd:restriction base="dms:Lookup"/>
      </xsd:simpleType>
    </xsd:element>
    <xsd:element name="Th_x00e9_matique_x003a_No_x0020_du_x0020_groupe" ma:index="12" nillable="true" ma:displayName="Thématique:No du groupe" ma:list="{25a07361-3d4d-475a-b195-13c72c56c605}" ma:internalName="Th_x00e9_matique_x003a_No_x0020_du_x0020_groupe" ma:readOnly="true" ma:showField="No_x0020_du_x0020_groupe" ma:web="5a4afe91-3c18-49e6-994b-1214b1cccb36">
      <xsd:simpleType>
        <xsd:restriction base="dms:Lookup"/>
      </xsd:simpleType>
    </xsd:element>
    <xsd:element name="Maladies_x0020_transmissibles_x002f_pathologies" ma:index="13" nillable="true" ma:displayName="Sous-thème" ma:list="{e7d2fcd7-4bb5-4909-a633-24b57d8a7942}" ma:internalName="Maladies_x0020_transmissibles_x002f_pathologies" ma:readOnly="false" ma:showField="LinkTitleNoMenu">
      <xsd:simpleType>
        <xsd:restriction base="dms:Lookup"/>
      </xsd:simpleType>
    </xsd:element>
    <xsd:element name="Statut" ma:index="14" nillable="true" ma:displayName="Statut" ma:default="En cours" ma:description="Statut du document" ma:format="RadioButtons" ma:internalName="Statut" ma:readOnly="false">
      <xsd:simpleType>
        <xsd:restriction base="dms:Choice">
          <xsd:enumeration value="En cours"/>
          <xsd:enumeration value="Validé"/>
          <xsd:enumeration value="Archivé"/>
        </xsd:restriction>
      </xsd:simpleType>
    </xsd:element>
    <xsd:element name="StatutValidation" ma:index="15" nillable="true" ma:displayName="StatutValidation" ma:internalName="StatutValidation" ma:readOnly="false">
      <xsd:simpleType>
        <xsd:restriction base="dms:Text">
          <xsd:maxLength value="255"/>
        </xsd:restriction>
      </xsd:simpleType>
    </xsd:element>
    <xsd:element name="R_x00e9_f_x00e9_rentiel" ma:index="16" nillable="true" ma:displayName="Référentiel" ma:list="{3eeb11ad-8c5c-4836-84e0-c1174ab8c8d4}" ma:internalName="R_x00e9_f_x00e9_rentiel" ma:readOnly="false" ma:showField="Title">
      <xsd:simpleType>
        <xsd:restriction base="dms:Lookup"/>
      </xsd:simpleType>
    </xsd:element>
    <xsd:element name="Organisationnelle" ma:index="17" nillable="true" ma:displayName="Organisationnelle" ma:list="{dfbd12bd-5f82-4fa5-a99d-8547ab2b82e8}" ma:internalName="Organisationnelle" ma:readOnly="false" ma:showField="Title">
      <xsd:simpleType>
        <xsd:restriction base="dms:Lookup"/>
      </xsd:simpleType>
    </xsd:element>
    <xsd:element name="Responsable" ma:index="18" nillable="true" ma:displayName="Responsable" ma:list="UserInfo" ma:SharePointGroup="0" ma:internalName="Responsable"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sponsable_x0020_SG" ma:index="19" nillable="true" ma:displayName="Responsable SG" ma:list="UserInfo" ma:SearchPeopleOnly="false" ma:SharePointGroup="0" ma:internalName="Responsable_x0020_SG"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mmentaires" ma:index="20" nillable="true" ma:displayName="Commentaires" ma:internalName="Commentaires" ma:readOnly="fals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192ACE-EC01-4D54-9716-338A3550386D}">
  <ds:schemaRefs>
    <ds:schemaRef ds:uri="http://schemas.microsoft.com/office/2006/metadata/properties"/>
    <ds:schemaRef ds:uri="http://schemas.microsoft.com/office/2006/documentManagement/types"/>
    <ds:schemaRef ds:uri="http://purl.org/dc/terms/"/>
    <ds:schemaRef ds:uri="http://purl.org/dc/elements/1.1/"/>
    <ds:schemaRef ds:uri="http://purl.org/dc/dcmitype/"/>
    <ds:schemaRef ds:uri="16618668-4539-4bb0-a4c5-d868b30b6c7d"/>
    <ds:schemaRef ds:uri="http://schemas.microsoft.com/office/infopath/2007/PartnerControls"/>
    <ds:schemaRef ds:uri="http://schemas.openxmlformats.org/package/2006/metadata/core-properties"/>
    <ds:schemaRef ds:uri="934ec67a-40ab-4f73-9010-cf6ddfa03b40"/>
    <ds:schemaRef ds:uri="http://www.w3.org/XML/1998/namespace"/>
  </ds:schemaRefs>
</ds:datastoreItem>
</file>

<file path=customXml/itemProps2.xml><?xml version="1.0" encoding="utf-8"?>
<ds:datastoreItem xmlns:ds="http://schemas.openxmlformats.org/officeDocument/2006/customXml" ds:itemID="{280DB714-9B7D-4BF9-BECA-3E28A0A4FF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618668-4539-4bb0-a4c5-d868b30b6c7d"/>
    <ds:schemaRef ds:uri="934ec67a-40ab-4f73-9010-cf6ddfa03b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14C333-CE1F-4137-AA3C-E658D390C8AE}">
  <ds:schemaRefs>
    <ds:schemaRef ds:uri="http://schemas.microsoft.com/sharepoint/events"/>
  </ds:schemaRefs>
</ds:datastoreItem>
</file>

<file path=customXml/itemProps4.xml><?xml version="1.0" encoding="utf-8"?>
<ds:datastoreItem xmlns:ds="http://schemas.openxmlformats.org/officeDocument/2006/customXml" ds:itemID="{A60A3744-FC0F-430E-A382-4DDF43C653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682</TotalTime>
  <Words>2785</Words>
  <Application>Microsoft Office PowerPoint</Application>
  <PresentationFormat>Grand écran</PresentationFormat>
  <Paragraphs>551</Paragraphs>
  <Slides>36</Slides>
  <Notes>21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36</vt:i4>
      </vt:variant>
    </vt:vector>
  </HeadingPairs>
  <TitlesOfParts>
    <vt:vector size="40" baseType="lpstr">
      <vt:lpstr>Arial</vt:lpstr>
      <vt:lpstr>Calibri</vt:lpstr>
      <vt:lpstr>Wingdings</vt:lpstr>
      <vt:lpstr>PresentationEtat</vt:lpstr>
      <vt:lpstr>Etat d'avancement du projet   Développement et renforcement d'un "parcours santé de l'élève" dans les degrés du primaire et du CO  Projet FR10A  Janvier 2026  SSEJ-SDS</vt:lpstr>
      <vt:lpstr>Présentation PowerPoint</vt:lpstr>
      <vt:lpstr>Présentation PowerPoint</vt:lpstr>
      <vt:lpstr>Présentation PowerPoint</vt:lpstr>
      <vt:lpstr>Déterminants de la santé</vt:lpstr>
      <vt:lpstr>Présentation PowerPoint</vt:lpstr>
      <vt:lpstr>Présentation PowerPoint</vt:lpstr>
      <vt:lpstr>Organisation générale du projet FR 10A</vt:lpstr>
      <vt:lpstr>Etat d'avancement   Groupes de travail transversaux  et  sous-projets   FR 10A</vt:lpstr>
      <vt:lpstr> Hackathon   FR 10A - Groupe de travail transversal </vt:lpstr>
      <vt:lpstr>Présentation PowerPoint</vt:lpstr>
      <vt:lpstr> GT transversal PER SSEJ-SEE   FR 10A – Groupe de travail transversal </vt:lpstr>
      <vt:lpstr>GT transversal PER SSEJ-SEE </vt:lpstr>
      <vt:lpstr> Prévention des consommations à risque   FR 10A - sous-projet N°1   </vt:lpstr>
      <vt:lpstr>Présentation PowerPoint</vt:lpstr>
      <vt:lpstr> Vie affective et santé sexuelle   FR 10A - sous-projet N°2   </vt:lpstr>
      <vt:lpstr>Présentation PowerPoint</vt:lpstr>
      <vt:lpstr>De bonnes habitudes de vie : Alimentation / mouvement, santé bucco-dentaire  FR 10A - sous-projet N°3 - 4   </vt:lpstr>
      <vt:lpstr>Sous-projet 3-4 : De bonnes habitudes de vie : Alimentation / mouvement, santé bucco-dentaire</vt:lpstr>
      <vt:lpstr>Relation entre "De meilleures habitudes de vie / Éducation nutritionnelle et bucco-dentaire" et le PER</vt:lpstr>
      <vt:lpstr>Présentation PowerPoint</vt:lpstr>
      <vt:lpstr>Présentation PowerPoint</vt:lpstr>
      <vt:lpstr>Présentation PowerPoint</vt:lpstr>
      <vt:lpstr>Présentation PowerPoint</vt:lpstr>
      <vt:lpstr>Présentation PowerPoint</vt:lpstr>
      <vt:lpstr>Présentation PowerPoint</vt:lpstr>
      <vt:lpstr>Rester en bonne santé mentale   FR 10A - sous-projet N°5   </vt:lpstr>
      <vt:lpstr>Sour-projet 5: Rester en bonne santé mentale </vt:lpstr>
      <vt:lpstr> Se former aux gestes qui sauvent   FR 10A - sous-projet N°6   </vt:lpstr>
      <vt:lpstr>Présentation PowerPoint</vt:lpstr>
      <vt:lpstr>Santé et usages numériques  FR 10A - sous-projet N°7   </vt:lpstr>
      <vt:lpstr>Proposition de communication au sein du DIP de CitÉcrans d’une action de prévention proposée par Action Innocence – pour 2026/2027</vt:lpstr>
      <vt:lpstr>Présentation PowerPoint</vt:lpstr>
      <vt:lpstr>Conclusions FR 10A exercice 2024-2025 &amp; Suites dès R25  </vt:lpstr>
      <vt:lpstr>Présentation PowerPoint</vt:lpstr>
      <vt:lpstr>Présentation PowerPoint</vt:lpstr>
    </vt:vector>
  </TitlesOfParts>
  <Company>Etat de Genève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Etat d'avancement du projet   Parcours santé de l'élève    FR 10A</dc:title>
  <dc:creator>Freydier Pascal (DIP)</dc:creator>
  <cp:lastModifiedBy>Lechevallier Na</cp:lastModifiedBy>
  <cp:revision>22</cp:revision>
  <dcterms:created xsi:type="dcterms:W3CDTF">2025-09-08T06:40:29Z</dcterms:created>
  <dcterms:modified xsi:type="dcterms:W3CDTF">2026-01-27T07:48:37Z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0x010100AE61E2FF726509469C201113DBF93059</vt:lpwstr>
  </property>
  <property fmtid="{D5CDD505-2E9C-101B-9397-08002B2CF9AE}" pid="3" name="_dlc_DocIdItemGuid">
    <vt:lpwstr>d54741e7-1e20-448e-beaa-4262817fbbeb</vt:lpwstr>
  </property>
  <property fmtid="{D5CDD505-2E9C-101B-9397-08002B2CF9AE}" pid="4" name="_AdHocReviewCycleID">
    <vt:i4>-770450619</vt:i4>
  </property>
  <property fmtid="{D5CDD505-2E9C-101B-9397-08002B2CF9AE}" pid="5" name="_NewReviewCycle">
    <vt:lpwstr/>
  </property>
  <property fmtid="{D5CDD505-2E9C-101B-9397-08002B2CF9AE}" pid="6" name="_EmailSubject">
    <vt:lpwstr>Assemblée des déléguée.s FAPEO - Parcours santé - 29 janvier 2026</vt:lpwstr>
  </property>
  <property fmtid="{D5CDD505-2E9C-101B-9397-08002B2CF9AE}" pid="7" name="_AuthorEmail">
    <vt:lpwstr>na.lechevallier@etat.ge.ch</vt:lpwstr>
  </property>
  <property fmtid="{D5CDD505-2E9C-101B-9397-08002B2CF9AE}" pid="8" name="_AuthorEmailDisplayName">
    <vt:lpwstr>Lechevallier Na (DIP)</vt:lpwstr>
  </property>
</Properties>
</file>