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officedocument.wordprocessingml.document" Extension="docx"/>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wordprocessingml.document" PartName="/ppt/embeddings/Microsoft_Office_Word_Document1.docx"/>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Noto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3" roundtripDataSignature="AMtx7miVPssrsoWD2d2o0Ur7Kky6QD4X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5D7C9C-B927-44FA-83C1-372B84F144D1}">
  <a:tblStyle styleId="{C95D7C9C-B927-44FA-83C1-372B84F144D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NotoSans-boldItalic.fntdata"/><Relationship Id="rId61" Type="http://schemas.openxmlformats.org/officeDocument/2006/relationships/font" Target="fonts/NotoSans-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Noto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NotoSans-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76" name="Google Shape;17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98" name="Google Shape;19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5" name="Google Shape;2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15" name="Google Shape;21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222" name="Google Shape;22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238" name="Google Shape;23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59" name="Google Shape;25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327" name="Google Shape;32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334" name="Google Shape;33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340" name="Google Shape;34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fr-CH" sz="1200">
                <a:solidFill>
                  <a:srgbClr val="000000"/>
                </a:solidFill>
                <a:latin typeface="Arial"/>
                <a:ea typeface="Arial"/>
                <a:cs typeface="Arial"/>
                <a:sym typeface="Arial"/>
              </a:rPr>
              <a:t>Le Hackathon est une méthode collaborative permettant de co-créer des solutions innovantes en un temps restreint.</a:t>
            </a:r>
            <a:endParaRPr/>
          </a:p>
          <a:p>
            <a:pPr indent="-228600" lvl="0" marL="457200" rtl="0" algn="l">
              <a:lnSpc>
                <a:spcPct val="100000"/>
              </a:lnSpc>
              <a:spcBef>
                <a:spcPts val="225"/>
              </a:spcBef>
              <a:spcAft>
                <a:spcPts val="225"/>
              </a:spcAft>
              <a:buSzPts val="1400"/>
              <a:buNone/>
            </a:pPr>
            <a:r>
              <a:rPr lang="fr-CH" sz="1200">
                <a:solidFill>
                  <a:srgbClr val="000000"/>
                </a:solidFill>
                <a:latin typeface="Arial"/>
                <a:ea typeface="Arial"/>
                <a:cs typeface="Arial"/>
                <a:sym typeface="Arial"/>
              </a:rPr>
              <a:t>Les sous-groupes ont ainsi imaginé des propositions concrètes sous forme de maquette avec une progression du contenu des thèmes par degré scolaire.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0" name="Google Shape;11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354" name="Google Shape;35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61" name="Google Shape;36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371" name="Google Shape;37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78" name="Google Shape;37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385" name="Google Shape;38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92" name="Google Shape;39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423" name="Google Shape;42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fr-CH"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429" name="Google Shape;42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46" name="Google Shape;44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73" name="Google Shape;47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H"/>
              <a:t>Il y a une bonne représentativité de tous les degrés y compris au cycle. Il y a de légères variations entre les réponses par degré par exemple les 2 P avec 46 enfants et les 3 P (69 enfants).</a:t>
            </a:r>
            <a:endParaRPr/>
          </a:p>
        </p:txBody>
      </p:sp>
      <p:sp>
        <p:nvSpPr>
          <p:cNvPr id="116" name="Google Shape;11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83" name="Google Shape;48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89" name="Google Shape;48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96" name="Google Shape;49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505" name="Google Shape;50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513" name="Google Shape;51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527" name="Google Shape;527;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fr-CH"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533" name="Google Shape;53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4" name="Google Shape;53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566" name="Google Shape;56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573" name="Google Shape;57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593" name="Google Shape;59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CH" sz="1100">
                <a:latin typeface="Calibri"/>
                <a:ea typeface="Calibri"/>
                <a:cs typeface="Calibri"/>
                <a:sym typeface="Calibri"/>
              </a:rPr>
              <a:t>Les parents devaient sélectionner les trois thèmes qui correspondaient le plus à leurs préoccupations actuelles en ce qui concerne l’école (sans ordre de priorité parmi leurs trois choix).  Voici les résultats, classés par le nombre de réponses reçues pour chaque thème. </a:t>
            </a:r>
            <a:endParaRPr sz="11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1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100">
              <a:latin typeface="Calibri"/>
              <a:ea typeface="Calibri"/>
              <a:cs typeface="Calibri"/>
              <a:sym typeface="Calibri"/>
            </a:endParaRPr>
          </a:p>
          <a:p>
            <a:pPr indent="0" lvl="0" marL="0" rtl="0" algn="just">
              <a:lnSpc>
                <a:spcPct val="100000"/>
              </a:lnSpc>
              <a:spcBef>
                <a:spcPts val="0"/>
              </a:spcBef>
              <a:spcAft>
                <a:spcPts val="0"/>
              </a:spcAft>
              <a:buSzPts val="1400"/>
              <a:buNone/>
            </a:pPr>
            <a:r>
              <a:rPr b="1" lang="fr-CH" sz="1100">
                <a:solidFill>
                  <a:srgbClr val="000000"/>
                </a:solidFill>
                <a:latin typeface="Calibri"/>
                <a:ea typeface="Calibri"/>
                <a:cs typeface="Calibri"/>
                <a:sym typeface="Calibri"/>
              </a:rPr>
              <a:t>Plus de 60% des personnes ayant répondu au sondage sont préoccupées par les ‘’Violences, harcèlement, discriminations et incivilités au sein de l’école’’, ce qui ressort comme la préoccupation principale des familles à travers ce sondage.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rPr lang="fr-CH" sz="1100">
                <a:solidFill>
                  <a:srgbClr val="000000"/>
                </a:solidFill>
                <a:latin typeface="Calibri"/>
                <a:ea typeface="Calibri"/>
                <a:cs typeface="Calibri"/>
                <a:sym typeface="Calibri"/>
              </a:rPr>
              <a:t> </a:t>
            </a:r>
            <a:endParaRPr sz="1100">
              <a:latin typeface="Calibri"/>
              <a:ea typeface="Calibri"/>
              <a:cs typeface="Calibri"/>
              <a:sym typeface="Calibri"/>
            </a:endParaRPr>
          </a:p>
          <a:p>
            <a:pPr indent="0" lvl="0" marL="0" rtl="0" algn="just">
              <a:lnSpc>
                <a:spcPct val="100000"/>
              </a:lnSpc>
              <a:spcBef>
                <a:spcPts val="0"/>
              </a:spcBef>
              <a:spcAft>
                <a:spcPts val="0"/>
              </a:spcAft>
              <a:buSzPts val="1400"/>
              <a:buNone/>
            </a:pPr>
            <a:r>
              <a:rPr lang="fr-CH" sz="1100">
                <a:solidFill>
                  <a:srgbClr val="000000"/>
                </a:solidFill>
                <a:latin typeface="Calibri"/>
                <a:ea typeface="Calibri"/>
                <a:cs typeface="Calibri"/>
                <a:sym typeface="Calibri"/>
              </a:rPr>
              <a:t>Les thèmes venant en 2</a:t>
            </a:r>
            <a:r>
              <a:rPr baseline="30000" lang="fr-CH" sz="1100">
                <a:solidFill>
                  <a:srgbClr val="000000"/>
                </a:solidFill>
                <a:latin typeface="Calibri"/>
                <a:ea typeface="Calibri"/>
                <a:cs typeface="Calibri"/>
                <a:sym typeface="Calibri"/>
              </a:rPr>
              <a:t>ème</a:t>
            </a:r>
            <a:r>
              <a:rPr lang="fr-CH" sz="1100">
                <a:solidFill>
                  <a:srgbClr val="000000"/>
                </a:solidFill>
                <a:latin typeface="Calibri"/>
                <a:ea typeface="Calibri"/>
                <a:cs typeface="Calibri"/>
                <a:sym typeface="Calibri"/>
              </a:rPr>
              <a:t> et 3</a:t>
            </a:r>
            <a:r>
              <a:rPr baseline="30000" lang="fr-CH" sz="1100">
                <a:solidFill>
                  <a:srgbClr val="000000"/>
                </a:solidFill>
                <a:latin typeface="Calibri"/>
                <a:ea typeface="Calibri"/>
                <a:cs typeface="Calibri"/>
                <a:sym typeface="Calibri"/>
              </a:rPr>
              <a:t>ème</a:t>
            </a:r>
            <a:r>
              <a:rPr lang="fr-CH" sz="1100">
                <a:solidFill>
                  <a:srgbClr val="000000"/>
                </a:solidFill>
                <a:latin typeface="Calibri"/>
                <a:ea typeface="Calibri"/>
                <a:cs typeface="Calibri"/>
                <a:sym typeface="Calibri"/>
              </a:rPr>
              <a:t> position sont loin derrière avec 1/3 des répondants (34% pour la densification et 33% pour Qualité de l’enseignement / Conditions d'apprentissage), suivi de près par ‘’Sécurité dans et autour des écoles’’ avec 30% des répondants ayant sélectionné ce thème.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rPr lang="fr-CH" sz="1800">
                <a:latin typeface="Calibri"/>
                <a:ea typeface="Calibri"/>
                <a:cs typeface="Calibri"/>
                <a:sym typeface="Calibri"/>
              </a:rPr>
              <a:t> </a:t>
            </a:r>
            <a:endParaRPr sz="1800">
              <a:latin typeface="Calibri"/>
              <a:ea typeface="Calibri"/>
              <a:cs typeface="Calibri"/>
              <a:sym typeface="Calibri"/>
            </a:endParaRPr>
          </a:p>
          <a:p>
            <a:pPr indent="0" lvl="0" marL="0" rtl="0" algn="l">
              <a:lnSpc>
                <a:spcPct val="100000"/>
              </a:lnSpc>
              <a:spcBef>
                <a:spcPts val="1200"/>
              </a:spcBef>
              <a:spcAft>
                <a:spcPts val="0"/>
              </a:spcAft>
              <a:buSzPts val="1400"/>
              <a:buNone/>
            </a:pPr>
            <a:r>
              <a:t/>
            </a:r>
            <a:endParaRPr/>
          </a:p>
        </p:txBody>
      </p:sp>
      <p:sp>
        <p:nvSpPr>
          <p:cNvPr id="126" name="Google Shape;12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fr-CH"/>
              <a:t>Vivre avec les écrans</a:t>
            </a:r>
            <a:endParaRPr/>
          </a:p>
        </p:txBody>
      </p:sp>
      <p:sp>
        <p:nvSpPr>
          <p:cNvPr id="600" name="Google Shape;60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fr-CH"/>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fr-CH"/>
              <a:t>Vivre avec les écrans</a:t>
            </a:r>
            <a:endParaRPr/>
          </a:p>
        </p:txBody>
      </p:sp>
      <p:sp>
        <p:nvSpPr>
          <p:cNvPr id="619" name="Google Shape;619;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fr-CH"/>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634" name="Google Shape;63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640" name="Google Shape;640;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fr-CH"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693" name="Google Shape;69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H"/>
              <a:t>La FAPEO a obtenu un financement exceptionnel pour la tenue de cafés de parents en 2026, 2027. Il y avait un certain nombre d’APE qui voulaient organiser un café de parents mais n’en avaient pas les moyens. La FAPEO est en train de contacter les APE qui étaient sur liste d’attente et leur proposer ces cafés de parents.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H"/>
              <a:t>Si vous n’étiez pas sur liste d’attente mais que vous êtes intéressés par la tenue d’un café de parents, il est encore possible de vous inscrire sur liste d’attente auprès de Douchka après l’assemblée et d’envoyer un email au secrétariat. </a:t>
            </a:r>
            <a:endParaRPr/>
          </a:p>
        </p:txBody>
      </p:sp>
      <p:sp>
        <p:nvSpPr>
          <p:cNvPr id="712" name="Google Shape;71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H"/>
              <a:t>Nous cherchons une APE qui serait intéressée par ce café de parents pilote gratuit.  Si ce thème vous intéresse merci d’approcher Douchka à la fin de l’assemblée ou de nous envoyer un email au secrétarait</a:t>
            </a:r>
            <a:endParaRPr/>
          </a:p>
        </p:txBody>
      </p:sp>
      <p:sp>
        <p:nvSpPr>
          <p:cNvPr id="724" name="Google Shape;7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H"/>
              <a:t>Qui serait intéressé par un café de parents sur ce thème? Il pourrait être pris en charge financièrement par la FAPEO. </a:t>
            </a:r>
            <a:endParaRPr/>
          </a:p>
          <a:p>
            <a:pPr indent="0" lvl="0" marL="0" rtl="0" algn="l">
              <a:lnSpc>
                <a:spcPct val="100000"/>
              </a:lnSpc>
              <a:spcBef>
                <a:spcPts val="0"/>
              </a:spcBef>
              <a:spcAft>
                <a:spcPts val="0"/>
              </a:spcAft>
              <a:buSzPts val="1400"/>
              <a:buNone/>
            </a:pPr>
            <a:r>
              <a:rPr lang="fr-CH"/>
              <a:t>Si vous connaissez des intervenants, parlez à Douchka à la fin de la séance. Nous sommes en discussion avec un intervenant mais nous sommes à l’écoute de toutes les options.</a:t>
            </a:r>
            <a:endParaRPr/>
          </a:p>
        </p:txBody>
      </p:sp>
      <p:sp>
        <p:nvSpPr>
          <p:cNvPr id="734" name="Google Shape;73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CH" sz="1100">
                <a:solidFill>
                  <a:srgbClr val="000000"/>
                </a:solidFill>
                <a:latin typeface="Calibri"/>
                <a:ea typeface="Calibri"/>
                <a:cs typeface="Calibri"/>
                <a:sym typeface="Calibri"/>
              </a:rPr>
              <a:t>A la question facultative :  ‘’Sur quel(s) autre(s) thème(s) souhaiteriez-vous que nous portions notre attention ? ‘’ nous avons reçu 146 réponses. Après analyse des réponses, les thèmes les plus souvent rapportés concernent :</a:t>
            </a:r>
            <a:endParaRPr sz="1100">
              <a:latin typeface="Calibri"/>
              <a:ea typeface="Calibri"/>
              <a:cs typeface="Calibri"/>
              <a:sym typeface="Calibri"/>
            </a:endParaRPr>
          </a:p>
          <a:p>
            <a:pPr indent="-342900" lvl="0" marL="342900" rtl="0" algn="just">
              <a:lnSpc>
                <a:spcPct val="100000"/>
              </a:lnSpc>
              <a:spcBef>
                <a:spcPts val="0"/>
              </a:spcBef>
              <a:spcAft>
                <a:spcPts val="0"/>
              </a:spcAft>
              <a:buClr>
                <a:srgbClr val="000000"/>
              </a:buClr>
              <a:buSzPts val="1000"/>
              <a:buFont typeface="Noto Sans Symbols"/>
              <a:buChar char="∙"/>
            </a:pPr>
            <a:r>
              <a:rPr b="1" lang="fr-CH" sz="1100">
                <a:solidFill>
                  <a:srgbClr val="000000"/>
                </a:solidFill>
                <a:latin typeface="Calibri"/>
                <a:ea typeface="Calibri"/>
                <a:cs typeface="Calibri"/>
                <a:sym typeface="Calibri"/>
              </a:rPr>
              <a:t>Préoccupations en matière de santé (17 réponses)</a:t>
            </a:r>
            <a:r>
              <a:rPr lang="fr-CH" sz="1100">
                <a:solidFill>
                  <a:srgbClr val="000000"/>
                </a:solidFill>
                <a:latin typeface="Calibri"/>
                <a:ea typeface="Calibri"/>
                <a:cs typeface="Calibri"/>
                <a:sym typeface="Calibri"/>
              </a:rPr>
              <a:t> : Je ne vais pas entrer en détail sur les questions et préoccupations soulevées par les parents sur le thème de la santé de leurs enfants. Je soulèverai ces thèmes pendant la session de questions réponses avec le SSEJ dans quelques minutes. températures dans les classes et végétalisation des préaux, horaires inadaptés aux besoins de sommeil des enfants et adolescents, risque d’exposition aux pesticides pour les écoles en bordure de champs, santé mentale, sensibilisation à l’alimentation (trop de sucre/chips etc.), pédagogie par la nature, sensibilisation: danger cigarette/puff //violence, poids des cartables, accès à l’eau, respect et application des PAI  (projet d’accueil individualisé)</a:t>
            </a:r>
            <a:endParaRPr sz="1100">
              <a:solidFill>
                <a:srgbClr val="000000"/>
              </a:solidFill>
              <a:latin typeface="Calibri"/>
              <a:ea typeface="Calibri"/>
              <a:cs typeface="Calibri"/>
              <a:sym typeface="Calibri"/>
            </a:endParaRPr>
          </a:p>
          <a:p>
            <a:pPr indent="-342900" lvl="0" marL="342900" rtl="0" algn="just">
              <a:lnSpc>
                <a:spcPct val="100000"/>
              </a:lnSpc>
              <a:spcBef>
                <a:spcPts val="0"/>
              </a:spcBef>
              <a:spcAft>
                <a:spcPts val="0"/>
              </a:spcAft>
              <a:buClr>
                <a:srgbClr val="000000"/>
              </a:buClr>
              <a:buSzPts val="1000"/>
              <a:buFont typeface="Noto Sans Symbols"/>
              <a:buChar char="∙"/>
            </a:pPr>
            <a:r>
              <a:rPr b="1" lang="fr-CH" sz="1100">
                <a:solidFill>
                  <a:srgbClr val="000000"/>
                </a:solidFill>
                <a:latin typeface="Calibri"/>
                <a:ea typeface="Calibri"/>
                <a:cs typeface="Calibri"/>
                <a:sym typeface="Calibri"/>
              </a:rPr>
              <a:t>Exclusion des élèves frontaliers (14 réponses)</a:t>
            </a:r>
            <a:endParaRPr sz="1100">
              <a:solidFill>
                <a:srgbClr val="000000"/>
              </a:solidFill>
              <a:latin typeface="Calibri"/>
              <a:ea typeface="Calibri"/>
              <a:cs typeface="Calibri"/>
              <a:sym typeface="Calibri"/>
            </a:endParaRPr>
          </a:p>
          <a:p>
            <a:pPr indent="-342900" lvl="0" marL="342900" rtl="0" algn="just">
              <a:lnSpc>
                <a:spcPct val="100000"/>
              </a:lnSpc>
              <a:spcBef>
                <a:spcPts val="0"/>
              </a:spcBef>
              <a:spcAft>
                <a:spcPts val="0"/>
              </a:spcAft>
              <a:buClr>
                <a:srgbClr val="000000"/>
              </a:buClr>
              <a:buSzPts val="1000"/>
              <a:buFont typeface="Noto Sans Symbols"/>
              <a:buChar char="∙"/>
            </a:pPr>
            <a:r>
              <a:rPr b="1" lang="fr-CH" sz="1100">
                <a:solidFill>
                  <a:srgbClr val="000000"/>
                </a:solidFill>
                <a:latin typeface="Calibri"/>
                <a:ea typeface="Calibri"/>
                <a:cs typeface="Calibri"/>
                <a:sym typeface="Calibri"/>
              </a:rPr>
              <a:t>Restaurants scolaires (14 réponses)</a:t>
            </a:r>
            <a:r>
              <a:rPr lang="fr-CH" sz="1100">
                <a:solidFill>
                  <a:srgbClr val="000000"/>
                </a:solidFill>
                <a:latin typeface="Calibri"/>
                <a:ea typeface="Calibri"/>
                <a:cs typeface="Calibri"/>
                <a:sym typeface="Calibri"/>
              </a:rPr>
              <a:t> notamment qualité et quantité de la nourriture (demande de nourriture locale, bio et moins de viande), difficultés pour enfants souffrant d’allergies ou d’intolérance alimentaire, manque de restaurant scolaire dans les CO, pas le droit de parler pendant le repas </a:t>
            </a:r>
            <a:endParaRPr sz="11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r-CH" sz="1100">
                <a:latin typeface="Calibri"/>
                <a:ea typeface="Calibri"/>
                <a:cs typeface="Calibri"/>
                <a:sym typeface="Calibri"/>
              </a:rPr>
              <a:t>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rPr lang="fr-CH" sz="1100">
                <a:latin typeface="Calibri"/>
                <a:ea typeface="Calibri"/>
                <a:cs typeface="Calibri"/>
                <a:sym typeface="Calibri"/>
              </a:rPr>
              <a:t> </a:t>
            </a:r>
            <a:endParaRPr sz="1100"/>
          </a:p>
          <a:p>
            <a:pPr indent="0" lvl="0" marL="0" rtl="0" algn="l">
              <a:lnSpc>
                <a:spcPct val="100000"/>
              </a:lnSpc>
              <a:spcBef>
                <a:spcPts val="0"/>
              </a:spcBef>
              <a:spcAft>
                <a:spcPts val="0"/>
              </a:spcAft>
              <a:buSzPts val="1400"/>
              <a:buNone/>
            </a:pPr>
            <a:r>
              <a:rPr lang="fr-CH" sz="1800">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p:txBody>
      </p:sp>
      <p:sp>
        <p:nvSpPr>
          <p:cNvPr id="136" name="Google Shape;13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200"/>
              <a:buFont typeface="Noto Sans"/>
              <a:buChar char="-"/>
            </a:pPr>
            <a:r>
              <a:rPr lang="fr-CH" sz="1200">
                <a:latin typeface="Noto Sans"/>
                <a:ea typeface="Noto Sans"/>
                <a:cs typeface="Noto Sans"/>
                <a:sym typeface="Noto Sans"/>
              </a:rPr>
              <a:t>Démarche participative qui donne la parole aux enfants, à leurs parents et au corps enseignant</a:t>
            </a:r>
            <a:endParaRPr/>
          </a:p>
          <a:p>
            <a:pPr indent="-209550" lvl="0" marL="285750" rtl="0" algn="l">
              <a:lnSpc>
                <a:spcPct val="100000"/>
              </a:lnSpc>
              <a:spcBef>
                <a:spcPts val="0"/>
              </a:spcBef>
              <a:spcAft>
                <a:spcPts val="0"/>
              </a:spcAft>
              <a:buClr>
                <a:schemeClr val="dk1"/>
              </a:buClr>
              <a:buSzPts val="1200"/>
              <a:buFont typeface="Calibri"/>
              <a:buNone/>
            </a:pPr>
            <a:r>
              <a:t/>
            </a:r>
            <a:endParaRPr sz="1200">
              <a:latin typeface="Noto Sans"/>
              <a:ea typeface="Noto Sans"/>
              <a:cs typeface="Noto Sans"/>
              <a:sym typeface="Noto Sans"/>
            </a:endParaRPr>
          </a:p>
          <a:p>
            <a:pPr indent="-285750" lvl="0" marL="285750" rtl="0" algn="l">
              <a:lnSpc>
                <a:spcPct val="100000"/>
              </a:lnSpc>
              <a:spcBef>
                <a:spcPts val="0"/>
              </a:spcBef>
              <a:spcAft>
                <a:spcPts val="0"/>
              </a:spcAft>
              <a:buClr>
                <a:schemeClr val="dk1"/>
              </a:buClr>
              <a:buSzPts val="1200"/>
              <a:buFont typeface="Noto Sans"/>
              <a:buChar char="-"/>
            </a:pPr>
            <a:r>
              <a:rPr lang="fr-CH" sz="1200">
                <a:latin typeface="Noto Sans"/>
                <a:ea typeface="Noto Sans"/>
                <a:cs typeface="Noto Sans"/>
                <a:sym typeface="Noto Sans"/>
              </a:rPr>
              <a:t>Offre une vision claire des déplacements scolaires</a:t>
            </a:r>
            <a:endParaRPr/>
          </a:p>
          <a:p>
            <a:pPr indent="-209550" lvl="0" marL="285750" rtl="0" algn="l">
              <a:lnSpc>
                <a:spcPct val="100000"/>
              </a:lnSpc>
              <a:spcBef>
                <a:spcPts val="0"/>
              </a:spcBef>
              <a:spcAft>
                <a:spcPts val="0"/>
              </a:spcAft>
              <a:buClr>
                <a:schemeClr val="dk1"/>
              </a:buClr>
              <a:buSzPts val="1200"/>
              <a:buFont typeface="Calibri"/>
              <a:buNone/>
            </a:pPr>
            <a:r>
              <a:t/>
            </a:r>
            <a:endParaRPr sz="1200">
              <a:latin typeface="Noto Sans"/>
              <a:ea typeface="Noto Sans"/>
              <a:cs typeface="Noto Sans"/>
              <a:sym typeface="Noto Sans"/>
            </a:endParaRPr>
          </a:p>
          <a:p>
            <a:pPr indent="-285750" lvl="0" marL="285750" rtl="0" algn="l">
              <a:lnSpc>
                <a:spcPct val="100000"/>
              </a:lnSpc>
              <a:spcBef>
                <a:spcPts val="0"/>
              </a:spcBef>
              <a:spcAft>
                <a:spcPts val="0"/>
              </a:spcAft>
              <a:buClr>
                <a:schemeClr val="dk1"/>
              </a:buClr>
              <a:buSzPts val="1200"/>
              <a:buFont typeface="Noto Sans"/>
              <a:buChar char="-"/>
            </a:pPr>
            <a:r>
              <a:rPr lang="fr-CH" sz="1200">
                <a:latin typeface="Noto Sans"/>
                <a:ea typeface="Noto Sans"/>
                <a:cs typeface="Noto Sans"/>
                <a:sym typeface="Noto Sans"/>
              </a:rPr>
              <a:t>Propose des actions concrètes à mettre en œuvre</a:t>
            </a:r>
            <a:endParaRPr/>
          </a:p>
          <a:p>
            <a:pPr indent="-209550" lvl="0" marL="285750" rtl="0" algn="l">
              <a:lnSpc>
                <a:spcPct val="100000"/>
              </a:lnSpc>
              <a:spcBef>
                <a:spcPts val="0"/>
              </a:spcBef>
              <a:spcAft>
                <a:spcPts val="0"/>
              </a:spcAft>
              <a:buClr>
                <a:schemeClr val="dk1"/>
              </a:buClr>
              <a:buSzPts val="1200"/>
              <a:buFont typeface="Calibri"/>
              <a:buNone/>
            </a:pPr>
            <a:r>
              <a:t/>
            </a:r>
            <a:endParaRPr sz="1200">
              <a:latin typeface="Noto Sans"/>
              <a:ea typeface="Noto Sans"/>
              <a:cs typeface="Noto Sans"/>
              <a:sym typeface="Noto Sans"/>
            </a:endParaRPr>
          </a:p>
          <a:p>
            <a:pPr indent="-285750" lvl="0" marL="285750" rtl="0" algn="l">
              <a:lnSpc>
                <a:spcPct val="100000"/>
              </a:lnSpc>
              <a:spcBef>
                <a:spcPts val="0"/>
              </a:spcBef>
              <a:spcAft>
                <a:spcPts val="0"/>
              </a:spcAft>
              <a:buClr>
                <a:schemeClr val="dk1"/>
              </a:buClr>
              <a:buSzPts val="1200"/>
              <a:buFont typeface="Noto Sans"/>
              <a:buChar char="-"/>
            </a:pPr>
            <a:r>
              <a:rPr lang="fr-CH" sz="1200">
                <a:latin typeface="Noto Sans"/>
                <a:ea typeface="Noto Sans"/>
                <a:cs typeface="Noto Sans"/>
                <a:sym typeface="Noto Sans"/>
              </a:rPr>
              <a:t>Optimise la sécurité et l’autonomie des enfants</a:t>
            </a:r>
            <a:endParaRPr/>
          </a:p>
          <a:p>
            <a:pPr indent="0" lvl="0" marL="0" rtl="0" algn="l">
              <a:lnSpc>
                <a:spcPct val="100000"/>
              </a:lnSpc>
              <a:spcBef>
                <a:spcPts val="0"/>
              </a:spcBef>
              <a:spcAft>
                <a:spcPts val="0"/>
              </a:spcAft>
              <a:buSzPts val="1400"/>
              <a:buNone/>
            </a:pPr>
            <a:r>
              <a:t/>
            </a:r>
            <a:endParaRPr/>
          </a:p>
        </p:txBody>
      </p:sp>
      <p:sp>
        <p:nvSpPr>
          <p:cNvPr id="750" name="Google Shape;75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5" name="Google Shape;76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228600" rtl="0" algn="l">
              <a:lnSpc>
                <a:spcPct val="90000"/>
              </a:lnSpc>
              <a:spcBef>
                <a:spcPts val="0"/>
              </a:spcBef>
              <a:spcAft>
                <a:spcPts val="0"/>
              </a:spcAft>
              <a:buClr>
                <a:schemeClr val="dk1"/>
              </a:buClr>
              <a:buSzPts val="1800"/>
              <a:buNone/>
            </a:pPr>
            <a:r>
              <a:t/>
            </a:r>
            <a:endParaRPr sz="1200"/>
          </a:p>
          <a:p>
            <a:pPr indent="-228600" lvl="0" marL="228600" rtl="0" algn="l">
              <a:lnSpc>
                <a:spcPct val="90000"/>
              </a:lnSpc>
              <a:spcBef>
                <a:spcPts val="1000"/>
              </a:spcBef>
              <a:spcAft>
                <a:spcPts val="0"/>
              </a:spcAft>
              <a:buClr>
                <a:schemeClr val="dk1"/>
              </a:buClr>
              <a:buSzPts val="1800"/>
              <a:buChar char="•"/>
            </a:pPr>
            <a:r>
              <a:rPr lang="fr-CH" sz="1200"/>
              <a:t>Elle est </a:t>
            </a:r>
            <a:r>
              <a:rPr b="1" lang="fr-CH" sz="1200"/>
              <a:t>modulable et peut s’adapter à plusieurs cas de figure </a:t>
            </a:r>
            <a:r>
              <a:rPr lang="fr-CH" sz="1200"/>
              <a:t>: accès riverains, ligne de bus, voies cyclables, etc.</a:t>
            </a:r>
            <a:endParaRPr/>
          </a:p>
          <a:p>
            <a:pPr indent="-114300" lvl="0" marL="228600" rtl="0" algn="l">
              <a:lnSpc>
                <a:spcPct val="90000"/>
              </a:lnSpc>
              <a:spcBef>
                <a:spcPts val="1000"/>
              </a:spcBef>
              <a:spcAft>
                <a:spcPts val="0"/>
              </a:spcAft>
              <a:buClr>
                <a:schemeClr val="dk1"/>
              </a:buClr>
              <a:buSzPts val="1800"/>
              <a:buNone/>
            </a:pPr>
            <a:r>
              <a:t/>
            </a:r>
            <a:endParaRPr sz="1200"/>
          </a:p>
          <a:p>
            <a:pPr indent="-228600" lvl="0" marL="228600" marR="0" rtl="0" algn="l">
              <a:lnSpc>
                <a:spcPct val="90000"/>
              </a:lnSpc>
              <a:spcBef>
                <a:spcPts val="1000"/>
              </a:spcBef>
              <a:spcAft>
                <a:spcPts val="0"/>
              </a:spcAft>
              <a:buClr>
                <a:schemeClr val="dk1"/>
              </a:buClr>
              <a:buSzPts val="1800"/>
              <a:buFont typeface="Arial"/>
              <a:buChar char="•"/>
            </a:pPr>
            <a:r>
              <a:rPr lang="fr-CH" sz="1200"/>
              <a:t>Pendant sa fermeture, ces tronçons de rue sans circulation deviennent des </a:t>
            </a:r>
            <a:r>
              <a:rPr b="1" lang="fr-CH" sz="1200"/>
              <a:t>lieux d'échange et de convivialité où les enfants s'approprient avec plaisir l'espace routier </a:t>
            </a:r>
            <a:r>
              <a:rPr lang="fr-CH" sz="1200"/>
              <a:t>supplémentaire disponible.</a:t>
            </a:r>
            <a:endParaRPr/>
          </a:p>
          <a:p>
            <a:pPr indent="-114300" lvl="0" marL="228600" rtl="0" algn="l">
              <a:lnSpc>
                <a:spcPct val="90000"/>
              </a:lnSpc>
              <a:spcBef>
                <a:spcPts val="1000"/>
              </a:spcBef>
              <a:spcAft>
                <a:spcPts val="0"/>
              </a:spcAft>
              <a:buClr>
                <a:schemeClr val="dk1"/>
              </a:buClr>
              <a:buSzPts val="1800"/>
              <a:buNone/>
            </a:pPr>
            <a:r>
              <a:t/>
            </a:r>
            <a:endParaRPr sz="1200"/>
          </a:p>
          <a:p>
            <a:pPr indent="-228600" lvl="0" marL="228600" rtl="0" algn="l">
              <a:lnSpc>
                <a:spcPct val="90000"/>
              </a:lnSpc>
              <a:spcBef>
                <a:spcPts val="1000"/>
              </a:spcBef>
              <a:spcAft>
                <a:spcPts val="0"/>
              </a:spcAft>
              <a:buClr>
                <a:schemeClr val="dk1"/>
              </a:buClr>
              <a:buSzPts val="1800"/>
              <a:buChar char="•"/>
            </a:pPr>
            <a:r>
              <a:rPr lang="fr-CH"/>
              <a:t>Avantages:</a:t>
            </a:r>
            <a:endParaRPr/>
          </a:p>
          <a:p>
            <a:pPr indent="0" lvl="0" marL="0" rtl="0" algn="l">
              <a:lnSpc>
                <a:spcPct val="100000"/>
              </a:lnSpc>
              <a:spcBef>
                <a:spcPts val="0"/>
              </a:spcBef>
              <a:spcAft>
                <a:spcPts val="0"/>
              </a:spcAft>
              <a:buSzPts val="1400"/>
              <a:buNone/>
            </a:pPr>
            <a:r>
              <a:rPr lang="fr-CH"/>
              <a:t>Le trafic automobile diminue</a:t>
            </a:r>
            <a:endParaRPr/>
          </a:p>
          <a:p>
            <a:pPr indent="0" lvl="0" marL="0" rtl="0" algn="l">
              <a:lnSpc>
                <a:spcPct val="100000"/>
              </a:lnSpc>
              <a:spcBef>
                <a:spcPts val="0"/>
              </a:spcBef>
              <a:spcAft>
                <a:spcPts val="0"/>
              </a:spcAft>
              <a:buSzPts val="1400"/>
              <a:buNone/>
            </a:pPr>
            <a:r>
              <a:rPr lang="fr-CH"/>
              <a:t>Plus d’enfants vont à l’école à pied, à vélo ou en trottinette</a:t>
            </a:r>
            <a:endParaRPr/>
          </a:p>
          <a:p>
            <a:pPr indent="0" lvl="0" marL="0" rtl="0" algn="l">
              <a:lnSpc>
                <a:spcPct val="100000"/>
              </a:lnSpc>
              <a:spcBef>
                <a:spcPts val="0"/>
              </a:spcBef>
              <a:spcAft>
                <a:spcPts val="0"/>
              </a:spcAft>
              <a:buSzPts val="1400"/>
              <a:buNone/>
            </a:pPr>
            <a:r>
              <a:rPr lang="fr-CH"/>
              <a:t>Les chemins vers l’école sont plus sûrs</a:t>
            </a:r>
            <a:endParaRPr/>
          </a:p>
          <a:p>
            <a:pPr indent="0" lvl="0" marL="0" rtl="0" algn="l">
              <a:lnSpc>
                <a:spcPct val="100000"/>
              </a:lnSpc>
              <a:spcBef>
                <a:spcPts val="0"/>
              </a:spcBef>
              <a:spcAft>
                <a:spcPts val="0"/>
              </a:spcAft>
              <a:buSzPts val="1400"/>
              <a:buNone/>
            </a:pPr>
            <a:r>
              <a:rPr lang="fr-CH"/>
              <a:t>Le sentiment de sécurité augmente, les parents sont rassurés</a:t>
            </a:r>
            <a:endParaRPr/>
          </a:p>
        </p:txBody>
      </p:sp>
      <p:sp>
        <p:nvSpPr>
          <p:cNvPr id="775" name="Google Shape;77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5" name="Google Shape;7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H" sz="1800">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p:txBody>
      </p:sp>
      <p:sp>
        <p:nvSpPr>
          <p:cNvPr id="144" name="Google Shape;14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fr-CH" sz="1200"/>
              <a:t>Préparer une </a:t>
            </a:r>
            <a:r>
              <a:rPr b="1" lang="fr-CH" sz="1200">
                <a:solidFill>
                  <a:srgbClr val="0080B7"/>
                </a:solidFill>
              </a:rPr>
              <a:t>version publique </a:t>
            </a:r>
            <a:r>
              <a:rPr lang="fr-CH" sz="1200"/>
              <a:t>et abrégée des résultats du sondage pour partage avec les APE/CO et nos partenaires. Et aussi avec les 268 personnes qui ont indiqué leur email dans le sondage afin d’être tenues au courant des résultats.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53" name="Google Shape;1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1800"/>
              <a:buChar char="•"/>
            </a:pPr>
            <a:r>
              <a:rPr lang="fr-CH" sz="1800">
                <a:latin typeface="Calibri"/>
                <a:ea typeface="Calibri"/>
                <a:cs typeface="Calibri"/>
                <a:sym typeface="Calibri"/>
              </a:rPr>
              <a:t> </a:t>
            </a:r>
            <a:r>
              <a:rPr lang="fr-CH" sz="1200"/>
              <a:t>Discuter au sein du Comité des </a:t>
            </a:r>
            <a:r>
              <a:rPr b="1" lang="fr-CH" sz="1200">
                <a:solidFill>
                  <a:srgbClr val="0080B7"/>
                </a:solidFill>
              </a:rPr>
              <a:t>actions éventuelles </a:t>
            </a:r>
            <a:r>
              <a:rPr lang="fr-CH" sz="1200"/>
              <a:t>à prendre sur les </a:t>
            </a:r>
            <a:r>
              <a:rPr b="1" lang="fr-CH" sz="1200">
                <a:solidFill>
                  <a:srgbClr val="0080B7"/>
                </a:solidFill>
              </a:rPr>
              <a:t>autres thèmes</a:t>
            </a:r>
            <a:r>
              <a:rPr lang="fr-CH" sz="1200"/>
              <a:t> soulevés dans le sondage et en </a:t>
            </a:r>
            <a:r>
              <a:rPr b="1" lang="fr-CH" sz="1200">
                <a:solidFill>
                  <a:srgbClr val="0080B7"/>
                </a:solidFill>
              </a:rPr>
              <a:t>discuter avec les APE/CO lors des AD</a:t>
            </a:r>
            <a:r>
              <a:rPr lang="fr-CH" sz="1200"/>
              <a:t>.</a:t>
            </a:r>
            <a:endParaRPr/>
          </a:p>
          <a:p>
            <a:pPr indent="0" lvl="0" marL="0" rtl="0" algn="l">
              <a:lnSpc>
                <a:spcPct val="100000"/>
              </a:lnSpc>
              <a:spcBef>
                <a:spcPts val="0"/>
              </a:spcBef>
              <a:spcAft>
                <a:spcPts val="0"/>
              </a:spcAft>
              <a:buSzPts val="1400"/>
              <a:buNone/>
            </a:pPr>
            <a:r>
              <a:rPr lang="fr-CH" sz="1800">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fr-CH"/>
              <a:t>Donc ce n’est pas la dernière fois que vous entendez parler du sondage.</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1" lang="fr-CH" sz="1200">
                <a:solidFill>
                  <a:srgbClr val="0080B7"/>
                </a:solidFill>
              </a:rPr>
              <a:t>Organiser des sondages régulièrement </a:t>
            </a:r>
            <a:r>
              <a:rPr lang="fr-CH" sz="1200"/>
              <a:t>mais peut-être dirigés envers les APE/CO membres avec une mise en place de mot de passe / lien. </a:t>
            </a:r>
            <a:endParaRPr/>
          </a:p>
          <a:p>
            <a:pPr indent="0" lvl="0" marL="0" rtl="0" algn="l">
              <a:lnSpc>
                <a:spcPct val="100000"/>
              </a:lnSpc>
              <a:spcBef>
                <a:spcPts val="0"/>
              </a:spcBef>
              <a:spcAft>
                <a:spcPts val="0"/>
              </a:spcAft>
              <a:buSzPts val="1400"/>
              <a:buNone/>
            </a:pPr>
            <a:r>
              <a:t/>
            </a:r>
            <a:endParaRPr/>
          </a:p>
        </p:txBody>
      </p:sp>
      <p:sp>
        <p:nvSpPr>
          <p:cNvPr id="162" name="Google Shape;16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H"/>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100"/>
          </a:p>
        </p:txBody>
      </p:sp>
      <p:sp>
        <p:nvSpPr>
          <p:cNvPr id="171" name="Google Shape;17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H"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puces et photo" showMasterSp="0" type="tx">
  <p:cSld name="TITLE_AND_BODY">
    <p:spTree>
      <p:nvGrpSpPr>
        <p:cNvPr id="15" name="Shape 15"/>
        <p:cNvGrpSpPr/>
        <p:nvPr/>
      </p:nvGrpSpPr>
      <p:grpSpPr>
        <a:xfrm>
          <a:off x="0" y="0"/>
          <a:ext cx="0" cy="0"/>
          <a:chOff x="0" y="0"/>
          <a:chExt cx="0" cy="0"/>
        </a:xfrm>
      </p:grpSpPr>
      <p:cxnSp>
        <p:nvCxnSpPr>
          <p:cNvPr id="16" name="Google Shape;16;p16"/>
          <p:cNvCxnSpPr/>
          <p:nvPr/>
        </p:nvCxnSpPr>
        <p:spPr>
          <a:xfrm>
            <a:off x="607219" y="1384102"/>
            <a:ext cx="4572063" cy="89"/>
          </a:xfrm>
          <a:prstGeom prst="straightConnector1">
            <a:avLst/>
          </a:prstGeom>
          <a:noFill/>
          <a:ln cap="flat" cmpd="sng" w="12700">
            <a:solidFill>
              <a:srgbClr val="9A9A9A"/>
            </a:solidFill>
            <a:prstDash val="solid"/>
            <a:miter lim="400000"/>
            <a:headEnd len="sm" w="sm" type="none"/>
            <a:tailEnd len="sm" w="sm" type="none"/>
          </a:ln>
        </p:spPr>
      </p:cxnSp>
      <p:sp>
        <p:nvSpPr>
          <p:cNvPr id="17" name="Google Shape;17;p16"/>
          <p:cNvSpPr/>
          <p:nvPr>
            <p:ph idx="2" type="pic"/>
          </p:nvPr>
        </p:nvSpPr>
        <p:spPr>
          <a:xfrm>
            <a:off x="6076095" y="-102691"/>
            <a:ext cx="6238876" cy="6963901"/>
          </a:xfrm>
          <a:prstGeom prst="rect">
            <a:avLst/>
          </a:prstGeom>
          <a:noFill/>
          <a:ln>
            <a:noFill/>
          </a:ln>
        </p:spPr>
      </p:sp>
      <p:sp>
        <p:nvSpPr>
          <p:cNvPr id="18" name="Google Shape;18;p16"/>
          <p:cNvSpPr txBox="1"/>
          <p:nvPr>
            <p:ph type="title"/>
          </p:nvPr>
        </p:nvSpPr>
        <p:spPr>
          <a:xfrm>
            <a:off x="535781" y="232172"/>
            <a:ext cx="4762500" cy="98226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 type="body"/>
          </p:nvPr>
        </p:nvSpPr>
        <p:spPr>
          <a:xfrm>
            <a:off x="535781" y="1634133"/>
            <a:ext cx="4762500" cy="46166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6"/>
          <p:cNvSpPr txBox="1"/>
          <p:nvPr>
            <p:ph idx="12" type="sldNum"/>
          </p:nvPr>
        </p:nvSpPr>
        <p:spPr>
          <a:xfrm>
            <a:off x="478822" y="6465094"/>
            <a:ext cx="292513" cy="2108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70" name="Shape 70"/>
        <p:cNvGrpSpPr/>
        <p:nvPr/>
      </p:nvGrpSpPr>
      <p:grpSpPr>
        <a:xfrm>
          <a:off x="0" y="0"/>
          <a:ext cx="0" cy="0"/>
          <a:chOff x="0" y="0"/>
          <a:chExt cx="0" cy="0"/>
        </a:xfrm>
      </p:grpSpPr>
      <p:sp>
        <p:nvSpPr>
          <p:cNvPr id="71" name="Google Shape;71;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75" name="Shape 75"/>
        <p:cNvGrpSpPr/>
        <p:nvPr/>
      </p:nvGrpSpPr>
      <p:grpSpPr>
        <a:xfrm>
          <a:off x="0" y="0"/>
          <a:ext cx="0" cy="0"/>
          <a:chOff x="0" y="0"/>
          <a:chExt cx="0" cy="0"/>
        </a:xfrm>
      </p:grpSpPr>
      <p:sp>
        <p:nvSpPr>
          <p:cNvPr id="76" name="Google Shape;7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8" name="Google Shape;78;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82" name="Shape 82"/>
        <p:cNvGrpSpPr/>
        <p:nvPr/>
      </p:nvGrpSpPr>
      <p:grpSpPr>
        <a:xfrm>
          <a:off x="0" y="0"/>
          <a:ext cx="0" cy="0"/>
          <a:chOff x="0" y="0"/>
          <a:chExt cx="0" cy="0"/>
        </a:xfrm>
      </p:grpSpPr>
      <p:sp>
        <p:nvSpPr>
          <p:cNvPr id="83" name="Google Shape;83;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7"/>
          <p:cNvSpPr/>
          <p:nvPr>
            <p:ph idx="2" type="pic"/>
          </p:nvPr>
        </p:nvSpPr>
        <p:spPr>
          <a:xfrm>
            <a:off x="5183188" y="987425"/>
            <a:ext cx="6172200" cy="4873625"/>
          </a:xfrm>
          <a:prstGeom prst="rect">
            <a:avLst/>
          </a:prstGeom>
          <a:noFill/>
          <a:ln>
            <a:noFill/>
          </a:ln>
        </p:spPr>
      </p:sp>
      <p:sp>
        <p:nvSpPr>
          <p:cNvPr id="85" name="Google Shape;85;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89" name="Shape 89"/>
        <p:cNvGrpSpPr/>
        <p:nvPr/>
      </p:nvGrpSpPr>
      <p:grpSpPr>
        <a:xfrm>
          <a:off x="0" y="0"/>
          <a:ext cx="0" cy="0"/>
          <a:chOff x="0" y="0"/>
          <a:chExt cx="0" cy="0"/>
        </a:xfrm>
      </p:grpSpPr>
      <p:sp>
        <p:nvSpPr>
          <p:cNvPr id="90" name="Google Shape;9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95" name="Shape 95"/>
        <p:cNvGrpSpPr/>
        <p:nvPr/>
      </p:nvGrpSpPr>
      <p:grpSpPr>
        <a:xfrm>
          <a:off x="0" y="0"/>
          <a:ext cx="0" cy="0"/>
          <a:chOff x="0" y="0"/>
          <a:chExt cx="0" cy="0"/>
        </a:xfrm>
      </p:grpSpPr>
      <p:sp>
        <p:nvSpPr>
          <p:cNvPr id="96" name="Google Shape;96;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21" name="Shape 21"/>
        <p:cNvGrpSpPr/>
        <p:nvPr/>
      </p:nvGrpSpPr>
      <p:grpSpPr>
        <a:xfrm>
          <a:off x="0" y="0"/>
          <a:ext cx="0" cy="0"/>
          <a:chOff x="0" y="0"/>
          <a:chExt cx="0" cy="0"/>
        </a:xfrm>
      </p:grpSpPr>
      <p:sp>
        <p:nvSpPr>
          <p:cNvPr id="22" name="Google Shape;2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7" name="Shape 27"/>
        <p:cNvGrpSpPr/>
        <p:nvPr/>
      </p:nvGrpSpPr>
      <p:grpSpPr>
        <a:xfrm>
          <a:off x="0" y="0"/>
          <a:ext cx="0" cy="0"/>
          <a:chOff x="0" y="0"/>
          <a:chExt cx="0" cy="0"/>
        </a:xfrm>
      </p:grpSpPr>
      <p:sp>
        <p:nvSpPr>
          <p:cNvPr id="28" name="Google Shape;2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33" name="Shape 33"/>
        <p:cNvGrpSpPr/>
        <p:nvPr/>
      </p:nvGrpSpPr>
      <p:grpSpPr>
        <a:xfrm>
          <a:off x="0" y="0"/>
          <a:ext cx="0" cy="0"/>
          <a:chOff x="0" y="0"/>
          <a:chExt cx="0" cy="0"/>
        </a:xfrm>
      </p:grpSpPr>
      <p:sp>
        <p:nvSpPr>
          <p:cNvPr id="34" name="Google Shape;3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mit Bild" showMasterSp="0">
  <p:cSld name="Titelfolie mit Bild">
    <p:bg>
      <p:bgPr>
        <a:solidFill>
          <a:schemeClr val="lt1"/>
        </a:solidFill>
      </p:bgPr>
    </p:bg>
    <p:spTree>
      <p:nvGrpSpPr>
        <p:cNvPr id="37" name="Shape 37"/>
        <p:cNvGrpSpPr/>
        <p:nvPr/>
      </p:nvGrpSpPr>
      <p:grpSpPr>
        <a:xfrm>
          <a:off x="0" y="0"/>
          <a:ext cx="0" cy="0"/>
          <a:chOff x="0" y="0"/>
          <a:chExt cx="0" cy="0"/>
        </a:xfrm>
      </p:grpSpPr>
      <p:pic>
        <p:nvPicPr>
          <p:cNvPr id="38" name="Google Shape;38;p69"/>
          <p:cNvPicPr preferRelativeResize="0"/>
          <p:nvPr/>
        </p:nvPicPr>
        <p:blipFill rotWithShape="1">
          <a:blip r:embed="rId2">
            <a:alphaModFix/>
          </a:blip>
          <a:srcRect b="12537" l="0" r="0" t="12537"/>
          <a:stretch/>
        </p:blipFill>
        <p:spPr>
          <a:xfrm>
            <a:off x="-1" y="0"/>
            <a:ext cx="12192001" cy="6858000"/>
          </a:xfrm>
          <a:prstGeom prst="rect">
            <a:avLst/>
          </a:prstGeom>
          <a:noFill/>
          <a:ln>
            <a:noFill/>
          </a:ln>
        </p:spPr>
      </p:pic>
      <p:sp>
        <p:nvSpPr>
          <p:cNvPr id="39" name="Google Shape;39;p69"/>
          <p:cNvSpPr/>
          <p:nvPr/>
        </p:nvSpPr>
        <p:spPr>
          <a:xfrm>
            <a:off x="504000" y="504000"/>
            <a:ext cx="11185200" cy="4276800"/>
          </a:xfrm>
          <a:prstGeom prst="rect">
            <a:avLst/>
          </a:prstGeom>
          <a:solidFill>
            <a:srgbClr val="B7DD4E">
              <a:alpha val="7450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
        <p:nvSpPr>
          <p:cNvPr id="40" name="Google Shape;40;p69"/>
          <p:cNvSpPr txBox="1"/>
          <p:nvPr>
            <p:ph type="ctrTitle"/>
          </p:nvPr>
        </p:nvSpPr>
        <p:spPr>
          <a:xfrm>
            <a:off x="1008000" y="1408114"/>
            <a:ext cx="10177200" cy="1335087"/>
          </a:xfrm>
          <a:prstGeom prst="rect">
            <a:avLst/>
          </a:prstGeom>
          <a:noFill/>
          <a:ln>
            <a:noFill/>
          </a:ln>
        </p:spPr>
        <p:txBody>
          <a:bodyPr anchorCtr="0" anchor="ctr" bIns="45700" lIns="91425" spcFirstLastPara="1" rIns="91425" wrap="square" tIns="45700">
            <a:normAutofit/>
          </a:bodyPr>
          <a:lstStyle>
            <a:lvl1pPr lvl="0" algn="l">
              <a:lnSpc>
                <a:spcPct val="10909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9"/>
          <p:cNvSpPr txBox="1"/>
          <p:nvPr>
            <p:ph idx="1" type="subTitle"/>
          </p:nvPr>
        </p:nvSpPr>
        <p:spPr>
          <a:xfrm>
            <a:off x="1008000" y="2819400"/>
            <a:ext cx="10177200" cy="990600"/>
          </a:xfrm>
          <a:prstGeom prst="rect">
            <a:avLst/>
          </a:prstGeom>
          <a:noFill/>
          <a:ln>
            <a:noFill/>
          </a:ln>
        </p:spPr>
        <p:txBody>
          <a:bodyPr anchorCtr="0" anchor="t" bIns="45700" lIns="91425" spcFirstLastPara="1" rIns="91425" wrap="square" tIns="45700">
            <a:normAutofit/>
          </a:bodyPr>
          <a:lstStyle>
            <a:lvl1pPr lvl="0" algn="l">
              <a:lnSpc>
                <a:spcPct val="86666"/>
              </a:lnSpc>
              <a:spcBef>
                <a:spcPts val="1000"/>
              </a:spcBef>
              <a:spcAft>
                <a:spcPts val="0"/>
              </a:spcAft>
              <a:buClr>
                <a:schemeClr val="dk1"/>
              </a:buClr>
              <a:buSzPts val="3000"/>
              <a:buFont typeface="Arial"/>
              <a:buNone/>
              <a:defRPr sz="3000">
                <a:solidFill>
                  <a:schemeClr val="dk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2" name="Google Shape;42;p69"/>
          <p:cNvSpPr txBox="1"/>
          <p:nvPr/>
        </p:nvSpPr>
        <p:spPr>
          <a:xfrm>
            <a:off x="504000" y="5950125"/>
            <a:ext cx="7860304" cy="381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fr-CH" sz="2000" u="none" cap="none" strike="noStrike">
                <a:solidFill>
                  <a:schemeClr val="dk1"/>
                </a:solidFill>
                <a:latin typeface="Noto Sans"/>
                <a:ea typeface="Noto Sans"/>
                <a:cs typeface="Noto Sans"/>
                <a:sym typeface="Noto Sans"/>
              </a:rPr>
              <a:t>www.ate.ch</a:t>
            </a:r>
            <a:endParaRPr b="0" i="0" sz="1400" u="none" cap="none" strike="noStrike">
              <a:solidFill>
                <a:srgbClr val="000000"/>
              </a:solidFill>
              <a:latin typeface="Arial"/>
              <a:ea typeface="Arial"/>
              <a:cs typeface="Arial"/>
              <a:sym typeface="Arial"/>
            </a:endParaRPr>
          </a:p>
        </p:txBody>
      </p:sp>
      <p:pic>
        <p:nvPicPr>
          <p:cNvPr id="43" name="Google Shape;43;p69"/>
          <p:cNvPicPr preferRelativeResize="0"/>
          <p:nvPr/>
        </p:nvPicPr>
        <p:blipFill rotWithShape="1">
          <a:blip r:embed="rId3">
            <a:alphaModFix/>
          </a:blip>
          <a:srcRect b="0" l="0" r="0" t="0"/>
          <a:stretch/>
        </p:blipFill>
        <p:spPr>
          <a:xfrm>
            <a:off x="8091131" y="5058000"/>
            <a:ext cx="4100869" cy="17999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extfelder">
  <p:cSld name="2 Textfelder">
    <p:spTree>
      <p:nvGrpSpPr>
        <p:cNvPr id="44" name="Shape 44"/>
        <p:cNvGrpSpPr/>
        <p:nvPr/>
      </p:nvGrpSpPr>
      <p:grpSpPr>
        <a:xfrm>
          <a:off x="0" y="0"/>
          <a:ext cx="0" cy="0"/>
          <a:chOff x="0" y="0"/>
          <a:chExt cx="0" cy="0"/>
        </a:xfrm>
      </p:grpSpPr>
      <p:sp>
        <p:nvSpPr>
          <p:cNvPr id="45" name="Google Shape;45;p70"/>
          <p:cNvSpPr txBox="1"/>
          <p:nvPr>
            <p:ph idx="1" type="body"/>
          </p:nvPr>
        </p:nvSpPr>
        <p:spPr>
          <a:xfrm>
            <a:off x="900000" y="1388712"/>
            <a:ext cx="5124000" cy="427253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Noto Sans"/>
                <a:ea typeface="Noto Sans"/>
                <a:cs typeface="Noto Sans"/>
                <a:sym typeface="Noto Sans"/>
              </a:defRPr>
            </a:lvl1pPr>
            <a:lvl2pPr indent="-381000" lvl="1" marL="914400" algn="l">
              <a:lnSpc>
                <a:spcPct val="90000"/>
              </a:lnSpc>
              <a:spcBef>
                <a:spcPts val="500"/>
              </a:spcBef>
              <a:spcAft>
                <a:spcPts val="0"/>
              </a:spcAft>
              <a:buClr>
                <a:schemeClr val="dk1"/>
              </a:buClr>
              <a:buSzPts val="2400"/>
              <a:buChar char="•"/>
              <a:defRPr>
                <a:latin typeface="Noto Sans"/>
                <a:ea typeface="Noto Sans"/>
                <a:cs typeface="Noto Sans"/>
                <a:sym typeface="Noto Sans"/>
              </a:defRPr>
            </a:lvl2pPr>
            <a:lvl3pPr indent="-355600" lvl="2" marL="1371600" algn="l">
              <a:lnSpc>
                <a:spcPct val="90000"/>
              </a:lnSpc>
              <a:spcBef>
                <a:spcPts val="500"/>
              </a:spcBef>
              <a:spcAft>
                <a:spcPts val="0"/>
              </a:spcAft>
              <a:buClr>
                <a:schemeClr val="dk1"/>
              </a:buClr>
              <a:buSzPts val="2000"/>
              <a:buChar char="•"/>
              <a:defRPr>
                <a:latin typeface="Noto Sans"/>
                <a:ea typeface="Noto Sans"/>
                <a:cs typeface="Noto Sans"/>
                <a:sym typeface="Noto Sans"/>
              </a:defRPr>
            </a:lvl3pPr>
            <a:lvl4pPr indent="-342900" lvl="3" marL="1828800" algn="l">
              <a:lnSpc>
                <a:spcPct val="90000"/>
              </a:lnSpc>
              <a:spcBef>
                <a:spcPts val="500"/>
              </a:spcBef>
              <a:spcAft>
                <a:spcPts val="0"/>
              </a:spcAft>
              <a:buClr>
                <a:schemeClr val="dk1"/>
              </a:buClr>
              <a:buSzPts val="1800"/>
              <a:buChar char="•"/>
              <a:defRPr>
                <a:latin typeface="Noto Sans"/>
                <a:ea typeface="Noto Sans"/>
                <a:cs typeface="Noto Sans"/>
                <a:sym typeface="Noto Sans"/>
              </a:defRPr>
            </a:lvl4pPr>
            <a:lvl5pPr indent="-342900" lvl="4" marL="2286000" algn="l">
              <a:lnSpc>
                <a:spcPct val="90000"/>
              </a:lnSpc>
              <a:spcBef>
                <a:spcPts val="500"/>
              </a:spcBef>
              <a:spcAft>
                <a:spcPts val="0"/>
              </a:spcAft>
              <a:buClr>
                <a:schemeClr val="dk1"/>
              </a:buClr>
              <a:buSzPts val="1800"/>
              <a:buChar char="•"/>
              <a:defRPr>
                <a:latin typeface="Noto Sans"/>
                <a:ea typeface="Noto Sans"/>
                <a:cs typeface="Noto Sans"/>
                <a:sym typeface="No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0"/>
          <p:cNvSpPr txBox="1"/>
          <p:nvPr>
            <p:ph idx="2" type="body"/>
          </p:nvPr>
        </p:nvSpPr>
        <p:spPr>
          <a:xfrm>
            <a:off x="6600056" y="1388712"/>
            <a:ext cx="5124000" cy="427253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Noto Sans"/>
                <a:ea typeface="Noto Sans"/>
                <a:cs typeface="Noto Sans"/>
                <a:sym typeface="Noto Sans"/>
              </a:defRPr>
            </a:lvl1pPr>
            <a:lvl2pPr indent="-381000" lvl="1" marL="914400" algn="l">
              <a:lnSpc>
                <a:spcPct val="90000"/>
              </a:lnSpc>
              <a:spcBef>
                <a:spcPts val="500"/>
              </a:spcBef>
              <a:spcAft>
                <a:spcPts val="0"/>
              </a:spcAft>
              <a:buClr>
                <a:schemeClr val="dk1"/>
              </a:buClr>
              <a:buSzPts val="2400"/>
              <a:buChar char="•"/>
              <a:defRPr>
                <a:latin typeface="Noto Sans"/>
                <a:ea typeface="Noto Sans"/>
                <a:cs typeface="Noto Sans"/>
                <a:sym typeface="Noto Sans"/>
              </a:defRPr>
            </a:lvl2pPr>
            <a:lvl3pPr indent="-355600" lvl="2" marL="1371600" algn="l">
              <a:lnSpc>
                <a:spcPct val="90000"/>
              </a:lnSpc>
              <a:spcBef>
                <a:spcPts val="500"/>
              </a:spcBef>
              <a:spcAft>
                <a:spcPts val="0"/>
              </a:spcAft>
              <a:buClr>
                <a:schemeClr val="dk1"/>
              </a:buClr>
              <a:buSzPts val="2000"/>
              <a:buChar char="•"/>
              <a:defRPr>
                <a:latin typeface="Noto Sans"/>
                <a:ea typeface="Noto Sans"/>
                <a:cs typeface="Noto Sans"/>
                <a:sym typeface="Noto Sans"/>
              </a:defRPr>
            </a:lvl3pPr>
            <a:lvl4pPr indent="-342900" lvl="3" marL="1828800" algn="l">
              <a:lnSpc>
                <a:spcPct val="90000"/>
              </a:lnSpc>
              <a:spcBef>
                <a:spcPts val="500"/>
              </a:spcBef>
              <a:spcAft>
                <a:spcPts val="0"/>
              </a:spcAft>
              <a:buClr>
                <a:schemeClr val="dk1"/>
              </a:buClr>
              <a:buSzPts val="1800"/>
              <a:buChar char="•"/>
              <a:defRPr>
                <a:latin typeface="Noto Sans"/>
                <a:ea typeface="Noto Sans"/>
                <a:cs typeface="Noto Sans"/>
                <a:sym typeface="Noto Sans"/>
              </a:defRPr>
            </a:lvl4pPr>
            <a:lvl5pPr indent="-342900" lvl="4" marL="2286000" algn="l">
              <a:lnSpc>
                <a:spcPct val="90000"/>
              </a:lnSpc>
              <a:spcBef>
                <a:spcPts val="500"/>
              </a:spcBef>
              <a:spcAft>
                <a:spcPts val="0"/>
              </a:spcAft>
              <a:buClr>
                <a:schemeClr val="dk1"/>
              </a:buClr>
              <a:buSzPts val="1800"/>
              <a:buChar char="•"/>
              <a:defRPr>
                <a:latin typeface="Noto Sans"/>
                <a:ea typeface="Noto Sans"/>
                <a:cs typeface="Noto Sans"/>
                <a:sym typeface="No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0"/>
          <p:cNvSpPr txBox="1"/>
          <p:nvPr>
            <p:ph type="title"/>
          </p:nvPr>
        </p:nvSpPr>
        <p:spPr>
          <a:xfrm>
            <a:off x="900000" y="540000"/>
            <a:ext cx="10800000" cy="532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48" name="Shape 48"/>
        <p:cNvGrpSpPr/>
        <p:nvPr/>
      </p:nvGrpSpPr>
      <p:grpSpPr>
        <a:xfrm>
          <a:off x="0" y="0"/>
          <a:ext cx="0" cy="0"/>
          <a:chOff x="0" y="0"/>
          <a:chExt cx="0" cy="0"/>
        </a:xfrm>
      </p:grpSpPr>
      <p:sp>
        <p:nvSpPr>
          <p:cNvPr id="49" name="Google Shape;49;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 name="Google Shape;5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4" name="Shape 54"/>
        <p:cNvGrpSpPr/>
        <p:nvPr/>
      </p:nvGrpSpPr>
      <p:grpSpPr>
        <a:xfrm>
          <a:off x="0" y="0"/>
          <a:ext cx="0" cy="0"/>
          <a:chOff x="0" y="0"/>
          <a:chExt cx="0" cy="0"/>
        </a:xfrm>
      </p:grpSpPr>
      <p:sp>
        <p:nvSpPr>
          <p:cNvPr id="55" name="Google Shape;5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61" name="Shape 61"/>
        <p:cNvGrpSpPr/>
        <p:nvPr/>
      </p:nvGrpSpPr>
      <p:grpSpPr>
        <a:xfrm>
          <a:off x="0" y="0"/>
          <a:ext cx="0" cy="0"/>
          <a:chOff x="0" y="0"/>
          <a:chExt cx="0" cy="0"/>
        </a:xfrm>
      </p:grpSpPr>
      <p:sp>
        <p:nvSpPr>
          <p:cNvPr id="62" name="Google Shape;62;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ge.ch/document/programme-legislature-2023-2028-du-conseil-etat" TargetMode="External"/><Relationship Id="rId4" Type="http://schemas.openxmlformats.org/officeDocument/2006/relationships/hyperlink" Target="https://www.ge.ch/document/anne-hiltpold-presente-sa-feuille-route-2023-2028-dip-0" TargetMode="External"/><Relationship Id="rId5" Type="http://schemas.openxmlformats.org/officeDocument/2006/relationships/hyperlink" Target="https://ecd.ge.ch/gescoll/referentieloej/espacecollaboratifppsp/Documents%20de%20rfrence/Parcours%20sant%C3%A9%20de%20l'%C3%A9l%C3%A8ve%20-%20Promotion%203/2%20-%20Documents%20de%20r%C3%A9f%C3%A9rence%20FR10/Fiche%20projet_OEJ_FR10_S5_Parcours%20sant%C3%A9%20%C3%A9l%C3%A8ve_vf.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ortail.ciip.ch/per/disciplines/16" TargetMode="External"/><Relationship Id="rId4" Type="http://schemas.openxmlformats.org/officeDocument/2006/relationships/hyperlink" Target="https://ge.ch/grandconseil/data/odj/010412/L12054.pdf" TargetMode="External"/><Relationship Id="rId5" Type="http://schemas.openxmlformats.org/officeDocument/2006/relationships/hyperlink" Target="https://www.ge.ch/document/plan-cantonal-promotion-sante-prevention-2024-2028-0" TargetMode="External"/><Relationship Id="rId6" Type="http://schemas.openxmlformats.org/officeDocument/2006/relationships/hyperlink" Target="https://silgeneve.ch/legis/index.aspx" TargetMode="External"/><Relationship Id="rId7" Type="http://schemas.openxmlformats.org/officeDocument/2006/relationships/hyperlink" Target="https://ge.ch/grandconseil/data/loisvotee/L11470.pdf" TargetMode="External"/><Relationship Id="rId8" Type="http://schemas.openxmlformats.org/officeDocument/2006/relationships/hyperlink" Target="https://ge.ch/grandconseil/data/loisvotee/L12843.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4.jp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edu.ge.ch/enseignement/enseignement-primaire/sante-et-bien-etre" TargetMode="Externa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ge.ch/actualite/organisation-masterchef-gouters-ecole-chatelaine-16-05-2025" TargetMode="External"/><Relationship Id="rId4" Type="http://schemas.openxmlformats.org/officeDocument/2006/relationships/image" Target="../media/image16.png"/><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37.png"/><Relationship Id="rId8"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vmlDrawing" Target="../drawings/vmlDrawing1.vml"/><Relationship Id="rId4" Type="http://schemas.openxmlformats.org/officeDocument/2006/relationships/package" Target="../embeddings/Microsoft_Office_Word_Document1.docx"/><Relationship Id="rId5" Type="http://schemas.openxmlformats.org/officeDocument/2006/relationships/package" Target="../embeddings/Microsoft_Office_Word_Document1.docx"/><Relationship Id="rId6" Type="http://schemas.openxmlformats.org/officeDocument/2006/relationships/image" Target="../media/image8.png"/><Relationship Id="rId7"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0.jpg"/><Relationship Id="rId5" Type="http://schemas.openxmlformats.org/officeDocument/2006/relationships/image" Target="../media/image26.jpg"/><Relationship Id="rId6"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33.jpg"/><Relationship Id="rId5"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8.png"/><Relationship Id="rId4" Type="http://schemas.openxmlformats.org/officeDocument/2006/relationships/image" Target="../media/image16.png"/><Relationship Id="rId9" Type="http://schemas.openxmlformats.org/officeDocument/2006/relationships/image" Target="../media/image42.png"/><Relationship Id="rId5" Type="http://schemas.openxmlformats.org/officeDocument/2006/relationships/image" Target="../media/image29.png"/><Relationship Id="rId6" Type="http://schemas.openxmlformats.org/officeDocument/2006/relationships/image" Target="../media/image46.png"/><Relationship Id="rId7" Type="http://schemas.openxmlformats.org/officeDocument/2006/relationships/image" Target="../media/image36.png"/><Relationship Id="rId8"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citecrans.org/" TargetMode="External"/><Relationship Id="rId4" Type="http://schemas.openxmlformats.org/officeDocument/2006/relationships/image" Target="../media/image47.png"/><Relationship Id="rId5"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jp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4.png"/><Relationship Id="rId4" Type="http://schemas.openxmlformats.org/officeDocument/2006/relationships/image" Target="../media/image6.jpg"/><Relationship Id="rId5"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jp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jpg"/><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1.jpg"/><Relationship Id="rId4" Type="http://schemas.openxmlformats.org/officeDocument/2006/relationships/image" Target="../media/image60.png"/><Relationship Id="rId5"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hyperlink" Target="https://www.ate.ch/pointsforts/webinaire-mobilite-scolaire" TargetMode="External"/><Relationship Id="rId4" Type="http://schemas.openxmlformats.org/officeDocument/2006/relationships/image" Target="../media/image62.png"/><Relationship Id="rId5"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
          <p:cNvSpPr txBox="1"/>
          <p:nvPr>
            <p:ph type="title"/>
          </p:nvPr>
        </p:nvSpPr>
        <p:spPr>
          <a:xfrm>
            <a:off x="1260887" y="2232421"/>
            <a:ext cx="8908724" cy="24137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8AC5"/>
              </a:buClr>
              <a:buSzPts val="3200"/>
              <a:buFont typeface="Arial"/>
              <a:buNone/>
            </a:pPr>
            <a:r>
              <a:rPr b="1" lang="fr-CH">
                <a:solidFill>
                  <a:srgbClr val="0080B7"/>
                </a:solidFill>
              </a:rPr>
              <a:t>Assemblée des délégué-e-s</a:t>
            </a:r>
            <a:br>
              <a:rPr b="1" lang="fr-CH">
                <a:solidFill>
                  <a:srgbClr val="0080B7"/>
                </a:solidFill>
              </a:rPr>
            </a:br>
            <a:r>
              <a:rPr b="1" lang="fr-CH">
                <a:solidFill>
                  <a:srgbClr val="0080B7"/>
                </a:solidFill>
              </a:rPr>
              <a:t>29 janvier 2026</a:t>
            </a:r>
            <a:endParaRPr b="1">
              <a:solidFill>
                <a:srgbClr val="0080B7"/>
              </a:solidFill>
            </a:endParaRPr>
          </a:p>
        </p:txBody>
      </p:sp>
      <p:pic>
        <p:nvPicPr>
          <p:cNvPr descr="FAPEO_logo.jpg" id="106" name="Google Shape;106;p1"/>
          <p:cNvPicPr preferRelativeResize="0"/>
          <p:nvPr/>
        </p:nvPicPr>
        <p:blipFill rotWithShape="1">
          <a:blip r:embed="rId3">
            <a:alphaModFix/>
          </a:blip>
          <a:srcRect b="0" l="0" r="0" t="0"/>
          <a:stretch/>
        </p:blipFill>
        <p:spPr>
          <a:xfrm>
            <a:off x="8860221" y="84082"/>
            <a:ext cx="2902403" cy="22735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3"/>
          <p:cNvSpPr txBox="1"/>
          <p:nvPr>
            <p:ph idx="1" type="body"/>
          </p:nvPr>
        </p:nvSpPr>
        <p:spPr>
          <a:xfrm>
            <a:off x="2001520" y="409576"/>
            <a:ext cx="8229600" cy="4033838"/>
          </a:xfrm>
          <a:prstGeom prst="rect">
            <a:avLst/>
          </a:prstGeom>
          <a:noFill/>
          <a:ln>
            <a:noFill/>
          </a:ln>
        </p:spPr>
        <p:txBody>
          <a:bodyPr anchorCtr="0" anchor="t" bIns="45700" lIns="91425" spcFirstLastPara="1" rIns="91425" wrap="square" tIns="45700">
            <a:normAutofit/>
          </a:bodyPr>
          <a:lstStyle/>
          <a:p>
            <a:pPr indent="0" lvl="0" marL="0" rtl="0" algn="l">
              <a:lnSpc>
                <a:spcPct val="107000"/>
              </a:lnSpc>
              <a:spcBef>
                <a:spcPts val="1000"/>
              </a:spcBef>
              <a:spcAft>
                <a:spcPts val="0"/>
              </a:spcAft>
              <a:buClr>
                <a:srgbClr val="000000"/>
              </a:buClr>
              <a:buSzPts val="1100"/>
              <a:buNone/>
            </a:pPr>
            <a:r>
              <a:rPr b="1" lang="fr-CH"/>
              <a:t>Vision politique </a:t>
            </a:r>
            <a:endParaRPr/>
          </a:p>
          <a:p>
            <a:pPr indent="0" lvl="0" marL="0" rtl="0" algn="l">
              <a:lnSpc>
                <a:spcPct val="107000"/>
              </a:lnSpc>
              <a:spcBef>
                <a:spcPts val="1000"/>
              </a:spcBef>
              <a:spcAft>
                <a:spcPts val="0"/>
              </a:spcAft>
              <a:buClr>
                <a:srgbClr val="000000"/>
              </a:buClr>
              <a:buSzPts val="1100"/>
              <a:buNone/>
            </a:pPr>
            <a:r>
              <a:rPr lang="fr-CH"/>
              <a:t> </a:t>
            </a:r>
            <a:endParaRPr/>
          </a:p>
        </p:txBody>
      </p:sp>
      <p:grpSp>
        <p:nvGrpSpPr>
          <p:cNvPr id="180" name="Google Shape;180;p33"/>
          <p:cNvGrpSpPr/>
          <p:nvPr/>
        </p:nvGrpSpPr>
        <p:grpSpPr>
          <a:xfrm>
            <a:off x="2757055" y="1300482"/>
            <a:ext cx="6096000" cy="4966855"/>
            <a:chOff x="0" y="0"/>
            <a:chExt cx="6096000" cy="4966855"/>
          </a:xfrm>
        </p:grpSpPr>
        <p:sp>
          <p:nvSpPr>
            <p:cNvPr id="181" name="Google Shape;181;p33"/>
            <p:cNvSpPr/>
            <p:nvPr/>
          </p:nvSpPr>
          <p:spPr>
            <a:xfrm>
              <a:off x="0" y="0"/>
              <a:ext cx="6096000" cy="4966855"/>
            </a:xfrm>
            <a:prstGeom prst="roundRect">
              <a:avLst>
                <a:gd fmla="val 8500" name="adj"/>
              </a:avLst>
            </a:prstGeom>
            <a:solidFill>
              <a:schemeClr val="lt1"/>
            </a:solidFill>
            <a:ln cap="flat" cmpd="sng" w="25400">
              <a:solidFill>
                <a:srgbClr val="3A66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3"/>
            <p:cNvSpPr txBox="1"/>
            <p:nvPr/>
          </p:nvSpPr>
          <p:spPr>
            <a:xfrm>
              <a:off x="123653" y="123653"/>
              <a:ext cx="5848694" cy="4719549"/>
            </a:xfrm>
            <a:prstGeom prst="rect">
              <a:avLst/>
            </a:prstGeom>
            <a:noFill/>
            <a:ln>
              <a:noFill/>
            </a:ln>
          </p:spPr>
          <p:txBody>
            <a:bodyPr anchorCtr="0" anchor="t" bIns="385482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0" i="0" lang="fr-CH" sz="1900" u="sng" cap="none" strike="noStrike">
                  <a:solidFill>
                    <a:schemeClr val="lt1"/>
                  </a:solidFill>
                  <a:latin typeface="Arial"/>
                  <a:ea typeface="Arial"/>
                  <a:cs typeface="Arial"/>
                  <a:sym typeface="Arial"/>
                  <a:hlinkClick r:id="rId3">
                    <a:extLst>
                      <a:ext uri="{A12FA001-AC4F-418D-AE19-62706E023703}">
                        <ahyp:hlinkClr val="tx"/>
                      </a:ext>
                    </a:extLst>
                  </a:hlinkClick>
                </a:rPr>
                <a:t>Programme de législature 2023-2028 du Conseil d'Etat | ge.ch</a:t>
              </a:r>
              <a:endParaRPr b="0" i="0" sz="1900" u="none" cap="none" strike="noStrike">
                <a:solidFill>
                  <a:schemeClr val="lt1"/>
                </a:solidFill>
                <a:latin typeface="Arial"/>
                <a:ea typeface="Arial"/>
                <a:cs typeface="Arial"/>
                <a:sym typeface="Arial"/>
              </a:endParaRPr>
            </a:p>
          </p:txBody>
        </p:sp>
        <p:sp>
          <p:nvSpPr>
            <p:cNvPr id="183" name="Google Shape;183;p33"/>
            <p:cNvSpPr/>
            <p:nvPr/>
          </p:nvSpPr>
          <p:spPr>
            <a:xfrm>
              <a:off x="152400" y="1241713"/>
              <a:ext cx="914400" cy="1714632"/>
            </a:xfrm>
            <a:prstGeom prst="roundRect">
              <a:avLst>
                <a:gd fmla="val 10500" name="adj"/>
              </a:avLst>
            </a:prstGeom>
            <a:solidFill>
              <a:srgbClr val="CCD3EA">
                <a:alpha val="89803"/>
              </a:srgbClr>
            </a:solidFill>
            <a:ln cap="flat" cmpd="sng" w="254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3"/>
            <p:cNvSpPr txBox="1"/>
            <p:nvPr/>
          </p:nvSpPr>
          <p:spPr>
            <a:xfrm>
              <a:off x="180521" y="1269834"/>
              <a:ext cx="858158" cy="16583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Obj. 1.1</a:t>
              </a:r>
              <a:endParaRPr/>
            </a:p>
          </p:txBody>
        </p:sp>
        <p:sp>
          <p:nvSpPr>
            <p:cNvPr id="185" name="Google Shape;185;p33"/>
            <p:cNvSpPr/>
            <p:nvPr/>
          </p:nvSpPr>
          <p:spPr>
            <a:xfrm>
              <a:off x="152400" y="3001440"/>
              <a:ext cx="914400" cy="1714632"/>
            </a:xfrm>
            <a:prstGeom prst="roundRect">
              <a:avLst>
                <a:gd fmla="val 10500" name="adj"/>
              </a:avLst>
            </a:prstGeom>
            <a:solidFill>
              <a:srgbClr val="CCD3EA">
                <a:alpha val="89803"/>
              </a:srgbClr>
            </a:solidFill>
            <a:ln cap="flat" cmpd="sng" w="254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3"/>
            <p:cNvSpPr txBox="1"/>
            <p:nvPr/>
          </p:nvSpPr>
          <p:spPr>
            <a:xfrm>
              <a:off x="180521" y="3029561"/>
              <a:ext cx="858158" cy="16583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Obj. 1.2</a:t>
              </a:r>
              <a:endParaRPr/>
            </a:p>
          </p:txBody>
        </p:sp>
        <p:sp>
          <p:nvSpPr>
            <p:cNvPr id="187" name="Google Shape;187;p33"/>
            <p:cNvSpPr/>
            <p:nvPr/>
          </p:nvSpPr>
          <p:spPr>
            <a:xfrm>
              <a:off x="1219200" y="1241713"/>
              <a:ext cx="4724400" cy="3476798"/>
            </a:xfrm>
            <a:prstGeom prst="roundRect">
              <a:avLst>
                <a:gd fmla="val 10500" name="adj"/>
              </a:avLst>
            </a:prstGeom>
            <a:solidFill>
              <a:schemeClr val="lt1"/>
            </a:solidFill>
            <a:ln cap="flat" cmpd="sng" w="25400">
              <a:solidFill>
                <a:srgbClr val="3A66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3"/>
            <p:cNvSpPr txBox="1"/>
            <p:nvPr/>
          </p:nvSpPr>
          <p:spPr>
            <a:xfrm>
              <a:off x="1326124" y="1348637"/>
              <a:ext cx="4510552" cy="3262950"/>
            </a:xfrm>
            <a:prstGeom prst="rect">
              <a:avLst/>
            </a:prstGeom>
            <a:noFill/>
            <a:ln>
              <a:noFill/>
            </a:ln>
          </p:spPr>
          <p:txBody>
            <a:bodyPr anchorCtr="0" anchor="t" bIns="2207750"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0" i="0" lang="fr-CH" sz="1900" u="sng" cap="none" strike="noStrike">
                  <a:solidFill>
                    <a:schemeClr val="lt1"/>
                  </a:solidFill>
                  <a:latin typeface="Arial"/>
                  <a:ea typeface="Arial"/>
                  <a:cs typeface="Arial"/>
                  <a:sym typeface="Arial"/>
                  <a:hlinkClick r:id="rId4">
                    <a:extLst>
                      <a:ext uri="{A12FA001-AC4F-418D-AE19-62706E023703}">
                        <ahyp:hlinkClr val="tx"/>
                      </a:ext>
                    </a:extLst>
                  </a:hlinkClick>
                </a:rPr>
                <a:t>Anne Hiltpold présente sa feuille de route 2023-2028 pour le DIP | ge.ch</a:t>
              </a:r>
              <a:endParaRPr b="0" i="0" sz="1900" u="none" cap="none" strike="noStrike">
                <a:solidFill>
                  <a:schemeClr val="lt1"/>
                </a:solidFill>
                <a:latin typeface="Arial"/>
                <a:ea typeface="Arial"/>
                <a:cs typeface="Arial"/>
                <a:sym typeface="Arial"/>
              </a:endParaRPr>
            </a:p>
          </p:txBody>
        </p:sp>
        <p:sp>
          <p:nvSpPr>
            <p:cNvPr id="189" name="Google Shape;189;p33"/>
            <p:cNvSpPr/>
            <p:nvPr/>
          </p:nvSpPr>
          <p:spPr>
            <a:xfrm>
              <a:off x="1337310" y="2458593"/>
              <a:ext cx="944880" cy="1999159"/>
            </a:xfrm>
            <a:prstGeom prst="roundRect">
              <a:avLst>
                <a:gd fmla="val 10500" name="adj"/>
              </a:avLst>
            </a:prstGeom>
            <a:solidFill>
              <a:srgbClr val="CCD3EA">
                <a:alpha val="89803"/>
              </a:srgbClr>
            </a:solidFill>
            <a:ln cap="flat" cmpd="sng" w="254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3"/>
            <p:cNvSpPr txBox="1"/>
            <p:nvPr/>
          </p:nvSpPr>
          <p:spPr>
            <a:xfrm>
              <a:off x="1366368" y="2487651"/>
              <a:ext cx="886764" cy="1941043"/>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3 projets transversaux concernent le SSEJ-SDS</a:t>
              </a:r>
              <a:endParaRPr/>
            </a:p>
            <a:p>
              <a:pPr indent="0" lvl="0" marL="0" marR="0" rtl="0" algn="ctr">
                <a:lnSpc>
                  <a:spcPct val="90000"/>
                </a:lnSpc>
                <a:spcBef>
                  <a:spcPts val="385"/>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1000 1ers jours</a:t>
              </a:r>
              <a:endParaRPr/>
            </a:p>
            <a:p>
              <a:pPr indent="0" lvl="0" marL="0" marR="0" rtl="0" algn="ctr">
                <a:lnSpc>
                  <a:spcPct val="90000"/>
                </a:lnSpc>
                <a:spcBef>
                  <a:spcPts val="385"/>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BEPH</a:t>
              </a:r>
              <a:endParaRPr/>
            </a:p>
            <a:p>
              <a:pPr indent="0" lvl="0" marL="0" marR="0" rtl="0" algn="ctr">
                <a:lnSpc>
                  <a:spcPct val="90000"/>
                </a:lnSpc>
                <a:spcBef>
                  <a:spcPts val="385"/>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Bien-être de l'élève</a:t>
              </a:r>
              <a:endParaRPr/>
            </a:p>
          </p:txBody>
        </p:sp>
        <p:sp>
          <p:nvSpPr>
            <p:cNvPr id="191" name="Google Shape;191;p33"/>
            <p:cNvSpPr/>
            <p:nvPr/>
          </p:nvSpPr>
          <p:spPr>
            <a:xfrm>
              <a:off x="2407920" y="2483427"/>
              <a:ext cx="3383280" cy="1986742"/>
            </a:xfrm>
            <a:prstGeom prst="roundRect">
              <a:avLst>
                <a:gd fmla="val 10500" name="adj"/>
              </a:avLst>
            </a:prstGeom>
            <a:solidFill>
              <a:schemeClr val="lt1"/>
            </a:solidFill>
            <a:ln cap="flat" cmpd="sng" w="25400">
              <a:solidFill>
                <a:srgbClr val="3A66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3"/>
            <p:cNvSpPr txBox="1"/>
            <p:nvPr/>
          </p:nvSpPr>
          <p:spPr>
            <a:xfrm>
              <a:off x="2469019" y="2544526"/>
              <a:ext cx="3261082" cy="1864544"/>
            </a:xfrm>
            <a:prstGeom prst="rect">
              <a:avLst/>
            </a:prstGeom>
            <a:noFill/>
            <a:ln>
              <a:noFill/>
            </a:ln>
          </p:spPr>
          <p:txBody>
            <a:bodyPr anchorCtr="0" anchor="t" bIns="1121400"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0" i="0" lang="fr-CH" sz="1900" u="sng" cap="none" strike="noStrike">
                  <a:solidFill>
                    <a:schemeClr val="lt1"/>
                  </a:solidFill>
                  <a:latin typeface="Arial"/>
                  <a:ea typeface="Arial"/>
                  <a:cs typeface="Arial"/>
                  <a:sym typeface="Arial"/>
                  <a:hlinkClick r:id="rId5">
                    <a:extLst>
                      <a:ext uri="{A12FA001-AC4F-418D-AE19-62706E023703}">
                        <ahyp:hlinkClr val="tx"/>
                      </a:ext>
                    </a:extLst>
                  </a:hlinkClick>
                </a:rPr>
                <a:t>Fiche (projet FR10) Parcours santé de l'élève</a:t>
              </a:r>
              <a:r>
                <a:rPr b="0" i="0" lang="fr-CH" sz="1900" u="none" cap="none" strike="noStrike">
                  <a:solidFill>
                    <a:schemeClr val="lt1"/>
                  </a:solidFill>
                  <a:latin typeface="Arial"/>
                  <a:ea typeface="Arial"/>
                  <a:cs typeface="Arial"/>
                  <a:sym typeface="Arial"/>
                </a:rPr>
                <a:t> – </a:t>
              </a:r>
              <a:r>
                <a:rPr b="0" i="0" lang="fr-CH" sz="1900" u="none" cap="none" strike="noStrike">
                  <a:solidFill>
                    <a:srgbClr val="FF0000"/>
                  </a:solidFill>
                  <a:latin typeface="Arial"/>
                  <a:ea typeface="Arial"/>
                  <a:cs typeface="Arial"/>
                  <a:sym typeface="Arial"/>
                </a:rPr>
                <a:t>C1</a:t>
              </a:r>
              <a:endParaRPr/>
            </a:p>
          </p:txBody>
        </p:sp>
        <p:sp>
          <p:nvSpPr>
            <p:cNvPr id="193" name="Google Shape;193;p33"/>
            <p:cNvSpPr/>
            <p:nvPr/>
          </p:nvSpPr>
          <p:spPr>
            <a:xfrm>
              <a:off x="2492502" y="3377461"/>
              <a:ext cx="3214116" cy="894033"/>
            </a:xfrm>
            <a:prstGeom prst="roundRect">
              <a:avLst>
                <a:gd fmla="val 10500" name="adj"/>
              </a:avLst>
            </a:prstGeom>
            <a:solidFill>
              <a:srgbClr val="CCD3EA">
                <a:alpha val="89803"/>
              </a:srgbClr>
            </a:solidFill>
            <a:ln cap="flat" cmpd="sng" w="254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3"/>
            <p:cNvSpPr txBox="1"/>
            <p:nvPr/>
          </p:nvSpPr>
          <p:spPr>
            <a:xfrm>
              <a:off x="2519997" y="3404956"/>
              <a:ext cx="3159126" cy="839043"/>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fr-CH" sz="1100" u="none" cap="none" strike="noStrike">
                  <a:solidFill>
                    <a:srgbClr val="000000"/>
                  </a:solidFill>
                  <a:latin typeface="Arial"/>
                  <a:ea typeface="Arial"/>
                  <a:cs typeface="Arial"/>
                  <a:sym typeface="Arial"/>
                </a:rPr>
                <a:t>7 Sous-projets adossés sur le plan d'action pluriannuel SSEJ-SDS et son PSE annuel</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4"/>
          <p:cNvSpPr txBox="1"/>
          <p:nvPr>
            <p:ph idx="1" type="body"/>
          </p:nvPr>
        </p:nvSpPr>
        <p:spPr>
          <a:xfrm>
            <a:off x="1981200" y="281067"/>
            <a:ext cx="8229600" cy="643028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90000"/>
              </a:lnSpc>
              <a:spcBef>
                <a:spcPts val="1000"/>
              </a:spcBef>
              <a:spcAft>
                <a:spcPts val="0"/>
              </a:spcAft>
              <a:buSzPct val="69498"/>
              <a:buNone/>
            </a:pPr>
            <a:r>
              <a:rPr b="1" lang="fr-CH"/>
              <a:t>Objectifs</a:t>
            </a:r>
            <a:endParaRPr/>
          </a:p>
          <a:p>
            <a:pPr indent="-342900" lvl="0" marL="457200" rtl="0" algn="just">
              <a:lnSpc>
                <a:spcPct val="90000"/>
              </a:lnSpc>
              <a:spcBef>
                <a:spcPts val="1000"/>
              </a:spcBef>
              <a:spcAft>
                <a:spcPts val="0"/>
              </a:spcAft>
              <a:buSzPct val="97297"/>
              <a:buChar char="•"/>
            </a:pPr>
            <a:r>
              <a:rPr lang="fr-CH" sz="2000"/>
              <a:t>Contribuer au développement en bonne santé des jeunes</a:t>
            </a:r>
            <a:endParaRPr sz="2000"/>
          </a:p>
          <a:p>
            <a:pPr indent="-342900" lvl="0" marL="457200" rtl="0" algn="just">
              <a:lnSpc>
                <a:spcPct val="90000"/>
              </a:lnSpc>
              <a:spcBef>
                <a:spcPts val="1000"/>
              </a:spcBef>
              <a:spcAft>
                <a:spcPts val="0"/>
              </a:spcAft>
              <a:buSzPct val="97297"/>
              <a:buChar char="•"/>
            </a:pPr>
            <a:r>
              <a:rPr lang="fr-CH" sz="2000"/>
              <a:t>Favoriser la persévérance et les apprentissages scolaires</a:t>
            </a:r>
            <a:endParaRPr/>
          </a:p>
          <a:p>
            <a:pPr indent="-342900" lvl="0" marL="457200" rtl="0" algn="just">
              <a:lnSpc>
                <a:spcPct val="90000"/>
              </a:lnSpc>
              <a:spcBef>
                <a:spcPts val="1000"/>
              </a:spcBef>
              <a:spcAft>
                <a:spcPts val="0"/>
              </a:spcAft>
              <a:buSzPct val="97297"/>
              <a:buChar char="•"/>
            </a:pPr>
            <a:r>
              <a:rPr lang="fr-CH" sz="2000"/>
              <a:t> </a:t>
            </a:r>
            <a:r>
              <a:rPr b="1" lang="fr-CH">
                <a:solidFill>
                  <a:srgbClr val="7030A0"/>
                </a:solidFill>
              </a:rPr>
              <a:t>Renforcer la littératie en santé</a:t>
            </a:r>
            <a:r>
              <a:rPr lang="fr-CH" sz="2000"/>
              <a:t>, compléter le dispositif existant</a:t>
            </a:r>
            <a:endParaRPr/>
          </a:p>
          <a:p>
            <a:pPr indent="-228600" lvl="2" marL="1371600" rtl="0" algn="just">
              <a:lnSpc>
                <a:spcPct val="90000"/>
              </a:lnSpc>
              <a:spcBef>
                <a:spcPts val="500"/>
              </a:spcBef>
              <a:spcAft>
                <a:spcPts val="0"/>
              </a:spcAft>
              <a:buSzPct val="277992"/>
              <a:buNone/>
            </a:pPr>
            <a:r>
              <a:t/>
            </a:r>
            <a:endParaRPr sz="700"/>
          </a:p>
          <a:p>
            <a:pPr indent="0" lvl="0" marL="0" rtl="0" algn="just">
              <a:lnSpc>
                <a:spcPct val="90000"/>
              </a:lnSpc>
              <a:spcBef>
                <a:spcPts val="1000"/>
              </a:spcBef>
              <a:spcAft>
                <a:spcPts val="0"/>
              </a:spcAft>
              <a:buSzPct val="86486"/>
              <a:buNone/>
            </a:pPr>
            <a:r>
              <a:rPr b="1" lang="fr-CH" sz="2250"/>
              <a:t>Axes retenus</a:t>
            </a:r>
            <a:endParaRPr/>
          </a:p>
          <a:p>
            <a:pPr indent="-342900" lvl="0" marL="457200" rtl="0" algn="just">
              <a:lnSpc>
                <a:spcPct val="90000"/>
              </a:lnSpc>
              <a:spcBef>
                <a:spcPts val="1000"/>
              </a:spcBef>
              <a:spcAft>
                <a:spcPts val="0"/>
              </a:spcAft>
              <a:buSzPct val="97297"/>
              <a:buFont typeface="Arial"/>
              <a:buChar char="•"/>
            </a:pPr>
            <a:r>
              <a:rPr lang="fr-CH" sz="2000"/>
              <a:t>La promotion de la santé</a:t>
            </a:r>
            <a:endParaRPr sz="2000"/>
          </a:p>
          <a:p>
            <a:pPr indent="-342900" lvl="0" marL="457200" rtl="0" algn="just">
              <a:lnSpc>
                <a:spcPct val="90000"/>
              </a:lnSpc>
              <a:spcBef>
                <a:spcPts val="1000"/>
              </a:spcBef>
              <a:spcAft>
                <a:spcPts val="0"/>
              </a:spcAft>
              <a:buSzPct val="97297"/>
              <a:buFont typeface="Arial"/>
              <a:buChar char="•"/>
            </a:pPr>
            <a:r>
              <a:rPr lang="fr-CH" sz="2000"/>
              <a:t>La prévention primaire </a:t>
            </a:r>
            <a:endParaRPr/>
          </a:p>
          <a:p>
            <a:pPr indent="-228600" lvl="0" marL="457200" rtl="0" algn="just">
              <a:lnSpc>
                <a:spcPct val="90000"/>
              </a:lnSpc>
              <a:spcBef>
                <a:spcPts val="1000"/>
              </a:spcBef>
              <a:spcAft>
                <a:spcPts val="0"/>
              </a:spcAft>
              <a:buSzPct val="277992"/>
              <a:buFont typeface="Arial"/>
              <a:buNone/>
            </a:pPr>
            <a:r>
              <a:t/>
            </a:r>
            <a:endParaRPr sz="700"/>
          </a:p>
          <a:p>
            <a:pPr indent="0" lvl="0" marL="0" rtl="0" algn="just">
              <a:lnSpc>
                <a:spcPct val="90000"/>
              </a:lnSpc>
              <a:spcBef>
                <a:spcPts val="1000"/>
              </a:spcBef>
              <a:spcAft>
                <a:spcPts val="0"/>
              </a:spcAft>
              <a:buSzPct val="86486"/>
              <a:buNone/>
            </a:pPr>
            <a:r>
              <a:rPr b="1" lang="fr-CH" sz="2250"/>
              <a:t>Ancrage</a:t>
            </a:r>
            <a:r>
              <a:rPr lang="fr-CH" sz="2000"/>
              <a:t> </a:t>
            </a:r>
            <a:endParaRPr/>
          </a:p>
          <a:p>
            <a:pPr indent="-342900" lvl="0" marL="457200" rtl="0" algn="just">
              <a:lnSpc>
                <a:spcPct val="90000"/>
              </a:lnSpc>
              <a:spcBef>
                <a:spcPts val="1000"/>
              </a:spcBef>
              <a:spcAft>
                <a:spcPts val="0"/>
              </a:spcAft>
              <a:buSzPct val="97297"/>
              <a:buChar char="•"/>
            </a:pPr>
            <a:r>
              <a:rPr lang="fr-CH" sz="2000" u="sng">
                <a:solidFill>
                  <a:schemeClr val="hlink"/>
                </a:solidFill>
                <a:hlinkClick r:id="rId3"/>
              </a:rPr>
              <a:t>PER</a:t>
            </a:r>
            <a:r>
              <a:rPr lang="fr-CH" sz="2000"/>
              <a:t> (</a:t>
            </a:r>
            <a:r>
              <a:rPr b="1" lang="fr-CH" sz="2000"/>
              <a:t>formation disciplinaire</a:t>
            </a:r>
            <a:r>
              <a:rPr lang="fr-CH" sz="2000"/>
              <a:t>: p. ex. biologie, éducation nutritionnelle, éducation physique, éducation numérique) / formation générale: santé-bien-être), </a:t>
            </a:r>
            <a:r>
              <a:rPr lang="fr-CH" sz="2000" u="sng">
                <a:solidFill>
                  <a:schemeClr val="hlink"/>
                </a:solidFill>
                <a:hlinkClick r:id="rId4"/>
              </a:rPr>
              <a:t>LEJ</a:t>
            </a:r>
            <a:r>
              <a:rPr lang="fr-CH" sz="2000"/>
              <a:t>, </a:t>
            </a:r>
            <a:r>
              <a:rPr lang="fr-CH" sz="2000" u="sng">
                <a:solidFill>
                  <a:schemeClr val="hlink"/>
                </a:solidFill>
                <a:hlinkClick r:id="rId5"/>
              </a:rPr>
              <a:t>PSP</a:t>
            </a:r>
            <a:r>
              <a:rPr lang="fr-CH" sz="2000"/>
              <a:t>,</a:t>
            </a:r>
            <a:r>
              <a:rPr lang="fr-CH" sz="2000" u="sng">
                <a:solidFill>
                  <a:schemeClr val="hlink"/>
                </a:solidFill>
                <a:hlinkClick r:id="rId6"/>
              </a:rPr>
              <a:t>LS</a:t>
            </a:r>
            <a:r>
              <a:rPr lang="fr-CH" sz="2000"/>
              <a:t>, </a:t>
            </a:r>
            <a:r>
              <a:rPr lang="fr-CH" sz="2000" u="sng">
                <a:solidFill>
                  <a:schemeClr val="hlink"/>
                </a:solidFill>
                <a:hlinkClick r:id="rId7"/>
              </a:rPr>
              <a:t>LIP</a:t>
            </a:r>
            <a:r>
              <a:rPr lang="fr-CH" sz="2000"/>
              <a:t>, </a:t>
            </a:r>
            <a:r>
              <a:rPr lang="fr-CH" sz="2000" u="sng">
                <a:solidFill>
                  <a:schemeClr val="hlink"/>
                </a:solidFill>
                <a:hlinkClick r:id="rId8"/>
              </a:rPr>
              <a:t>LED</a:t>
            </a:r>
            <a:r>
              <a:rPr lang="fr-CH" sz="2000"/>
              <a:t> genre, etc…</a:t>
            </a:r>
            <a:endParaRPr/>
          </a:p>
          <a:p>
            <a:pPr indent="-228600" lvl="0" marL="457200" rtl="0" algn="just">
              <a:lnSpc>
                <a:spcPct val="90000"/>
              </a:lnSpc>
              <a:spcBef>
                <a:spcPts val="1000"/>
              </a:spcBef>
              <a:spcAft>
                <a:spcPts val="0"/>
              </a:spcAft>
              <a:buSzPct val="277992"/>
              <a:buFont typeface="Arial"/>
              <a:buNone/>
            </a:pPr>
            <a:r>
              <a:t/>
            </a:r>
            <a:endParaRPr sz="700"/>
          </a:p>
          <a:p>
            <a:pPr indent="0" lvl="0" marL="0" rtl="0" algn="just">
              <a:lnSpc>
                <a:spcPct val="90000"/>
              </a:lnSpc>
              <a:spcBef>
                <a:spcPts val="1000"/>
              </a:spcBef>
              <a:spcAft>
                <a:spcPts val="0"/>
              </a:spcAft>
              <a:buSzPct val="86486"/>
              <a:buNone/>
            </a:pPr>
            <a:r>
              <a:rPr b="1" lang="fr-CH" sz="2250"/>
              <a:t>Comment</a:t>
            </a:r>
            <a:endParaRPr/>
          </a:p>
          <a:p>
            <a:pPr indent="-342900" lvl="0" marL="457200" rtl="0" algn="just">
              <a:lnSpc>
                <a:spcPct val="90000"/>
              </a:lnSpc>
              <a:spcBef>
                <a:spcPts val="1000"/>
              </a:spcBef>
              <a:spcAft>
                <a:spcPts val="0"/>
              </a:spcAft>
              <a:buSzPct val="97297"/>
              <a:buChar char="•"/>
            </a:pPr>
            <a:r>
              <a:rPr lang="fr-CH" sz="2000"/>
              <a:t>Éducations à la santé en classe </a:t>
            </a:r>
            <a:endParaRPr/>
          </a:p>
          <a:p>
            <a:pPr indent="-342900" lvl="0" marL="457200" rtl="0" algn="just">
              <a:lnSpc>
                <a:spcPct val="90000"/>
              </a:lnSpc>
              <a:spcBef>
                <a:spcPts val="1000"/>
              </a:spcBef>
              <a:spcAft>
                <a:spcPts val="0"/>
              </a:spcAft>
              <a:buSzPct val="97297"/>
              <a:buChar char="•"/>
            </a:pPr>
            <a:r>
              <a:rPr lang="fr-CH" sz="2000"/>
              <a:t>Moyens d'enseignement genevois MEG / MER-PER</a:t>
            </a:r>
            <a:endParaRPr/>
          </a:p>
          <a:p>
            <a:pPr indent="-342900" lvl="0" marL="457200" rtl="0" algn="just">
              <a:lnSpc>
                <a:spcPct val="90000"/>
              </a:lnSpc>
              <a:spcBef>
                <a:spcPts val="1000"/>
              </a:spcBef>
              <a:spcAft>
                <a:spcPts val="0"/>
              </a:spcAft>
              <a:buSzPct val="97297"/>
              <a:buChar char="•"/>
            </a:pPr>
            <a:r>
              <a:rPr lang="fr-CH" sz="2000"/>
              <a:t>Projets d'établissements</a:t>
            </a:r>
            <a:endParaRPr sz="2000"/>
          </a:p>
        </p:txBody>
      </p:sp>
      <p:sp>
        <p:nvSpPr>
          <p:cNvPr id="201" name="Google Shape;201;p34"/>
          <p:cNvSpPr/>
          <p:nvPr/>
        </p:nvSpPr>
        <p:spPr>
          <a:xfrm>
            <a:off x="1981200" y="1515488"/>
            <a:ext cx="400050" cy="30353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b="1"/>
          </a:p>
          <a:p>
            <a:pPr indent="-228600" lvl="0" marL="457200" rtl="0" algn="l">
              <a:lnSpc>
                <a:spcPct val="90000"/>
              </a:lnSpc>
              <a:spcBef>
                <a:spcPts val="1000"/>
              </a:spcBef>
              <a:spcAft>
                <a:spcPts val="0"/>
              </a:spcAft>
              <a:buClr>
                <a:schemeClr val="dk1"/>
              </a:buClr>
              <a:buSzPts val="1800"/>
              <a:buNone/>
            </a:pPr>
            <a:r>
              <a:t/>
            </a:r>
            <a:endParaRPr/>
          </a:p>
        </p:txBody>
      </p:sp>
      <p:pic>
        <p:nvPicPr>
          <p:cNvPr id="208" name="Google Shape;208;p35"/>
          <p:cNvPicPr preferRelativeResize="0"/>
          <p:nvPr/>
        </p:nvPicPr>
        <p:blipFill rotWithShape="1">
          <a:blip r:embed="rId3">
            <a:alphaModFix/>
          </a:blip>
          <a:srcRect b="0" l="0" r="0" t="0"/>
          <a:stretch/>
        </p:blipFill>
        <p:spPr>
          <a:xfrm>
            <a:off x="6173947" y="1833642"/>
            <a:ext cx="4081045" cy="4105107"/>
          </a:xfrm>
          <a:prstGeom prst="rect">
            <a:avLst/>
          </a:prstGeom>
          <a:noFill/>
          <a:ln>
            <a:noFill/>
          </a:ln>
        </p:spPr>
      </p:pic>
      <p:pic>
        <p:nvPicPr>
          <p:cNvPr id="209" name="Google Shape;209;p35"/>
          <p:cNvPicPr preferRelativeResize="0"/>
          <p:nvPr/>
        </p:nvPicPr>
        <p:blipFill rotWithShape="1">
          <a:blip r:embed="rId4">
            <a:alphaModFix/>
          </a:blip>
          <a:srcRect b="0" l="0" r="0" t="0"/>
          <a:stretch/>
        </p:blipFill>
        <p:spPr>
          <a:xfrm>
            <a:off x="2059147" y="1833641"/>
            <a:ext cx="3871755" cy="3828973"/>
          </a:xfrm>
          <a:prstGeom prst="rect">
            <a:avLst/>
          </a:prstGeom>
          <a:noFill/>
          <a:ln>
            <a:noFill/>
          </a:ln>
        </p:spPr>
      </p:pic>
      <p:sp>
        <p:nvSpPr>
          <p:cNvPr id="210" name="Google Shape;210;p35"/>
          <p:cNvSpPr/>
          <p:nvPr/>
        </p:nvSpPr>
        <p:spPr>
          <a:xfrm>
            <a:off x="2614446" y="5662613"/>
            <a:ext cx="11671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400" u="none" cap="none" strike="noStrike">
                <a:solidFill>
                  <a:srgbClr val="000000"/>
                </a:solidFill>
                <a:latin typeface="Calibri"/>
                <a:ea typeface="Calibri"/>
                <a:cs typeface="Calibri"/>
                <a:sym typeface="Calibri"/>
              </a:rPr>
              <a:t>careum.ch</a:t>
            </a:r>
            <a:endParaRPr/>
          </a:p>
        </p:txBody>
      </p:sp>
      <p:sp>
        <p:nvSpPr>
          <p:cNvPr id="211" name="Google Shape;211;p35"/>
          <p:cNvSpPr txBox="1"/>
          <p:nvPr/>
        </p:nvSpPr>
        <p:spPr>
          <a:xfrm>
            <a:off x="2059145" y="371788"/>
            <a:ext cx="8229600" cy="12569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fr-CH" sz="2400" u="none" cap="none" strike="noStrike">
                <a:solidFill>
                  <a:srgbClr val="000000"/>
                </a:solidFill>
                <a:latin typeface="Arial"/>
                <a:ea typeface="Arial"/>
                <a:cs typeface="Arial"/>
                <a:sym typeface="Arial"/>
              </a:rPr>
              <a:t>Littératie en santé: concept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1941195" y="323851"/>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CH" sz="2400"/>
              <a:t>Déterminants de la santé</a:t>
            </a:r>
            <a:endParaRPr/>
          </a:p>
        </p:txBody>
      </p:sp>
      <p:pic>
        <p:nvPicPr>
          <p:cNvPr id="218" name="Google Shape;218;p36"/>
          <p:cNvPicPr preferRelativeResize="0"/>
          <p:nvPr>
            <p:ph idx="1" type="body"/>
          </p:nvPr>
        </p:nvPicPr>
        <p:blipFill rotWithShape="1">
          <a:blip r:embed="rId3">
            <a:alphaModFix/>
          </a:blip>
          <a:srcRect b="0" l="0" r="0" t="0"/>
          <a:stretch/>
        </p:blipFill>
        <p:spPr>
          <a:xfrm>
            <a:off x="2506980" y="1693331"/>
            <a:ext cx="7098030" cy="3989070"/>
          </a:xfrm>
          <a:prstGeom prst="rect">
            <a:avLst/>
          </a:prstGeom>
          <a:noFill/>
          <a:ln cap="flat" cmpd="sng" w="9525">
            <a:solidFill>
              <a:srgbClr val="A5A5A5"/>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p:nvPr/>
        </p:nvSpPr>
        <p:spPr>
          <a:xfrm>
            <a:off x="1211968" y="1345505"/>
            <a:ext cx="9565342" cy="515470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5" name="Google Shape;225;p37"/>
          <p:cNvSpPr txBox="1"/>
          <p:nvPr>
            <p:ph idx="1" type="body"/>
          </p:nvPr>
        </p:nvSpPr>
        <p:spPr>
          <a:xfrm>
            <a:off x="1981200" y="1288573"/>
            <a:ext cx="8229600" cy="468289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fr-CH"/>
              <a:t>​</a:t>
            </a:r>
            <a:endParaRPr sz="4400"/>
          </a:p>
        </p:txBody>
      </p:sp>
      <p:sp>
        <p:nvSpPr>
          <p:cNvPr id="226" name="Google Shape;226;p37"/>
          <p:cNvSpPr txBox="1"/>
          <p:nvPr/>
        </p:nvSpPr>
        <p:spPr>
          <a:xfrm>
            <a:off x="252745" y="-14692"/>
            <a:ext cx="11483788" cy="126329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fr-CH" sz="2000" u="none" cap="none" strike="noStrike">
                <a:solidFill>
                  <a:srgbClr val="000000"/>
                </a:solidFill>
                <a:latin typeface="Arial"/>
                <a:ea typeface="Arial"/>
                <a:cs typeface="Arial"/>
                <a:sym typeface="Arial"/>
              </a:rPr>
              <a:t>Proposition d'un plan de promotion de la santé et de prévention</a:t>
            </a:r>
            <a:endParaRPr/>
          </a:p>
          <a:p>
            <a:pPr indent="0" lvl="0" marL="0" marR="0" rtl="0" algn="l">
              <a:lnSpc>
                <a:spcPct val="100000"/>
              </a:lnSpc>
              <a:spcBef>
                <a:spcPts val="0"/>
              </a:spcBef>
              <a:spcAft>
                <a:spcPts val="0"/>
              </a:spcAft>
              <a:buNone/>
            </a:pPr>
            <a:r>
              <a:rPr b="1" i="0" lang="fr-CH" sz="2000" u="none" cap="none" strike="noStrike">
                <a:solidFill>
                  <a:srgbClr val="000000"/>
                </a:solidFill>
                <a:latin typeface="Arial"/>
                <a:ea typeface="Arial"/>
                <a:cs typeface="Arial"/>
                <a:sym typeface="Arial"/>
              </a:rPr>
              <a:t>	une stratégie multimodale / approche systémique pour renforcer la littératie en santé</a:t>
            </a:r>
            <a:endParaRPr/>
          </a:p>
        </p:txBody>
      </p:sp>
      <p:pic>
        <p:nvPicPr>
          <p:cNvPr id="227" name="Google Shape;227;p37"/>
          <p:cNvPicPr preferRelativeResize="0"/>
          <p:nvPr/>
        </p:nvPicPr>
        <p:blipFill rotWithShape="1">
          <a:blip r:embed="rId3">
            <a:alphaModFix/>
          </a:blip>
          <a:srcRect b="0" l="0" r="0" t="0"/>
          <a:stretch/>
        </p:blipFill>
        <p:spPr>
          <a:xfrm>
            <a:off x="3375973" y="1509076"/>
            <a:ext cx="5588957" cy="2935934"/>
          </a:xfrm>
          <a:prstGeom prst="rect">
            <a:avLst/>
          </a:prstGeom>
          <a:noFill/>
          <a:ln>
            <a:noFill/>
          </a:ln>
        </p:spPr>
      </p:pic>
      <p:sp>
        <p:nvSpPr>
          <p:cNvPr id="228" name="Google Shape;228;p37"/>
          <p:cNvSpPr/>
          <p:nvPr/>
        </p:nvSpPr>
        <p:spPr>
          <a:xfrm>
            <a:off x="5848350" y="3609176"/>
            <a:ext cx="495300" cy="1574800"/>
          </a:xfrm>
          <a:prstGeom prst="up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29" name="Google Shape;229;p37"/>
          <p:cNvSpPr/>
          <p:nvPr/>
        </p:nvSpPr>
        <p:spPr>
          <a:xfrm>
            <a:off x="8267700" y="3314511"/>
            <a:ext cx="495300" cy="1844067"/>
          </a:xfrm>
          <a:prstGeom prst="up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0" name="Google Shape;230;p37"/>
          <p:cNvSpPr/>
          <p:nvPr/>
        </p:nvSpPr>
        <p:spPr>
          <a:xfrm>
            <a:off x="4730989" y="5286993"/>
            <a:ext cx="2527300" cy="1073613"/>
          </a:xfrm>
          <a:prstGeom prst="rect">
            <a:avLst/>
          </a:prstGeom>
          <a:solidFill>
            <a:srgbClr val="8DA9DB"/>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fr-CH" sz="1400" u="none" cap="none" strike="noStrike">
                <a:solidFill>
                  <a:srgbClr val="FFFFFF"/>
                </a:solidFill>
                <a:latin typeface="Arial"/>
                <a:ea typeface="Arial"/>
                <a:cs typeface="Arial"/>
                <a:sym typeface="Arial"/>
              </a:rPr>
              <a:t>Prestations indirectes</a:t>
            </a:r>
            <a:endParaRPr/>
          </a:p>
          <a:p>
            <a:pPr indent="0" lvl="0" marL="0" marR="0" rtl="0" algn="l">
              <a:lnSpc>
                <a:spcPct val="100000"/>
              </a:lnSpc>
              <a:spcBef>
                <a:spcPts val="0"/>
              </a:spcBef>
              <a:spcAft>
                <a:spcPts val="0"/>
              </a:spcAft>
              <a:buNone/>
            </a:pPr>
            <a:r>
              <a:t/>
            </a:r>
            <a:endParaRPr b="0" i="0" sz="800" u="none" cap="none" strike="noStrike">
              <a:solidFill>
                <a:srgbClr val="FFFFFF"/>
              </a:solidFill>
              <a:latin typeface="Arial"/>
              <a:ea typeface="Arial"/>
              <a:cs typeface="Arial"/>
              <a:sym typeface="Arial"/>
            </a:endParaRPr>
          </a:p>
          <a:p>
            <a:pPr indent="-285759" lvl="0" marL="285759" marR="0" rtl="0" algn="l">
              <a:lnSpc>
                <a:spcPct val="100000"/>
              </a:lnSpc>
              <a:spcBef>
                <a:spcPts val="0"/>
              </a:spcBef>
              <a:spcAft>
                <a:spcPts val="0"/>
              </a:spcAft>
              <a:buClr>
                <a:srgbClr val="000000"/>
              </a:buClr>
              <a:buSzPts val="1400"/>
              <a:buFont typeface="Arial"/>
              <a:buChar char="-"/>
            </a:pPr>
            <a:r>
              <a:rPr b="0" i="0" lang="fr-CH" sz="1400" u="none" cap="none" strike="noStrike">
                <a:solidFill>
                  <a:srgbClr val="FFFFFF"/>
                </a:solidFill>
                <a:latin typeface="Arial"/>
                <a:ea typeface="Arial"/>
                <a:cs typeface="Arial"/>
                <a:sym typeface="Arial"/>
              </a:rPr>
              <a:t>Formation enseignants / MEG</a:t>
            </a:r>
            <a:endParaRPr/>
          </a:p>
          <a:p>
            <a:pPr indent="-285759" lvl="0" marL="285759" marR="0" rtl="0" algn="l">
              <a:lnSpc>
                <a:spcPct val="100000"/>
              </a:lnSpc>
              <a:spcBef>
                <a:spcPts val="0"/>
              </a:spcBef>
              <a:spcAft>
                <a:spcPts val="0"/>
              </a:spcAft>
              <a:buClr>
                <a:srgbClr val="000000"/>
              </a:buClr>
              <a:buSzPts val="1400"/>
              <a:buFont typeface="Arial"/>
              <a:buChar char="-"/>
            </a:pPr>
            <a:r>
              <a:rPr b="0" i="0" lang="fr-CH" sz="1400" u="none" cap="none" strike="noStrike">
                <a:solidFill>
                  <a:srgbClr val="FFFFFF"/>
                </a:solidFill>
                <a:latin typeface="Arial"/>
                <a:ea typeface="Arial"/>
                <a:cs typeface="Arial"/>
                <a:sym typeface="Arial"/>
              </a:rPr>
              <a:t>Projets d'établissements</a:t>
            </a:r>
            <a:endParaRPr/>
          </a:p>
        </p:txBody>
      </p:sp>
      <p:sp>
        <p:nvSpPr>
          <p:cNvPr id="231" name="Google Shape;231;p37"/>
          <p:cNvSpPr/>
          <p:nvPr/>
        </p:nvSpPr>
        <p:spPr>
          <a:xfrm>
            <a:off x="7398864" y="5286991"/>
            <a:ext cx="2298700" cy="838200"/>
          </a:xfrm>
          <a:prstGeom prst="rect">
            <a:avLst/>
          </a:prstGeom>
          <a:solidFill>
            <a:srgbClr val="8DA9DB"/>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400" u="none" cap="none" strike="noStrike">
                <a:solidFill>
                  <a:srgbClr val="FFFFFF"/>
                </a:solidFill>
                <a:latin typeface="Arial"/>
                <a:ea typeface="Arial"/>
                <a:cs typeface="Arial"/>
                <a:sym typeface="Arial"/>
              </a:rPr>
              <a:t>Prestations directes</a:t>
            </a:r>
            <a:endParaRPr/>
          </a:p>
          <a:p>
            <a:pPr indent="0" lvl="0" marL="0" marR="0" rtl="0" algn="ctr">
              <a:lnSpc>
                <a:spcPct val="100000"/>
              </a:lnSpc>
              <a:spcBef>
                <a:spcPts val="0"/>
              </a:spcBef>
              <a:spcAft>
                <a:spcPts val="0"/>
              </a:spcAft>
              <a:buNone/>
            </a:pPr>
            <a:r>
              <a:t/>
            </a:r>
            <a:endParaRPr b="0"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0" i="0" lang="fr-CH" sz="1400" u="none" cap="none" strike="noStrike">
                <a:solidFill>
                  <a:srgbClr val="FFFFFF"/>
                </a:solidFill>
                <a:latin typeface="Arial"/>
                <a:ea typeface="Arial"/>
                <a:cs typeface="Arial"/>
                <a:sym typeface="Arial"/>
              </a:rPr>
              <a:t>- Cours face classe</a:t>
            </a:r>
            <a:endParaRPr/>
          </a:p>
        </p:txBody>
      </p:sp>
      <p:sp>
        <p:nvSpPr>
          <p:cNvPr id="232" name="Google Shape;232;p37"/>
          <p:cNvSpPr/>
          <p:nvPr/>
        </p:nvSpPr>
        <p:spPr>
          <a:xfrm>
            <a:off x="2849881" y="5279545"/>
            <a:ext cx="1740535" cy="838200"/>
          </a:xfrm>
          <a:prstGeom prst="rect">
            <a:avLst/>
          </a:prstGeom>
          <a:solidFill>
            <a:schemeClr val="accent4"/>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400" u="none" cap="none" strike="noStrike">
                <a:solidFill>
                  <a:srgbClr val="FFFFFF"/>
                </a:solidFill>
                <a:latin typeface="Arial"/>
                <a:ea typeface="Arial"/>
                <a:cs typeface="Arial"/>
                <a:sym typeface="Arial"/>
              </a:rPr>
              <a:t>Évaluation</a:t>
            </a:r>
            <a:endParaRPr/>
          </a:p>
          <a:p>
            <a:pPr indent="0" lvl="0" marL="0" marR="0" rtl="0" algn="ctr">
              <a:lnSpc>
                <a:spcPct val="100000"/>
              </a:lnSpc>
              <a:spcBef>
                <a:spcPts val="0"/>
              </a:spcBef>
              <a:spcAft>
                <a:spcPts val="0"/>
              </a:spcAft>
              <a:buNone/>
            </a:pPr>
            <a:r>
              <a:rPr b="0" i="0" lang="fr-CH" sz="1400" u="none" cap="none" strike="noStrike">
                <a:solidFill>
                  <a:srgbClr val="FFFFFF"/>
                </a:solidFill>
                <a:latin typeface="Arial"/>
                <a:ea typeface="Arial"/>
                <a:cs typeface="Arial"/>
                <a:sym typeface="Arial"/>
              </a:rPr>
              <a:t>Expertise</a:t>
            </a:r>
            <a:endParaRPr/>
          </a:p>
        </p:txBody>
      </p:sp>
      <p:sp>
        <p:nvSpPr>
          <p:cNvPr id="233" name="Google Shape;233;p37"/>
          <p:cNvSpPr/>
          <p:nvPr/>
        </p:nvSpPr>
        <p:spPr>
          <a:xfrm>
            <a:off x="3525364" y="4445010"/>
            <a:ext cx="495300" cy="746752"/>
          </a:xfrm>
          <a:prstGeom prst="upArrow">
            <a:avLst>
              <a:gd fmla="val 50000" name="adj1"/>
              <a:gd fmla="val 50000" name="adj2"/>
            </a:avLst>
          </a:prstGeom>
          <a:solidFill>
            <a:srgbClr val="FEE599"/>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234" name="Google Shape;234;p37"/>
          <p:cNvCxnSpPr/>
          <p:nvPr/>
        </p:nvCxnSpPr>
        <p:spPr>
          <a:xfrm>
            <a:off x="446809" y="807332"/>
            <a:ext cx="644236" cy="0"/>
          </a:xfrm>
          <a:prstGeom prst="straightConnector1">
            <a:avLst/>
          </a:prstGeom>
          <a:noFill/>
          <a:ln cap="flat" cmpd="sng" w="19050">
            <a:solidFill>
              <a:srgbClr val="EB792A"/>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8"/>
          <p:cNvPicPr preferRelativeResize="0"/>
          <p:nvPr>
            <p:ph idx="1" type="body"/>
          </p:nvPr>
        </p:nvPicPr>
        <p:blipFill rotWithShape="1">
          <a:blip r:embed="rId3">
            <a:alphaModFix/>
          </a:blip>
          <a:srcRect b="0" l="0" r="0" t="0"/>
          <a:stretch/>
        </p:blipFill>
        <p:spPr>
          <a:xfrm>
            <a:off x="1981200" y="1661037"/>
            <a:ext cx="8229600" cy="3969316"/>
          </a:xfrm>
          <a:prstGeom prst="rect">
            <a:avLst/>
          </a:prstGeom>
          <a:noFill/>
          <a:ln>
            <a:noFill/>
          </a:ln>
        </p:spPr>
      </p:pic>
      <p:sp>
        <p:nvSpPr>
          <p:cNvPr id="241" name="Google Shape;241;p38"/>
          <p:cNvSpPr/>
          <p:nvPr/>
        </p:nvSpPr>
        <p:spPr>
          <a:xfrm>
            <a:off x="3620704" y="2396693"/>
            <a:ext cx="1491916" cy="1049153"/>
          </a:xfrm>
          <a:prstGeom prst="ellipse">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2" name="Google Shape;242;p38"/>
          <p:cNvSpPr/>
          <p:nvPr/>
        </p:nvSpPr>
        <p:spPr>
          <a:xfrm>
            <a:off x="8595361" y="2396693"/>
            <a:ext cx="1491916" cy="1049153"/>
          </a:xfrm>
          <a:prstGeom prst="ellipse">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 name="Google Shape;243;p38"/>
          <p:cNvSpPr/>
          <p:nvPr/>
        </p:nvSpPr>
        <p:spPr>
          <a:xfrm>
            <a:off x="2039755" y="3445845"/>
            <a:ext cx="7964102" cy="606392"/>
          </a:xfrm>
          <a:prstGeom prst="ellipse">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44" name="Google Shape;244;p38"/>
          <p:cNvPicPr preferRelativeResize="0"/>
          <p:nvPr/>
        </p:nvPicPr>
        <p:blipFill rotWithShape="1">
          <a:blip r:embed="rId4">
            <a:alphaModFix/>
          </a:blip>
          <a:srcRect b="0" l="0" r="0" t="0"/>
          <a:stretch/>
        </p:blipFill>
        <p:spPr>
          <a:xfrm>
            <a:off x="2919289" y="3155873"/>
            <a:ext cx="661987" cy="168275"/>
          </a:xfrm>
          <a:prstGeom prst="rect">
            <a:avLst/>
          </a:prstGeom>
          <a:noFill/>
          <a:ln>
            <a:noFill/>
          </a:ln>
        </p:spPr>
      </p:pic>
      <p:pic>
        <p:nvPicPr>
          <p:cNvPr id="245" name="Google Shape;245;p38"/>
          <p:cNvPicPr preferRelativeResize="0"/>
          <p:nvPr/>
        </p:nvPicPr>
        <p:blipFill rotWithShape="1">
          <a:blip r:embed="rId4">
            <a:alphaModFix/>
          </a:blip>
          <a:srcRect b="0" l="0" r="0" t="0"/>
          <a:stretch/>
        </p:blipFill>
        <p:spPr>
          <a:xfrm>
            <a:off x="7968143" y="3193274"/>
            <a:ext cx="661987" cy="168275"/>
          </a:xfrm>
          <a:prstGeom prst="rect">
            <a:avLst/>
          </a:prstGeom>
          <a:noFill/>
          <a:ln>
            <a:noFill/>
          </a:ln>
        </p:spPr>
      </p:pic>
      <p:pic>
        <p:nvPicPr>
          <p:cNvPr id="246" name="Google Shape;246;p38"/>
          <p:cNvPicPr preferRelativeResize="0"/>
          <p:nvPr/>
        </p:nvPicPr>
        <p:blipFill rotWithShape="1">
          <a:blip r:embed="rId4">
            <a:alphaModFix/>
          </a:blip>
          <a:srcRect b="0" l="0" r="0" t="0"/>
          <a:stretch/>
        </p:blipFill>
        <p:spPr>
          <a:xfrm>
            <a:off x="6373004" y="3193434"/>
            <a:ext cx="661987" cy="168275"/>
          </a:xfrm>
          <a:prstGeom prst="rect">
            <a:avLst/>
          </a:prstGeom>
          <a:noFill/>
          <a:ln>
            <a:noFill/>
          </a:ln>
        </p:spPr>
      </p:pic>
      <p:pic>
        <p:nvPicPr>
          <p:cNvPr id="247" name="Google Shape;247;p38"/>
          <p:cNvPicPr preferRelativeResize="0"/>
          <p:nvPr/>
        </p:nvPicPr>
        <p:blipFill rotWithShape="1">
          <a:blip r:embed="rId4">
            <a:alphaModFix/>
          </a:blip>
          <a:srcRect b="0" l="0" r="0" t="0"/>
          <a:stretch/>
        </p:blipFill>
        <p:spPr>
          <a:xfrm>
            <a:off x="4450635" y="3193274"/>
            <a:ext cx="661987" cy="168275"/>
          </a:xfrm>
          <a:prstGeom prst="rect">
            <a:avLst/>
          </a:prstGeom>
          <a:noFill/>
          <a:ln>
            <a:noFill/>
          </a:ln>
        </p:spPr>
      </p:pic>
      <p:pic>
        <p:nvPicPr>
          <p:cNvPr id="248" name="Google Shape;248;p38"/>
          <p:cNvPicPr preferRelativeResize="0"/>
          <p:nvPr/>
        </p:nvPicPr>
        <p:blipFill rotWithShape="1">
          <a:blip r:embed="rId4">
            <a:alphaModFix/>
          </a:blip>
          <a:srcRect b="0" l="0" r="0" t="0"/>
          <a:stretch/>
        </p:blipFill>
        <p:spPr>
          <a:xfrm>
            <a:off x="1981200" y="1319321"/>
            <a:ext cx="661987" cy="183245"/>
          </a:xfrm>
          <a:prstGeom prst="rect">
            <a:avLst/>
          </a:prstGeom>
          <a:noFill/>
          <a:ln>
            <a:noFill/>
          </a:ln>
        </p:spPr>
      </p:pic>
      <p:sp>
        <p:nvSpPr>
          <p:cNvPr id="249" name="Google Shape;249;p38"/>
          <p:cNvSpPr txBox="1"/>
          <p:nvPr/>
        </p:nvSpPr>
        <p:spPr>
          <a:xfrm>
            <a:off x="2711124" y="1143916"/>
            <a:ext cx="8229600" cy="45556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fr-CH" sz="2000" u="none" cap="none" strike="noStrike">
                <a:solidFill>
                  <a:srgbClr val="000000"/>
                </a:solidFill>
                <a:latin typeface="Arial"/>
                <a:ea typeface="Arial"/>
                <a:cs typeface="Arial"/>
                <a:sym typeface="Arial"/>
              </a:rPr>
              <a:t>Part de prestations déjà existantes</a:t>
            </a:r>
            <a:endParaRPr b="1" i="0" sz="2000" u="none" cap="none" strike="noStrike">
              <a:solidFill>
                <a:srgbClr val="000000"/>
              </a:solidFill>
              <a:latin typeface="Arial"/>
              <a:ea typeface="Arial"/>
              <a:cs typeface="Arial"/>
              <a:sym typeface="Arial"/>
            </a:endParaRPr>
          </a:p>
        </p:txBody>
      </p:sp>
      <p:pic>
        <p:nvPicPr>
          <p:cNvPr id="250" name="Google Shape;250;p38"/>
          <p:cNvPicPr preferRelativeResize="0"/>
          <p:nvPr/>
        </p:nvPicPr>
        <p:blipFill rotWithShape="1">
          <a:blip r:embed="rId4">
            <a:alphaModFix/>
          </a:blip>
          <a:srcRect b="0" l="0" r="0" t="0"/>
          <a:stretch/>
        </p:blipFill>
        <p:spPr>
          <a:xfrm>
            <a:off x="9153392" y="3222468"/>
            <a:ext cx="661987" cy="168275"/>
          </a:xfrm>
          <a:prstGeom prst="rect">
            <a:avLst/>
          </a:prstGeom>
          <a:noFill/>
          <a:ln>
            <a:noFill/>
          </a:ln>
        </p:spPr>
      </p:pic>
      <p:sp>
        <p:nvSpPr>
          <p:cNvPr id="251" name="Google Shape;251;p38"/>
          <p:cNvSpPr/>
          <p:nvPr/>
        </p:nvSpPr>
        <p:spPr>
          <a:xfrm>
            <a:off x="9685022" y="3155871"/>
            <a:ext cx="133025" cy="121538"/>
          </a:xfrm>
          <a:prstGeom prst="star5">
            <a:avLst>
              <a:gd fmla="val 19098" name="adj"/>
              <a:gd fmla="val 105146" name="hf"/>
              <a:gd fmla="val 110557" name="vf"/>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52" name="Google Shape;252;p38"/>
          <p:cNvSpPr/>
          <p:nvPr/>
        </p:nvSpPr>
        <p:spPr>
          <a:xfrm>
            <a:off x="2711124" y="5862824"/>
            <a:ext cx="99060" cy="129636"/>
          </a:xfrm>
          <a:prstGeom prst="star5">
            <a:avLst>
              <a:gd fmla="val 19098" name="adj"/>
              <a:gd fmla="val 105146" name="hf"/>
              <a:gd fmla="val 110557" name="vf"/>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53" name="Google Shape;253;p38"/>
          <p:cNvSpPr txBox="1"/>
          <p:nvPr/>
        </p:nvSpPr>
        <p:spPr>
          <a:xfrm>
            <a:off x="2960962" y="5773753"/>
            <a:ext cx="66213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400" u="none" cap="none" strike="noStrike">
                <a:solidFill>
                  <a:srgbClr val="000000"/>
                </a:solidFill>
                <a:latin typeface="Arial"/>
                <a:ea typeface="Arial"/>
                <a:cs typeface="Arial"/>
                <a:sym typeface="Arial"/>
              </a:rPr>
              <a:t>En cours: dossier parents SEM, E-learning 3P, convention avec Action Innocence</a:t>
            </a:r>
            <a:endParaRPr/>
          </a:p>
        </p:txBody>
      </p:sp>
      <p:pic>
        <p:nvPicPr>
          <p:cNvPr id="254" name="Google Shape;254;p38"/>
          <p:cNvPicPr preferRelativeResize="0"/>
          <p:nvPr/>
        </p:nvPicPr>
        <p:blipFill rotWithShape="1">
          <a:blip r:embed="rId5">
            <a:alphaModFix/>
          </a:blip>
          <a:srcRect b="0" l="0" r="0" t="0"/>
          <a:stretch/>
        </p:blipFill>
        <p:spPr>
          <a:xfrm>
            <a:off x="7210839" y="2396693"/>
            <a:ext cx="1514606" cy="1074513"/>
          </a:xfrm>
          <a:prstGeom prst="rect">
            <a:avLst/>
          </a:prstGeom>
          <a:noFill/>
          <a:ln>
            <a:noFill/>
          </a:ln>
        </p:spPr>
      </p:pic>
      <p:sp>
        <p:nvSpPr>
          <p:cNvPr id="255" name="Google Shape;255;p38"/>
          <p:cNvSpPr txBox="1"/>
          <p:nvPr/>
        </p:nvSpPr>
        <p:spPr>
          <a:xfrm>
            <a:off x="328934" y="257948"/>
            <a:ext cx="8229600" cy="45556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fr-CH" sz="2000" u="none" cap="none" strike="noStrike">
                <a:solidFill>
                  <a:srgbClr val="000000"/>
                </a:solidFill>
                <a:latin typeface="Arial"/>
                <a:ea typeface="Arial"/>
                <a:cs typeface="Arial"/>
                <a:sym typeface="Arial"/>
              </a:rPr>
              <a:t>Organisation du projet FR 10A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500"/>
                                        <p:tgtEl>
                                          <p:spTgt spid="2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500"/>
                                        <p:tgtEl>
                                          <p:spTgt spid="24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500"/>
                                        <p:tgtEl>
                                          <p:spTgt spid="2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p:nvPr/>
        </p:nvSpPr>
        <p:spPr>
          <a:xfrm>
            <a:off x="892934" y="804532"/>
            <a:ext cx="1822403" cy="2199116"/>
          </a:xfrm>
          <a:prstGeom prst="rect">
            <a:avLst/>
          </a:prstGeom>
          <a:noFill/>
          <a:ln cap="flat" cmpd="sng" w="9525">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200" u="none" cap="none" strike="noStrike">
                <a:solidFill>
                  <a:srgbClr val="7F7F7F"/>
                </a:solidFill>
                <a:latin typeface="Arial"/>
                <a:ea typeface="Arial"/>
                <a:cs typeface="Arial"/>
                <a:sym typeface="Arial"/>
              </a:rPr>
              <a:t>Structures pérennes</a:t>
            </a:r>
            <a:endParaRPr/>
          </a:p>
          <a:p>
            <a:pPr indent="0" lvl="0" marL="0" marR="0" rtl="0" algn="ctr">
              <a:lnSpc>
                <a:spcPct val="100000"/>
              </a:lnSpc>
              <a:spcBef>
                <a:spcPts val="0"/>
              </a:spcBef>
              <a:spcAft>
                <a:spcPts val="0"/>
              </a:spcAft>
              <a:buNone/>
            </a:pPr>
            <a:r>
              <a:t/>
            </a:r>
            <a:endParaRPr b="1"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rPr b="0" i="0" lang="fr-CH" sz="1200" u="none" cap="none" strike="noStrike">
                <a:solidFill>
                  <a:srgbClr val="7F7F7F"/>
                </a:solidFill>
                <a:latin typeface="Arial"/>
                <a:ea typeface="Arial"/>
                <a:cs typeface="Arial"/>
                <a:sym typeface="Arial"/>
              </a:rPr>
              <a:t>_</a:t>
            </a:r>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rgbClr val="7F7F7F"/>
              </a:solidFill>
              <a:latin typeface="Arial"/>
              <a:ea typeface="Arial"/>
              <a:cs typeface="Arial"/>
              <a:sym typeface="Arial"/>
            </a:endParaRPr>
          </a:p>
        </p:txBody>
      </p:sp>
      <p:sp>
        <p:nvSpPr>
          <p:cNvPr id="262" name="Google Shape;262;p39"/>
          <p:cNvSpPr txBox="1"/>
          <p:nvPr>
            <p:ph type="title"/>
          </p:nvPr>
        </p:nvSpPr>
        <p:spPr>
          <a:xfrm>
            <a:off x="183906" y="95465"/>
            <a:ext cx="8229600" cy="4534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i="0" lang="fr-CH" sz="2000" u="none" cap="none" strike="noStrike">
                <a:solidFill>
                  <a:schemeClr val="dk1"/>
                </a:solidFill>
                <a:latin typeface="Arial"/>
                <a:ea typeface="Arial"/>
                <a:cs typeface="Arial"/>
                <a:sym typeface="Arial"/>
              </a:rPr>
              <a:t>Organisation générale du projet FR 10A</a:t>
            </a:r>
            <a:endParaRPr/>
          </a:p>
        </p:txBody>
      </p:sp>
      <p:sp>
        <p:nvSpPr>
          <p:cNvPr id="263" name="Google Shape;263;p39"/>
          <p:cNvSpPr/>
          <p:nvPr/>
        </p:nvSpPr>
        <p:spPr>
          <a:xfrm>
            <a:off x="3036569" y="1342469"/>
            <a:ext cx="5599776" cy="1611960"/>
          </a:xfrm>
          <a:prstGeom prst="rect">
            <a:avLst/>
          </a:prstGeom>
          <a:solidFill>
            <a:srgbClr val="9CC2E5"/>
          </a:solidFill>
          <a:ln cap="flat" cmpd="sng" w="9525">
            <a:solidFill>
              <a:schemeClr val="accent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rgbClr val="205867"/>
              </a:solidFill>
              <a:latin typeface="Arial"/>
              <a:ea typeface="Arial"/>
              <a:cs typeface="Arial"/>
              <a:sym typeface="Arial"/>
            </a:endParaRPr>
          </a:p>
        </p:txBody>
      </p:sp>
      <p:sp>
        <p:nvSpPr>
          <p:cNvPr id="264" name="Google Shape;264;p39"/>
          <p:cNvSpPr/>
          <p:nvPr/>
        </p:nvSpPr>
        <p:spPr>
          <a:xfrm>
            <a:off x="1006831" y="3057501"/>
            <a:ext cx="10172684" cy="2410144"/>
          </a:xfrm>
          <a:prstGeom prst="rect">
            <a:avLst/>
          </a:prstGeom>
          <a:solidFill>
            <a:srgbClr val="BBD6EE"/>
          </a:solidFill>
          <a:ln cap="flat" cmpd="sng" w="9525">
            <a:solidFill>
              <a:schemeClr val="accent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65" name="Google Shape;265;p39"/>
          <p:cNvSpPr/>
          <p:nvPr/>
        </p:nvSpPr>
        <p:spPr>
          <a:xfrm>
            <a:off x="1005057" y="5615941"/>
            <a:ext cx="10174460" cy="867986"/>
          </a:xfrm>
          <a:prstGeom prst="rect">
            <a:avLst/>
          </a:prstGeom>
          <a:solidFill>
            <a:srgbClr val="DDEAF6"/>
          </a:solidFill>
          <a:ln cap="flat" cmpd="sng" w="9525">
            <a:solidFill>
              <a:schemeClr val="accent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66" name="Google Shape;266;p39"/>
          <p:cNvSpPr/>
          <p:nvPr/>
        </p:nvSpPr>
        <p:spPr>
          <a:xfrm>
            <a:off x="1247209" y="3552159"/>
            <a:ext cx="9944496" cy="1856624"/>
          </a:xfrm>
          <a:prstGeom prst="rect">
            <a:avLst/>
          </a:prstGeom>
          <a:blipFill rotWithShape="1">
            <a:blip r:embed="rId3">
              <a:alphaModFix/>
            </a:blip>
            <a:tile algn="tl" flip="none" tx="0" sx="100000" ty="0" sy="100000"/>
          </a:blipFill>
          <a:ln cap="flat" cmpd="sng" w="9525">
            <a:solidFill>
              <a:schemeClr val="accent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1" sz="1100" u="none" cap="none" strike="noStrike">
              <a:solidFill>
                <a:srgbClr val="000000"/>
              </a:solidFill>
              <a:latin typeface="Arial"/>
              <a:ea typeface="Arial"/>
              <a:cs typeface="Arial"/>
              <a:sym typeface="Arial"/>
            </a:endParaRPr>
          </a:p>
        </p:txBody>
      </p:sp>
      <p:sp>
        <p:nvSpPr>
          <p:cNvPr id="267" name="Google Shape;267;p39"/>
          <p:cNvSpPr txBox="1"/>
          <p:nvPr/>
        </p:nvSpPr>
        <p:spPr>
          <a:xfrm>
            <a:off x="1170328" y="3508859"/>
            <a:ext cx="1772798" cy="2709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CH" sz="1100" u="none" cap="none" strike="noStrike">
                <a:solidFill>
                  <a:srgbClr val="000000"/>
                </a:solidFill>
                <a:latin typeface="Arial"/>
                <a:ea typeface="Arial"/>
                <a:cs typeface="Arial"/>
                <a:sym typeface="Arial"/>
              </a:rPr>
              <a:t>Equipe projet</a:t>
            </a:r>
            <a:endParaRPr/>
          </a:p>
        </p:txBody>
      </p:sp>
      <p:sp>
        <p:nvSpPr>
          <p:cNvPr id="268" name="Google Shape;268;p39"/>
          <p:cNvSpPr/>
          <p:nvPr/>
        </p:nvSpPr>
        <p:spPr>
          <a:xfrm>
            <a:off x="4521333" y="3118427"/>
            <a:ext cx="2119339" cy="373098"/>
          </a:xfrm>
          <a:prstGeom prst="rect">
            <a:avLst/>
          </a:prstGeom>
          <a:solidFill>
            <a:srgbClr val="BFBFBF"/>
          </a:solidFill>
          <a:ln cap="flat" cmpd="sng" w="9525">
            <a:solidFill>
              <a:srgbClr val="7F7F7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CH" sz="1100" u="none" cap="none" strike="noStrike">
                <a:solidFill>
                  <a:srgbClr val="000000"/>
                </a:solidFill>
                <a:latin typeface="Arial"/>
                <a:ea typeface="Arial"/>
                <a:cs typeface="Arial"/>
                <a:sym typeface="Arial"/>
              </a:rPr>
              <a:t>Chef de projet</a:t>
            </a:r>
            <a:endParaRPr/>
          </a:p>
          <a:p>
            <a:pPr indent="0" lvl="0" marL="0" marR="0" rtl="0" algn="ctr">
              <a:lnSpc>
                <a:spcPct val="100000"/>
              </a:lnSpc>
              <a:spcBef>
                <a:spcPts val="0"/>
              </a:spcBef>
              <a:spcAft>
                <a:spcPts val="0"/>
              </a:spcAft>
              <a:buNone/>
            </a:pPr>
            <a:r>
              <a:rPr b="1" i="0" lang="fr-CH" sz="1100" u="none" cap="none" strike="noStrike">
                <a:solidFill>
                  <a:srgbClr val="000000"/>
                </a:solidFill>
                <a:latin typeface="Arial"/>
                <a:ea typeface="Arial"/>
                <a:cs typeface="Arial"/>
                <a:sym typeface="Arial"/>
              </a:rPr>
              <a:t>Pascal FREYDIER</a:t>
            </a:r>
            <a:endParaRPr/>
          </a:p>
        </p:txBody>
      </p:sp>
      <p:sp>
        <p:nvSpPr>
          <p:cNvPr id="269" name="Google Shape;269;p39"/>
          <p:cNvSpPr/>
          <p:nvPr/>
        </p:nvSpPr>
        <p:spPr>
          <a:xfrm>
            <a:off x="3102578" y="1875010"/>
            <a:ext cx="2119339" cy="438923"/>
          </a:xfrm>
          <a:prstGeom prst="rect">
            <a:avLst/>
          </a:prstGeom>
          <a:solidFill>
            <a:srgbClr val="BFBFBF"/>
          </a:solidFill>
          <a:ln cap="flat" cmpd="sng" w="9525">
            <a:solidFill>
              <a:srgbClr val="7F7F7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400" u="none" cap="none" strike="noStrike">
                <a:solidFill>
                  <a:srgbClr val="000000"/>
                </a:solidFill>
                <a:latin typeface="Arial"/>
                <a:ea typeface="Arial"/>
                <a:cs typeface="Arial"/>
                <a:sym typeface="Arial"/>
              </a:rPr>
              <a:t>Mandant</a:t>
            </a:r>
            <a:endParaRPr/>
          </a:p>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Carlos SEQUEIRA</a:t>
            </a:r>
            <a:endParaRPr/>
          </a:p>
        </p:txBody>
      </p:sp>
      <p:sp>
        <p:nvSpPr>
          <p:cNvPr id="270" name="Google Shape;270;p39"/>
          <p:cNvSpPr/>
          <p:nvPr/>
        </p:nvSpPr>
        <p:spPr>
          <a:xfrm>
            <a:off x="5820844" y="1360576"/>
            <a:ext cx="2803220" cy="1590335"/>
          </a:xfrm>
          <a:prstGeom prst="rect">
            <a:avLst/>
          </a:prstGeom>
          <a:solidFill>
            <a:srgbClr val="BFBFBF"/>
          </a:solidFill>
          <a:ln cap="flat" cmpd="sng" w="9525">
            <a:solidFill>
              <a:srgbClr val="7F7F7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CH" sz="1100" u="none" cap="none" strike="noStrike">
                <a:solidFill>
                  <a:srgbClr val="000000"/>
                </a:solidFill>
                <a:latin typeface="Arial"/>
                <a:ea typeface="Arial"/>
                <a:cs typeface="Arial"/>
                <a:sym typeface="Arial"/>
              </a:rPr>
              <a:t>COPIL projet</a:t>
            </a:r>
            <a:endParaRPr/>
          </a:p>
          <a:p>
            <a:pPr indent="-171456" lvl="0" marL="171456" marR="0" rtl="0" algn="l">
              <a:lnSpc>
                <a:spcPct val="100000"/>
              </a:lnSpc>
              <a:spcBef>
                <a:spcPts val="0"/>
              </a:spcBef>
              <a:spcAft>
                <a:spcPts val="0"/>
              </a:spcAft>
              <a:buClr>
                <a:srgbClr val="000000"/>
              </a:buClr>
              <a:buSzPts val="1100"/>
              <a:buFont typeface="Arial"/>
              <a:buChar char="•"/>
            </a:pPr>
            <a:r>
              <a:rPr b="1" i="0" lang="fr-CH" sz="1100" u="none" cap="none" strike="noStrike">
                <a:solidFill>
                  <a:srgbClr val="7030A0"/>
                </a:solidFill>
                <a:latin typeface="Arial"/>
                <a:ea typeface="Arial"/>
                <a:cs typeface="Arial"/>
                <a:sym typeface="Arial"/>
              </a:rPr>
              <a:t>SSEJ / OCEJ </a:t>
            </a:r>
            <a:endParaRPr/>
          </a:p>
          <a:p>
            <a:pPr indent="-171456" lvl="0" marL="171456" marR="0" rtl="0" algn="l">
              <a:lnSpc>
                <a:spcPct val="100000"/>
              </a:lnSpc>
              <a:spcBef>
                <a:spcPts val="0"/>
              </a:spcBef>
              <a:spcAft>
                <a:spcPts val="0"/>
              </a:spcAft>
              <a:buClr>
                <a:srgbClr val="000000"/>
              </a:buClr>
              <a:buSzPts val="1100"/>
              <a:buFont typeface="Arial"/>
              <a:buChar char="•"/>
            </a:pPr>
            <a:r>
              <a:rPr b="1" i="0" lang="fr-CH" sz="1100" u="none" cap="none" strike="noStrike">
                <a:solidFill>
                  <a:srgbClr val="7030A0"/>
                </a:solidFill>
                <a:latin typeface="Arial"/>
                <a:ea typeface="Arial"/>
                <a:cs typeface="Arial"/>
                <a:sym typeface="Arial"/>
              </a:rPr>
              <a:t>Services enseignement et évaluation et suivi élève de EO, ESII et OMP</a:t>
            </a:r>
            <a:endParaRPr/>
          </a:p>
          <a:p>
            <a:pPr indent="-171456" lvl="0" marL="171456" marR="0" rtl="0" algn="l">
              <a:lnSpc>
                <a:spcPct val="100000"/>
              </a:lnSpc>
              <a:spcBef>
                <a:spcPts val="0"/>
              </a:spcBef>
              <a:spcAft>
                <a:spcPts val="0"/>
              </a:spcAft>
              <a:buClr>
                <a:srgbClr val="000000"/>
              </a:buClr>
              <a:buSzPts val="1100"/>
              <a:buFont typeface="Arial"/>
              <a:buChar char="•"/>
            </a:pPr>
            <a:r>
              <a:rPr b="1" i="0" lang="fr-CH" sz="1100" u="none" cap="none" strike="noStrike">
                <a:solidFill>
                  <a:srgbClr val="7030A0"/>
                </a:solidFill>
                <a:latin typeface="Arial"/>
                <a:ea typeface="Arial"/>
                <a:cs typeface="Arial"/>
                <a:sym typeface="Arial"/>
              </a:rPr>
              <a:t>Secrétaires généraux adjoints</a:t>
            </a:r>
            <a:endParaRPr/>
          </a:p>
          <a:p>
            <a:pPr indent="-171456" lvl="0" marL="171456" marR="0" rtl="0" algn="l">
              <a:lnSpc>
                <a:spcPct val="100000"/>
              </a:lnSpc>
              <a:spcBef>
                <a:spcPts val="0"/>
              </a:spcBef>
              <a:spcAft>
                <a:spcPts val="0"/>
              </a:spcAft>
              <a:buClr>
                <a:srgbClr val="000000"/>
              </a:buClr>
              <a:buSzPts val="1100"/>
              <a:buFont typeface="Arial"/>
              <a:buChar char="•"/>
            </a:pPr>
            <a:r>
              <a:rPr b="1" i="0" lang="fr-CH" sz="1100" u="none" cap="none" strike="noStrike">
                <a:solidFill>
                  <a:srgbClr val="7030A0"/>
                </a:solidFill>
                <a:latin typeface="Arial"/>
                <a:ea typeface="Arial"/>
                <a:cs typeface="Arial"/>
                <a:sym typeface="Arial"/>
              </a:rPr>
              <a:t>OCS : Service Promotion Santé Prévention</a:t>
            </a:r>
            <a:endParaRPr/>
          </a:p>
          <a:p>
            <a:pPr indent="-171456" lvl="0" marL="171456" marR="0" rtl="0" algn="l">
              <a:lnSpc>
                <a:spcPct val="100000"/>
              </a:lnSpc>
              <a:spcBef>
                <a:spcPts val="0"/>
              </a:spcBef>
              <a:spcAft>
                <a:spcPts val="0"/>
              </a:spcAft>
              <a:buClr>
                <a:srgbClr val="000000"/>
              </a:buClr>
              <a:buSzPts val="1100"/>
              <a:buFont typeface="Arial"/>
              <a:buChar char="•"/>
            </a:pPr>
            <a:r>
              <a:rPr b="1" i="0" lang="fr-CH" sz="1100" u="none" cap="none" strike="noStrike">
                <a:solidFill>
                  <a:srgbClr val="7030A0"/>
                </a:solidFill>
                <a:latin typeface="Arial"/>
                <a:ea typeface="Arial"/>
                <a:cs typeface="Arial"/>
                <a:sym typeface="Arial"/>
              </a:rPr>
              <a:t>HUG : MEA</a:t>
            </a:r>
            <a:endParaRPr/>
          </a:p>
        </p:txBody>
      </p:sp>
      <p:sp>
        <p:nvSpPr>
          <p:cNvPr id="271" name="Google Shape;271;p39"/>
          <p:cNvSpPr/>
          <p:nvPr/>
        </p:nvSpPr>
        <p:spPr>
          <a:xfrm>
            <a:off x="2607077" y="3602153"/>
            <a:ext cx="2160652" cy="827412"/>
          </a:xfrm>
          <a:prstGeom prst="rect">
            <a:avLst/>
          </a:prstGeom>
          <a:solidFill>
            <a:srgbClr val="BFBFBF"/>
          </a:solidFill>
          <a:ln cap="flat" cmpd="sng" w="9525">
            <a:solidFill>
              <a:srgbClr val="7F7F7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Soutien méthode</a:t>
            </a:r>
            <a:endParaRPr/>
          </a:p>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Isabelle Peyrot Perdrizet</a:t>
            </a:r>
            <a:endParaRPr/>
          </a:p>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Serge Ghinet</a:t>
            </a:r>
            <a:endParaRPr/>
          </a:p>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Fabienne Benninghoff</a:t>
            </a:r>
            <a:endParaRPr/>
          </a:p>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Collaborateurs OCEJ</a:t>
            </a:r>
            <a:endParaRPr/>
          </a:p>
        </p:txBody>
      </p:sp>
      <p:sp>
        <p:nvSpPr>
          <p:cNvPr id="272" name="Google Shape;272;p39"/>
          <p:cNvSpPr txBox="1"/>
          <p:nvPr/>
        </p:nvSpPr>
        <p:spPr>
          <a:xfrm>
            <a:off x="938890" y="3037814"/>
            <a:ext cx="1771722" cy="2549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CH" sz="1000" u="none" cap="none" strike="noStrike">
                <a:solidFill>
                  <a:srgbClr val="205867"/>
                </a:solidFill>
                <a:latin typeface="Arial"/>
                <a:ea typeface="Arial"/>
                <a:cs typeface="Arial"/>
                <a:sym typeface="Arial"/>
              </a:rPr>
              <a:t>Conduire le projet</a:t>
            </a:r>
            <a:endParaRPr/>
          </a:p>
        </p:txBody>
      </p:sp>
      <p:sp>
        <p:nvSpPr>
          <p:cNvPr id="273" name="Google Shape;273;p39"/>
          <p:cNvSpPr txBox="1"/>
          <p:nvPr/>
        </p:nvSpPr>
        <p:spPr>
          <a:xfrm>
            <a:off x="2994034" y="1337181"/>
            <a:ext cx="1773592" cy="2549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CH" sz="1000" u="none" cap="none" strike="noStrike">
                <a:solidFill>
                  <a:srgbClr val="205867"/>
                </a:solidFill>
                <a:latin typeface="Arial"/>
                <a:ea typeface="Arial"/>
                <a:cs typeface="Arial"/>
                <a:sym typeface="Arial"/>
              </a:rPr>
              <a:t>Piloter le projet</a:t>
            </a:r>
            <a:endParaRPr/>
          </a:p>
        </p:txBody>
      </p:sp>
      <p:cxnSp>
        <p:nvCxnSpPr>
          <p:cNvPr id="274" name="Google Shape;274;p39"/>
          <p:cNvCxnSpPr/>
          <p:nvPr/>
        </p:nvCxnSpPr>
        <p:spPr>
          <a:xfrm>
            <a:off x="5581004" y="2101201"/>
            <a:ext cx="1" cy="1006537"/>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275" name="Google Shape;275;p39"/>
          <p:cNvCxnSpPr/>
          <p:nvPr/>
        </p:nvCxnSpPr>
        <p:spPr>
          <a:xfrm>
            <a:off x="5581001" y="3501369"/>
            <a:ext cx="6541" cy="969258"/>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276" name="Google Shape;276;p39"/>
          <p:cNvCxnSpPr>
            <a:stCxn id="269" idx="3"/>
            <a:endCxn id="270" idx="1"/>
          </p:cNvCxnSpPr>
          <p:nvPr/>
        </p:nvCxnSpPr>
        <p:spPr>
          <a:xfrm>
            <a:off x="5221917" y="2094472"/>
            <a:ext cx="598800" cy="6120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77" name="Google Shape;277;p39"/>
          <p:cNvSpPr/>
          <p:nvPr/>
        </p:nvSpPr>
        <p:spPr>
          <a:xfrm>
            <a:off x="4356354" y="644799"/>
            <a:ext cx="2449297" cy="541811"/>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7F7F7F"/>
                </a:solidFill>
                <a:latin typeface="Arial"/>
                <a:ea typeface="Arial"/>
                <a:cs typeface="Arial"/>
                <a:sym typeface="Arial"/>
              </a:rPr>
              <a:t>COPIL stratégique DIP</a:t>
            </a:r>
            <a:endParaRPr/>
          </a:p>
          <a:p>
            <a:pPr indent="0" lvl="0" marL="0" marR="0" rtl="0" algn="ctr">
              <a:lnSpc>
                <a:spcPct val="100000"/>
              </a:lnSpc>
              <a:spcBef>
                <a:spcPts val="0"/>
              </a:spcBef>
              <a:spcAft>
                <a:spcPts val="0"/>
              </a:spcAft>
              <a:buNone/>
            </a:pPr>
            <a:r>
              <a:rPr b="1" i="0" lang="fr-CH" sz="1400" u="none" cap="none" strike="noStrike">
                <a:solidFill>
                  <a:srgbClr val="7F7F7F"/>
                </a:solidFill>
                <a:latin typeface="Arial"/>
                <a:ea typeface="Arial"/>
                <a:cs typeface="Arial"/>
                <a:sym typeface="Arial"/>
              </a:rPr>
              <a:t>CODIP</a:t>
            </a:r>
            <a:endParaRPr/>
          </a:p>
        </p:txBody>
      </p:sp>
      <p:cxnSp>
        <p:nvCxnSpPr>
          <p:cNvPr id="278" name="Google Shape;278;p39"/>
          <p:cNvCxnSpPr/>
          <p:nvPr/>
        </p:nvCxnSpPr>
        <p:spPr>
          <a:xfrm>
            <a:off x="4771357" y="3949662"/>
            <a:ext cx="809644" cy="5073"/>
          </a:xfrm>
          <a:prstGeom prst="straightConnector1">
            <a:avLst/>
          </a:prstGeom>
          <a:noFill/>
          <a:ln cap="flat" cmpd="sng" w="9525">
            <a:solidFill>
              <a:srgbClr val="7F7F7F"/>
            </a:solidFill>
            <a:prstDash val="solid"/>
            <a:round/>
            <a:headEnd len="sm" w="sm" type="none"/>
            <a:tailEnd len="sm" w="sm" type="none"/>
          </a:ln>
        </p:spPr>
      </p:cxnSp>
      <p:cxnSp>
        <p:nvCxnSpPr>
          <p:cNvPr id="279" name="Google Shape;279;p39"/>
          <p:cNvCxnSpPr/>
          <p:nvPr/>
        </p:nvCxnSpPr>
        <p:spPr>
          <a:xfrm flipH="1" rot="10800000">
            <a:off x="1939329" y="4465420"/>
            <a:ext cx="8089848" cy="5208"/>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280" name="Google Shape;280;p39"/>
          <p:cNvCxnSpPr/>
          <p:nvPr/>
        </p:nvCxnSpPr>
        <p:spPr>
          <a:xfrm>
            <a:off x="7279986" y="4470627"/>
            <a:ext cx="0" cy="156171"/>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81" name="Google Shape;281;p39"/>
          <p:cNvSpPr/>
          <p:nvPr/>
        </p:nvSpPr>
        <p:spPr>
          <a:xfrm>
            <a:off x="7945356" y="5843259"/>
            <a:ext cx="1351821" cy="537594"/>
          </a:xfrm>
          <a:prstGeom prst="rect">
            <a:avLst/>
          </a:prstGeom>
          <a:gradFill>
            <a:gsLst>
              <a:gs pos="0">
                <a:srgbClr val="F5F7FC"/>
              </a:gs>
              <a:gs pos="74000">
                <a:srgbClr val="A9BEE4"/>
              </a:gs>
              <a:gs pos="83000">
                <a:srgbClr val="A9BEE4"/>
              </a:gs>
              <a:gs pos="100000">
                <a:srgbClr val="C5D3ED"/>
              </a:gs>
            </a:gsLst>
            <a:lin ang="5400000" scaled="0"/>
          </a:gradFill>
          <a:ln cap="flat" cmpd="sng" w="25400">
            <a:solidFill>
              <a:schemeClr val="lt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Comité de suivi</a:t>
            </a:r>
            <a:endParaRPr/>
          </a:p>
          <a:p>
            <a:pPr indent="0" lvl="0" marL="0" marR="0" rtl="0" algn="ctr">
              <a:lnSpc>
                <a:spcPct val="100000"/>
              </a:lnSpc>
              <a:spcBef>
                <a:spcPts val="0"/>
              </a:spcBef>
              <a:spcAft>
                <a:spcPts val="0"/>
              </a:spcAft>
              <a:buNone/>
            </a:pPr>
            <a:r>
              <a:rPr b="1" i="0" lang="fr-CH" sz="1100" u="none" cap="none" strike="noStrike">
                <a:solidFill>
                  <a:srgbClr val="FF0000"/>
                </a:solidFill>
                <a:latin typeface="Arial"/>
                <a:ea typeface="Arial"/>
                <a:cs typeface="Arial"/>
                <a:sym typeface="Arial"/>
              </a:rPr>
              <a:t>"light"</a:t>
            </a:r>
            <a:endParaRPr/>
          </a:p>
        </p:txBody>
      </p:sp>
      <p:cxnSp>
        <p:nvCxnSpPr>
          <p:cNvPr id="282" name="Google Shape;282;p39"/>
          <p:cNvCxnSpPr/>
          <p:nvPr/>
        </p:nvCxnSpPr>
        <p:spPr>
          <a:xfrm>
            <a:off x="7279986" y="5243561"/>
            <a:ext cx="0" cy="638477"/>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83" name="Google Shape;283;p39"/>
          <p:cNvSpPr/>
          <p:nvPr/>
        </p:nvSpPr>
        <p:spPr>
          <a:xfrm>
            <a:off x="1005055" y="2033391"/>
            <a:ext cx="1494762" cy="430261"/>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50" u="none" cap="none" strike="noStrike">
                <a:solidFill>
                  <a:srgbClr val="7F7F7F"/>
                </a:solidFill>
                <a:latin typeface="Arial"/>
                <a:ea typeface="Arial"/>
                <a:cs typeface="Arial"/>
                <a:sym typeface="Arial"/>
              </a:rPr>
              <a:t>COPIL Education spécialisée</a:t>
            </a:r>
            <a:endParaRPr/>
          </a:p>
        </p:txBody>
      </p:sp>
      <p:cxnSp>
        <p:nvCxnSpPr>
          <p:cNvPr id="284" name="Google Shape;284;p39"/>
          <p:cNvCxnSpPr/>
          <p:nvPr/>
        </p:nvCxnSpPr>
        <p:spPr>
          <a:xfrm>
            <a:off x="2542419" y="2212244"/>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cxnSp>
        <p:nvCxnSpPr>
          <p:cNvPr id="285" name="Google Shape;285;p39"/>
          <p:cNvCxnSpPr/>
          <p:nvPr/>
        </p:nvCxnSpPr>
        <p:spPr>
          <a:xfrm rot="10800000">
            <a:off x="5603867" y="1194173"/>
            <a:ext cx="3339" cy="382613"/>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sp>
        <p:nvSpPr>
          <p:cNvPr id="286" name="Google Shape;286;p39"/>
          <p:cNvSpPr/>
          <p:nvPr/>
        </p:nvSpPr>
        <p:spPr>
          <a:xfrm>
            <a:off x="1224688" y="4606771"/>
            <a:ext cx="1625670" cy="764173"/>
          </a:xfrm>
          <a:prstGeom prst="rect">
            <a:avLst/>
          </a:prstGeom>
          <a:solidFill>
            <a:srgbClr val="92D050"/>
          </a:solidFill>
          <a:ln cap="flat" cmpd="sng" w="9525">
            <a:solidFill>
              <a:srgbClr val="7F7F7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Resp. du comité de suivi du sous-projet 1</a:t>
            </a:r>
            <a:endParaRPr/>
          </a:p>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Prévention des consommations à risque </a:t>
            </a:r>
            <a:endParaRPr b="0" i="0" sz="1000" u="none" cap="none" strike="noStrike">
              <a:solidFill>
                <a:srgbClr val="000000"/>
              </a:solidFill>
              <a:latin typeface="Arial"/>
              <a:ea typeface="Arial"/>
              <a:cs typeface="Arial"/>
              <a:sym typeface="Arial"/>
            </a:endParaRPr>
          </a:p>
        </p:txBody>
      </p:sp>
      <p:sp>
        <p:nvSpPr>
          <p:cNvPr id="287" name="Google Shape;287;p39"/>
          <p:cNvSpPr/>
          <p:nvPr/>
        </p:nvSpPr>
        <p:spPr>
          <a:xfrm>
            <a:off x="7891893" y="4606770"/>
            <a:ext cx="1477556" cy="763428"/>
          </a:xfrm>
          <a:prstGeom prst="rect">
            <a:avLst/>
          </a:prstGeom>
          <a:gradFill>
            <a:gsLst>
              <a:gs pos="0">
                <a:srgbClr val="F5F7FC"/>
              </a:gs>
              <a:gs pos="74000">
                <a:srgbClr val="A9BEE4"/>
              </a:gs>
              <a:gs pos="83000">
                <a:srgbClr val="A9BEE4"/>
              </a:gs>
              <a:gs pos="100000">
                <a:srgbClr val="C5D3ED"/>
              </a:gs>
            </a:gsLst>
            <a:lin ang="5400000" scaled="0"/>
          </a:gradFill>
          <a:ln cap="flat" cmpd="sng" w="25400">
            <a:solidFill>
              <a:schemeClr val="lt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Resp. du comité de suivi du sous-projet 6</a:t>
            </a:r>
            <a:endParaRPr/>
          </a:p>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Formation aux premiers secours</a:t>
            </a:r>
            <a:endParaRPr b="0" i="0" sz="1000" u="none" cap="none" strike="noStrike">
              <a:solidFill>
                <a:srgbClr val="000000"/>
              </a:solidFill>
              <a:latin typeface="Arial"/>
              <a:ea typeface="Arial"/>
              <a:cs typeface="Arial"/>
              <a:sym typeface="Arial"/>
            </a:endParaRPr>
          </a:p>
        </p:txBody>
      </p:sp>
      <p:cxnSp>
        <p:nvCxnSpPr>
          <p:cNvPr id="288" name="Google Shape;288;p39"/>
          <p:cNvCxnSpPr/>
          <p:nvPr/>
        </p:nvCxnSpPr>
        <p:spPr>
          <a:xfrm>
            <a:off x="10029175" y="4470627"/>
            <a:ext cx="0" cy="156171"/>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289" name="Google Shape;289;p39"/>
          <p:cNvCxnSpPr/>
          <p:nvPr/>
        </p:nvCxnSpPr>
        <p:spPr>
          <a:xfrm flipH="1">
            <a:off x="3378794" y="4481090"/>
            <a:ext cx="1666" cy="14458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90" name="Google Shape;290;p39"/>
          <p:cNvSpPr/>
          <p:nvPr/>
        </p:nvSpPr>
        <p:spPr>
          <a:xfrm>
            <a:off x="9462256" y="5843259"/>
            <a:ext cx="1606750" cy="537594"/>
          </a:xfrm>
          <a:prstGeom prst="rect">
            <a:avLst/>
          </a:prstGeom>
          <a:solidFill>
            <a:srgbClr val="92D050"/>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Comité de suivi</a:t>
            </a:r>
            <a:endParaRPr/>
          </a:p>
        </p:txBody>
      </p:sp>
      <p:sp>
        <p:nvSpPr>
          <p:cNvPr id="291" name="Google Shape;291;p39"/>
          <p:cNvSpPr/>
          <p:nvPr/>
        </p:nvSpPr>
        <p:spPr>
          <a:xfrm>
            <a:off x="1277507" y="5838417"/>
            <a:ext cx="1525399" cy="542437"/>
          </a:xfrm>
          <a:prstGeom prst="rect">
            <a:avLst/>
          </a:prstGeom>
          <a:solidFill>
            <a:srgbClr val="92D050"/>
          </a:solidFill>
          <a:ln cap="flat" cmpd="sng" w="9525">
            <a:solidFill>
              <a:srgbClr val="6CAB4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Comité de suivi</a:t>
            </a:r>
            <a:endParaRPr/>
          </a:p>
        </p:txBody>
      </p:sp>
      <p:cxnSp>
        <p:nvCxnSpPr>
          <p:cNvPr id="292" name="Google Shape;292;p39"/>
          <p:cNvCxnSpPr/>
          <p:nvPr/>
        </p:nvCxnSpPr>
        <p:spPr>
          <a:xfrm>
            <a:off x="3373166" y="5370198"/>
            <a:ext cx="0" cy="559187"/>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93" name="Google Shape;293;p39"/>
          <p:cNvSpPr/>
          <p:nvPr/>
        </p:nvSpPr>
        <p:spPr>
          <a:xfrm>
            <a:off x="6259034" y="5838417"/>
            <a:ext cx="1542406" cy="542437"/>
          </a:xfrm>
          <a:prstGeom prst="rect">
            <a:avLst/>
          </a:prstGeom>
          <a:solidFill>
            <a:srgbClr val="92D050"/>
          </a:solidFill>
          <a:ln cap="flat" cmpd="sng" w="25400">
            <a:solidFill>
              <a:srgbClr val="2F549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Comité de suivi</a:t>
            </a:r>
            <a:endParaRPr/>
          </a:p>
        </p:txBody>
      </p:sp>
      <p:cxnSp>
        <p:nvCxnSpPr>
          <p:cNvPr id="294" name="Google Shape;294;p39"/>
          <p:cNvCxnSpPr>
            <a:stCxn id="287" idx="2"/>
          </p:cNvCxnSpPr>
          <p:nvPr/>
        </p:nvCxnSpPr>
        <p:spPr>
          <a:xfrm>
            <a:off x="8630671" y="5370198"/>
            <a:ext cx="2400" cy="48390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95" name="Google Shape;295;p39"/>
          <p:cNvSpPr/>
          <p:nvPr/>
        </p:nvSpPr>
        <p:spPr>
          <a:xfrm>
            <a:off x="9082284" y="1958190"/>
            <a:ext cx="2201687" cy="414327"/>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00" u="none" cap="none" strike="noStrike">
                <a:solidFill>
                  <a:srgbClr val="7030A0"/>
                </a:solidFill>
                <a:latin typeface="Arial"/>
                <a:ea typeface="Arial"/>
                <a:cs typeface="Arial"/>
                <a:sym typeface="Arial"/>
              </a:rPr>
              <a:t>Commissions consultatives personnel - enseignement</a:t>
            </a:r>
            <a:endParaRPr/>
          </a:p>
        </p:txBody>
      </p:sp>
      <p:cxnSp>
        <p:nvCxnSpPr>
          <p:cNvPr id="296" name="Google Shape;296;p39"/>
          <p:cNvCxnSpPr/>
          <p:nvPr/>
        </p:nvCxnSpPr>
        <p:spPr>
          <a:xfrm>
            <a:off x="8658658" y="2033391"/>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sp>
        <p:nvSpPr>
          <p:cNvPr id="297" name="Google Shape;297;p39"/>
          <p:cNvSpPr/>
          <p:nvPr/>
        </p:nvSpPr>
        <p:spPr>
          <a:xfrm>
            <a:off x="1005058" y="1360576"/>
            <a:ext cx="1485551" cy="270906"/>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100" u="none" cap="none" strike="noStrike">
                <a:solidFill>
                  <a:srgbClr val="7F7F7F"/>
                </a:solidFill>
                <a:latin typeface="Arial"/>
                <a:ea typeface="Arial"/>
                <a:cs typeface="Arial"/>
                <a:sym typeface="Arial"/>
              </a:rPr>
              <a:t>CODIR OEJ</a:t>
            </a:r>
            <a:endParaRPr/>
          </a:p>
        </p:txBody>
      </p:sp>
      <p:cxnSp>
        <p:nvCxnSpPr>
          <p:cNvPr id="298" name="Google Shape;298;p39"/>
          <p:cNvCxnSpPr/>
          <p:nvPr/>
        </p:nvCxnSpPr>
        <p:spPr>
          <a:xfrm>
            <a:off x="2543720" y="1511114"/>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cxnSp>
        <p:nvCxnSpPr>
          <p:cNvPr id="299" name="Google Shape;299;p39"/>
          <p:cNvCxnSpPr/>
          <p:nvPr/>
        </p:nvCxnSpPr>
        <p:spPr>
          <a:xfrm>
            <a:off x="2542419" y="1845622"/>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sp>
        <p:nvSpPr>
          <p:cNvPr id="300" name="Google Shape;300;p39"/>
          <p:cNvSpPr/>
          <p:nvPr/>
        </p:nvSpPr>
        <p:spPr>
          <a:xfrm>
            <a:off x="1005058" y="1710169"/>
            <a:ext cx="1474118" cy="270906"/>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100" u="none" cap="none" strike="noStrike">
                <a:solidFill>
                  <a:srgbClr val="7F7F7F"/>
                </a:solidFill>
                <a:latin typeface="Arial"/>
                <a:ea typeface="Arial"/>
                <a:cs typeface="Arial"/>
                <a:sym typeface="Arial"/>
              </a:rPr>
              <a:t>CODIR PPSP</a:t>
            </a:r>
            <a:endParaRPr/>
          </a:p>
        </p:txBody>
      </p:sp>
      <p:sp>
        <p:nvSpPr>
          <p:cNvPr id="301" name="Google Shape;301;p39"/>
          <p:cNvSpPr/>
          <p:nvPr/>
        </p:nvSpPr>
        <p:spPr>
          <a:xfrm>
            <a:off x="9067189" y="837256"/>
            <a:ext cx="2231877" cy="1051752"/>
          </a:xfrm>
          <a:custGeom>
            <a:rect b="b" l="l" r="r" t="t"/>
            <a:pathLst>
              <a:path extrusionOk="0" h="997135" w="1895818">
                <a:moveTo>
                  <a:pt x="0" y="0"/>
                </a:moveTo>
                <a:lnTo>
                  <a:pt x="1886488" y="0"/>
                </a:lnTo>
                <a:lnTo>
                  <a:pt x="1895818" y="997135"/>
                </a:lnTo>
                <a:lnTo>
                  <a:pt x="9331" y="978474"/>
                </a:lnTo>
                <a:cubicBezTo>
                  <a:pt x="6221" y="652316"/>
                  <a:pt x="3110" y="326158"/>
                  <a:pt x="0" y="0"/>
                </a:cubicBezTo>
                <a:close/>
              </a:path>
            </a:pathLst>
          </a:custGeom>
          <a:solidFill>
            <a:srgbClr val="93CDDD"/>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00" u="none" cap="none" strike="noStrike">
                <a:solidFill>
                  <a:srgbClr val="7030A0"/>
                </a:solidFill>
                <a:latin typeface="Arial"/>
                <a:ea typeface="Arial"/>
                <a:cs typeface="Arial"/>
                <a:sym typeface="Arial"/>
              </a:rPr>
              <a:t>Groupe consultatif des bénéficiaires: Conseil des jeunes, Geûnes, FAPEO, FAPES2, etc. et parties prenantes:  DIR-E, Services DIP,SGP, GIAP, etc.</a:t>
            </a:r>
            <a:endParaRPr/>
          </a:p>
        </p:txBody>
      </p:sp>
      <p:cxnSp>
        <p:nvCxnSpPr>
          <p:cNvPr id="302" name="Google Shape;302;p39"/>
          <p:cNvCxnSpPr/>
          <p:nvPr/>
        </p:nvCxnSpPr>
        <p:spPr>
          <a:xfrm>
            <a:off x="8645329" y="1508624"/>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sp>
        <p:nvSpPr>
          <p:cNvPr id="303" name="Google Shape;303;p39"/>
          <p:cNvSpPr/>
          <p:nvPr/>
        </p:nvSpPr>
        <p:spPr>
          <a:xfrm>
            <a:off x="9082430" y="2466240"/>
            <a:ext cx="2178360" cy="707886"/>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00" u="none" cap="none" strike="noStrike">
                <a:solidFill>
                  <a:srgbClr val="7030A0"/>
                </a:solidFill>
                <a:latin typeface="Arial"/>
                <a:ea typeface="Arial"/>
                <a:cs typeface="Arial"/>
                <a:sym typeface="Arial"/>
              </a:rPr>
              <a:t>Comité scientifique avec des experts Unige, HUG, Action Innocence, CISA, SSCH,  GRSA- Unisanté - Specchio –etc.</a:t>
            </a:r>
            <a:endParaRPr/>
          </a:p>
        </p:txBody>
      </p:sp>
      <p:cxnSp>
        <p:nvCxnSpPr>
          <p:cNvPr id="304" name="Google Shape;304;p39"/>
          <p:cNvCxnSpPr/>
          <p:nvPr/>
        </p:nvCxnSpPr>
        <p:spPr>
          <a:xfrm>
            <a:off x="8678878" y="2566686"/>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sp>
        <p:nvSpPr>
          <p:cNvPr id="305" name="Google Shape;305;p39"/>
          <p:cNvSpPr/>
          <p:nvPr/>
        </p:nvSpPr>
        <p:spPr>
          <a:xfrm>
            <a:off x="991525" y="2515969"/>
            <a:ext cx="1494762" cy="430261"/>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50" u="none" cap="none" strike="noStrike">
                <a:solidFill>
                  <a:srgbClr val="7F7F7F"/>
                </a:solidFill>
                <a:latin typeface="Arial"/>
                <a:ea typeface="Arial"/>
                <a:cs typeface="Arial"/>
                <a:sym typeface="Arial"/>
              </a:rPr>
              <a:t>GP/GR thématiques</a:t>
            </a:r>
            <a:endParaRPr/>
          </a:p>
        </p:txBody>
      </p:sp>
      <p:cxnSp>
        <p:nvCxnSpPr>
          <p:cNvPr id="306" name="Google Shape;306;p39"/>
          <p:cNvCxnSpPr/>
          <p:nvPr/>
        </p:nvCxnSpPr>
        <p:spPr>
          <a:xfrm>
            <a:off x="2542419" y="2620817"/>
            <a:ext cx="412876" cy="0"/>
          </a:xfrm>
          <a:prstGeom prst="straightConnector1">
            <a:avLst/>
          </a:prstGeom>
          <a:noFill/>
          <a:ln cap="flat" cmpd="sng" w="31750">
            <a:solidFill>
              <a:schemeClr val="accent5"/>
            </a:solidFill>
            <a:prstDash val="solid"/>
            <a:round/>
            <a:headEnd len="med" w="med" type="stealth"/>
            <a:tailEnd len="med" w="med" type="stealth"/>
          </a:ln>
          <a:effectLst>
            <a:outerShdw blurRad="40005" rotWithShape="0" dir="5400000" dist="20320">
              <a:srgbClr val="000000">
                <a:alpha val="37647"/>
              </a:srgbClr>
            </a:outerShdw>
          </a:effectLst>
        </p:spPr>
      </p:cxnSp>
      <p:sp>
        <p:nvSpPr>
          <p:cNvPr id="307" name="Google Shape;307;p39"/>
          <p:cNvSpPr/>
          <p:nvPr/>
        </p:nvSpPr>
        <p:spPr>
          <a:xfrm>
            <a:off x="9434452" y="4606770"/>
            <a:ext cx="1634555" cy="739758"/>
          </a:xfrm>
          <a:prstGeom prst="rect">
            <a:avLst/>
          </a:prstGeom>
          <a:solidFill>
            <a:srgbClr val="92D050"/>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Resp. du comité de suivi du sous-projet 7</a:t>
            </a:r>
            <a:endParaRPr/>
          </a:p>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Santé et usages du numérique</a:t>
            </a:r>
            <a:endParaRPr b="0" i="0" sz="1000" u="none" cap="none" strike="noStrike">
              <a:solidFill>
                <a:srgbClr val="000000"/>
              </a:solidFill>
              <a:latin typeface="Arial"/>
              <a:ea typeface="Arial"/>
              <a:cs typeface="Arial"/>
              <a:sym typeface="Arial"/>
            </a:endParaRPr>
          </a:p>
        </p:txBody>
      </p:sp>
      <p:sp>
        <p:nvSpPr>
          <p:cNvPr id="308" name="Google Shape;308;p39"/>
          <p:cNvSpPr/>
          <p:nvPr/>
        </p:nvSpPr>
        <p:spPr>
          <a:xfrm>
            <a:off x="6192597" y="4606769"/>
            <a:ext cx="1631354" cy="763427"/>
          </a:xfrm>
          <a:prstGeom prst="rect">
            <a:avLst/>
          </a:prstGeom>
          <a:solidFill>
            <a:srgbClr val="92D050"/>
          </a:solidFill>
          <a:ln cap="flat" cmpd="sng" w="25400">
            <a:solidFill>
              <a:srgbClr val="2F549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Resp. du comité de suivi du sous-projet 5</a:t>
            </a:r>
            <a:endParaRPr/>
          </a:p>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Rester en bonne santé mentale</a:t>
            </a:r>
            <a:endParaRPr b="0" i="0" sz="1000" u="none" cap="none" strike="noStrike">
              <a:solidFill>
                <a:srgbClr val="000000"/>
              </a:solidFill>
              <a:latin typeface="Arial"/>
              <a:ea typeface="Arial"/>
              <a:cs typeface="Arial"/>
              <a:sym typeface="Arial"/>
            </a:endParaRPr>
          </a:p>
        </p:txBody>
      </p:sp>
      <p:cxnSp>
        <p:nvCxnSpPr>
          <p:cNvPr id="309" name="Google Shape;309;p39"/>
          <p:cNvCxnSpPr/>
          <p:nvPr/>
        </p:nvCxnSpPr>
        <p:spPr>
          <a:xfrm flipH="1">
            <a:off x="1937663" y="4473085"/>
            <a:ext cx="1666" cy="14458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310" name="Google Shape;310;p39"/>
          <p:cNvCxnSpPr>
            <a:stCxn id="286" idx="2"/>
            <a:endCxn id="291" idx="0"/>
          </p:cNvCxnSpPr>
          <p:nvPr/>
        </p:nvCxnSpPr>
        <p:spPr>
          <a:xfrm>
            <a:off x="2037523" y="5370944"/>
            <a:ext cx="2700" cy="46740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311" name="Google Shape;311;p39"/>
          <p:cNvCxnSpPr/>
          <p:nvPr/>
        </p:nvCxnSpPr>
        <p:spPr>
          <a:xfrm>
            <a:off x="10034815" y="5357310"/>
            <a:ext cx="0" cy="48595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312" name="Google Shape;312;p39"/>
          <p:cNvSpPr/>
          <p:nvPr/>
        </p:nvSpPr>
        <p:spPr>
          <a:xfrm>
            <a:off x="2897586" y="5843259"/>
            <a:ext cx="1373989" cy="537594"/>
          </a:xfrm>
          <a:prstGeom prst="rect">
            <a:avLst/>
          </a:prstGeom>
          <a:gradFill>
            <a:gsLst>
              <a:gs pos="0">
                <a:srgbClr val="F5F7FC"/>
              </a:gs>
              <a:gs pos="74000">
                <a:srgbClr val="A9BEE4"/>
              </a:gs>
              <a:gs pos="83000">
                <a:srgbClr val="A9BEE4"/>
              </a:gs>
              <a:gs pos="100000">
                <a:srgbClr val="C5D3ED"/>
              </a:gs>
            </a:gsLst>
            <a:lin ang="5400000" scaled="0"/>
          </a:gra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Comité de suivi</a:t>
            </a:r>
            <a:endParaRPr/>
          </a:p>
        </p:txBody>
      </p:sp>
      <p:sp>
        <p:nvSpPr>
          <p:cNvPr id="313" name="Google Shape;313;p39"/>
          <p:cNvSpPr txBox="1"/>
          <p:nvPr/>
        </p:nvSpPr>
        <p:spPr>
          <a:xfrm>
            <a:off x="979217" y="5581786"/>
            <a:ext cx="1773592" cy="2549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CH" sz="1000" u="none" cap="none" strike="noStrike">
                <a:solidFill>
                  <a:srgbClr val="205867"/>
                </a:solidFill>
                <a:latin typeface="Arial"/>
                <a:ea typeface="Arial"/>
                <a:cs typeface="Arial"/>
                <a:sym typeface="Arial"/>
              </a:rPr>
              <a:t>Réaliser le projet</a:t>
            </a:r>
            <a:endParaRPr b="1" i="1" sz="1100" u="none" cap="none" strike="noStrike">
              <a:solidFill>
                <a:srgbClr val="205867"/>
              </a:solidFill>
              <a:latin typeface="Arial"/>
              <a:ea typeface="Arial"/>
              <a:cs typeface="Arial"/>
              <a:sym typeface="Arial"/>
            </a:endParaRPr>
          </a:p>
        </p:txBody>
      </p:sp>
      <p:cxnSp>
        <p:nvCxnSpPr>
          <p:cNvPr id="314" name="Google Shape;314;p39"/>
          <p:cNvCxnSpPr/>
          <p:nvPr/>
        </p:nvCxnSpPr>
        <p:spPr>
          <a:xfrm>
            <a:off x="5167315" y="5322848"/>
            <a:ext cx="0" cy="559187"/>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315" name="Google Shape;315;p39"/>
          <p:cNvSpPr/>
          <p:nvPr/>
        </p:nvSpPr>
        <p:spPr>
          <a:xfrm>
            <a:off x="4447465" y="5836589"/>
            <a:ext cx="1677190" cy="537594"/>
          </a:xfrm>
          <a:prstGeom prst="rect">
            <a:avLst/>
          </a:prstGeom>
          <a:solidFill>
            <a:srgbClr val="92D050"/>
          </a:solidFill>
          <a:ln cap="flat" cmpd="sng" w="9525">
            <a:solidFill>
              <a:srgbClr val="6CAB4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Comité de suivi</a:t>
            </a:r>
            <a:endParaRPr/>
          </a:p>
          <a:p>
            <a:pPr indent="0" lvl="0" marL="0" marR="0" rtl="0" algn="ctr">
              <a:lnSpc>
                <a:spcPct val="100000"/>
              </a:lnSpc>
              <a:spcBef>
                <a:spcPts val="0"/>
              </a:spcBef>
              <a:spcAft>
                <a:spcPts val="0"/>
              </a:spcAft>
              <a:buNone/>
            </a:pPr>
            <a:r>
              <a:rPr b="1" i="0" lang="fr-CH" sz="1100" u="none" cap="none" strike="noStrike">
                <a:solidFill>
                  <a:srgbClr val="FF0000"/>
                </a:solidFill>
                <a:latin typeface="Arial"/>
                <a:ea typeface="Arial"/>
                <a:cs typeface="Arial"/>
                <a:sym typeface="Arial"/>
              </a:rPr>
              <a:t>"light"</a:t>
            </a:r>
            <a:endParaRPr/>
          </a:p>
        </p:txBody>
      </p:sp>
      <p:sp>
        <p:nvSpPr>
          <p:cNvPr id="316" name="Google Shape;316;p39"/>
          <p:cNvSpPr/>
          <p:nvPr/>
        </p:nvSpPr>
        <p:spPr>
          <a:xfrm>
            <a:off x="4309938" y="4606771"/>
            <a:ext cx="1814719" cy="763428"/>
          </a:xfrm>
          <a:prstGeom prst="rect">
            <a:avLst/>
          </a:prstGeom>
          <a:solidFill>
            <a:srgbClr val="92D050"/>
          </a:solidFill>
          <a:ln cap="flat" cmpd="sng" w="9525">
            <a:solidFill>
              <a:srgbClr val="7F7F7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Resp. du comité de suivi des sous-projets 3 et 4 alimentation saine, mouvement et santé bucco dentaire</a:t>
            </a:r>
            <a:endParaRPr b="0" i="0" sz="1000" u="none" cap="none" strike="noStrike">
              <a:solidFill>
                <a:srgbClr val="000000"/>
              </a:solidFill>
              <a:latin typeface="Arial"/>
              <a:ea typeface="Arial"/>
              <a:cs typeface="Arial"/>
              <a:sym typeface="Arial"/>
            </a:endParaRPr>
          </a:p>
        </p:txBody>
      </p:sp>
      <p:sp>
        <p:nvSpPr>
          <p:cNvPr id="317" name="Google Shape;317;p39"/>
          <p:cNvSpPr/>
          <p:nvPr/>
        </p:nvSpPr>
        <p:spPr>
          <a:xfrm>
            <a:off x="2904943" y="4606771"/>
            <a:ext cx="1360735" cy="750539"/>
          </a:xfrm>
          <a:prstGeom prst="rect">
            <a:avLst/>
          </a:prstGeom>
          <a:gradFill>
            <a:gsLst>
              <a:gs pos="0">
                <a:srgbClr val="F5F7FC"/>
              </a:gs>
              <a:gs pos="74000">
                <a:srgbClr val="A9BEE4"/>
              </a:gs>
              <a:gs pos="83000">
                <a:srgbClr val="A9BEE4"/>
              </a:gs>
              <a:gs pos="100000">
                <a:srgbClr val="C5D3ED"/>
              </a:gs>
            </a:gsLst>
            <a:lin ang="5400000" scaled="0"/>
          </a:gra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Resp. du comité de suivi du sous-projet 2 santé sexuelle</a:t>
            </a:r>
            <a:endParaRPr b="0" i="0" sz="1000" u="none" cap="none" strike="noStrike">
              <a:solidFill>
                <a:srgbClr val="000000"/>
              </a:solidFill>
              <a:latin typeface="Arial"/>
              <a:ea typeface="Arial"/>
              <a:cs typeface="Arial"/>
              <a:sym typeface="Arial"/>
            </a:endParaRPr>
          </a:p>
        </p:txBody>
      </p:sp>
      <p:cxnSp>
        <p:nvCxnSpPr>
          <p:cNvPr id="318" name="Google Shape;318;p39"/>
          <p:cNvCxnSpPr/>
          <p:nvPr/>
        </p:nvCxnSpPr>
        <p:spPr>
          <a:xfrm flipH="1">
            <a:off x="5162624" y="4462192"/>
            <a:ext cx="1666" cy="144580"/>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cxnSp>
        <p:nvCxnSpPr>
          <p:cNvPr id="319" name="Google Shape;319;p39"/>
          <p:cNvCxnSpPr/>
          <p:nvPr/>
        </p:nvCxnSpPr>
        <p:spPr>
          <a:xfrm>
            <a:off x="8624180" y="4461493"/>
            <a:ext cx="0" cy="156171"/>
          </a:xfrm>
          <a:prstGeom prst="straightConnector1">
            <a:avLst/>
          </a:prstGeom>
          <a:noFill/>
          <a:ln cap="flat" cmpd="sng" w="127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320" name="Google Shape;320;p39"/>
          <p:cNvSpPr/>
          <p:nvPr/>
        </p:nvSpPr>
        <p:spPr>
          <a:xfrm>
            <a:off x="8645329" y="980673"/>
            <a:ext cx="3024233" cy="645553"/>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21" name="Google Shape;321;p39"/>
          <p:cNvSpPr/>
          <p:nvPr/>
        </p:nvSpPr>
        <p:spPr>
          <a:xfrm>
            <a:off x="9297177" y="3665477"/>
            <a:ext cx="1724495" cy="284185"/>
          </a:xfrm>
          <a:prstGeom prst="rect">
            <a:avLst/>
          </a:prstGeom>
          <a:gradFill>
            <a:gsLst>
              <a:gs pos="0">
                <a:srgbClr val="F5F7FC"/>
              </a:gs>
              <a:gs pos="74000">
                <a:srgbClr val="A9BEE4"/>
              </a:gs>
              <a:gs pos="83000">
                <a:srgbClr val="A9BEE4"/>
              </a:gs>
              <a:gs pos="100000">
                <a:srgbClr val="C5D3ED"/>
              </a:gs>
            </a:gsLst>
            <a:lin ang="5400000" scaled="0"/>
          </a:gradFill>
          <a:ln cap="flat" cmpd="sng" w="25400">
            <a:solidFill>
              <a:schemeClr val="lt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100" u="none" cap="none" strike="noStrike">
                <a:solidFill>
                  <a:srgbClr val="000000"/>
                </a:solidFill>
                <a:latin typeface="Arial"/>
                <a:ea typeface="Arial"/>
                <a:cs typeface="Arial"/>
                <a:sym typeface="Arial"/>
              </a:rPr>
              <a:t>Terminé en 2026</a:t>
            </a:r>
            <a:endParaRPr b="1" i="0" sz="1100" u="none" cap="none" strike="noStrike">
              <a:solidFill>
                <a:srgbClr val="FF0000"/>
              </a:solidFill>
              <a:latin typeface="Arial"/>
              <a:ea typeface="Arial"/>
              <a:cs typeface="Arial"/>
              <a:sym typeface="Arial"/>
            </a:endParaRPr>
          </a:p>
        </p:txBody>
      </p:sp>
      <p:sp>
        <p:nvSpPr>
          <p:cNvPr id="322" name="Google Shape;322;p39"/>
          <p:cNvSpPr/>
          <p:nvPr/>
        </p:nvSpPr>
        <p:spPr>
          <a:xfrm>
            <a:off x="1007066" y="1372923"/>
            <a:ext cx="1474118" cy="246221"/>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00" u="none" cap="none" strike="noStrike">
                <a:solidFill>
                  <a:srgbClr val="7F7F7F"/>
                </a:solidFill>
                <a:latin typeface="Arial"/>
                <a:ea typeface="Arial"/>
                <a:cs typeface="Arial"/>
                <a:sym typeface="Arial"/>
              </a:rPr>
              <a:t>CODIR OCEJ</a:t>
            </a:r>
            <a:endParaRPr/>
          </a:p>
        </p:txBody>
      </p:sp>
      <p:sp>
        <p:nvSpPr>
          <p:cNvPr id="323" name="Google Shape;323;p39"/>
          <p:cNvSpPr/>
          <p:nvPr/>
        </p:nvSpPr>
        <p:spPr>
          <a:xfrm>
            <a:off x="1017210" y="1720731"/>
            <a:ext cx="1452868" cy="246221"/>
          </a:xfrm>
          <a:prstGeom prst="rect">
            <a:avLst/>
          </a:prstGeom>
          <a:solidFill>
            <a:srgbClr val="9CC2E5"/>
          </a:solidFill>
          <a:ln cap="flat" cmpd="sng" w="19050">
            <a:solidFill>
              <a:srgbClr val="7F7F7F"/>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000" u="none" cap="none" strike="noStrike">
                <a:solidFill>
                  <a:srgbClr val="7F7F7F"/>
                </a:solidFill>
                <a:latin typeface="Arial"/>
                <a:ea typeface="Arial"/>
                <a:cs typeface="Arial"/>
                <a:sym typeface="Arial"/>
              </a:rPr>
              <a:t>CODIR SSEJ</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0"/>
          <p:cNvSpPr txBox="1"/>
          <p:nvPr>
            <p:ph type="title"/>
          </p:nvPr>
        </p:nvSpPr>
        <p:spPr>
          <a:xfrm>
            <a:off x="1981200" y="2527644"/>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45454"/>
              <a:buNone/>
            </a:pPr>
            <a:r>
              <a:rPr b="0" lang="fr-CH">
                <a:solidFill>
                  <a:srgbClr val="2E75B5"/>
                </a:solidFill>
                <a:latin typeface="Arial"/>
                <a:ea typeface="Arial"/>
                <a:cs typeface="Arial"/>
                <a:sym typeface="Arial"/>
              </a:rPr>
              <a:t>Etat d'avancement </a:t>
            </a:r>
            <a:br>
              <a:rPr b="0"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Groupes de travail transversaux </a:t>
            </a: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et </a:t>
            </a: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sous-projets </a:t>
            </a:r>
            <a:br>
              <a:rPr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b="0" lang="fr-CH">
                <a:solidFill>
                  <a:srgbClr val="2E75B5"/>
                </a:solidFill>
                <a:latin typeface="Arial"/>
                <a:ea typeface="Arial"/>
                <a:cs typeface="Arial"/>
                <a:sym typeface="Arial"/>
              </a:rPr>
              <a:t>FR 10A</a:t>
            </a:r>
            <a:endParaRPr/>
          </a:p>
        </p:txBody>
      </p:sp>
      <p:sp>
        <p:nvSpPr>
          <p:cNvPr id="330" name="Google Shape;330;p40"/>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1"/>
          <p:cNvSpPr txBox="1"/>
          <p:nvPr>
            <p:ph type="title"/>
          </p:nvPr>
        </p:nvSpPr>
        <p:spPr>
          <a:xfrm>
            <a:off x="1981200" y="2182305"/>
            <a:ext cx="8229600" cy="1762166"/>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25000"/>
              <a:buNone/>
            </a:pPr>
            <a:br>
              <a:rPr b="0" lang="fr-CH">
                <a:solidFill>
                  <a:srgbClr val="2E75B5"/>
                </a:solidFill>
                <a:latin typeface="Arial"/>
                <a:ea typeface="Arial"/>
                <a:cs typeface="Arial"/>
                <a:sym typeface="Arial"/>
              </a:rPr>
            </a:br>
            <a:r>
              <a:rPr lang="fr-CH">
                <a:solidFill>
                  <a:srgbClr val="2E75B5"/>
                </a:solidFill>
                <a:latin typeface="Arial"/>
                <a:ea typeface="Arial"/>
                <a:cs typeface="Arial"/>
                <a:sym typeface="Arial"/>
              </a:rPr>
              <a:t>Hackathon</a:t>
            </a:r>
            <a:br>
              <a:rPr b="0" lang="fr-CH">
                <a:solidFill>
                  <a:srgbClr val="2E75B5"/>
                </a:solidFill>
                <a:latin typeface="Arial"/>
                <a:ea typeface="Arial"/>
                <a:cs typeface="Arial"/>
                <a:sym typeface="Arial"/>
              </a:rPr>
            </a:br>
            <a:br>
              <a:rPr b="0" lang="fr-CH">
                <a:solidFill>
                  <a:srgbClr val="2E75B5"/>
                </a:solidFill>
                <a:latin typeface="Arial"/>
                <a:ea typeface="Arial"/>
                <a:cs typeface="Arial"/>
                <a:sym typeface="Arial"/>
              </a:rPr>
            </a:br>
            <a:r>
              <a:rPr b="0" lang="fr-CH">
                <a:solidFill>
                  <a:srgbClr val="2E75B5"/>
                </a:solidFill>
                <a:latin typeface="Arial"/>
                <a:ea typeface="Arial"/>
                <a:cs typeface="Arial"/>
                <a:sym typeface="Arial"/>
              </a:rPr>
              <a:t> </a:t>
            </a:r>
            <a:r>
              <a:rPr b="0" lang="fr-CH" sz="2400">
                <a:solidFill>
                  <a:srgbClr val="2E75B5"/>
                </a:solidFill>
                <a:latin typeface="Arial"/>
                <a:ea typeface="Arial"/>
                <a:cs typeface="Arial"/>
                <a:sym typeface="Arial"/>
              </a:rPr>
              <a:t>FR 10A - Groupe de travail transversal</a:t>
            </a:r>
            <a:br>
              <a:rPr b="0" lang="fr-CH" sz="2400">
                <a:solidFill>
                  <a:srgbClr val="2E75B5"/>
                </a:solidFill>
                <a:latin typeface="Arial"/>
                <a:ea typeface="Arial"/>
                <a:cs typeface="Arial"/>
                <a:sym typeface="Arial"/>
              </a:rPr>
            </a:br>
            <a:endParaRPr i="1" sz="1600">
              <a:latin typeface="Arial"/>
              <a:ea typeface="Arial"/>
              <a:cs typeface="Arial"/>
              <a:sym typeface="Arial"/>
            </a:endParaRPr>
          </a:p>
        </p:txBody>
      </p:sp>
      <p:sp>
        <p:nvSpPr>
          <p:cNvPr id="337" name="Google Shape;337;p41"/>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2"/>
          <p:cNvSpPr/>
          <p:nvPr/>
        </p:nvSpPr>
        <p:spPr>
          <a:xfrm>
            <a:off x="430958" y="844401"/>
            <a:ext cx="11366595" cy="2501288"/>
          </a:xfrm>
          <a:prstGeom prst="rect">
            <a:avLst/>
          </a:prstGeom>
          <a:noFill/>
          <a:ln cap="flat" cmpd="sng" w="19050">
            <a:solidFill>
              <a:schemeClr val="accent1"/>
            </a:solidFill>
            <a:prstDash val="solid"/>
            <a:round/>
            <a:headEnd len="sm" w="sm" type="none"/>
            <a:tailEnd len="sm" w="sm" type="none"/>
          </a:ln>
        </p:spPr>
        <p:txBody>
          <a:bodyPr anchorCtr="0" anchor="t" bIns="54000" lIns="54000" spcFirstLastPara="1" rIns="54000" wrap="square" tIns="54000">
            <a:noAutofit/>
          </a:bodyPr>
          <a:lstStyle/>
          <a:p>
            <a:pPr indent="0" lvl="2"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fr-CH" sz="1200" u="none" cap="none" strike="noStrike">
                <a:solidFill>
                  <a:srgbClr val="000000"/>
                </a:solidFill>
                <a:latin typeface="Arial"/>
                <a:ea typeface="Arial"/>
                <a:cs typeface="Arial"/>
                <a:sym typeface="Arial"/>
              </a:rPr>
              <a:t>Contexte: </a:t>
            </a:r>
            <a:r>
              <a:rPr b="0" i="0" lang="fr-CH" sz="1200" u="none" cap="none" strike="noStrike">
                <a:solidFill>
                  <a:srgbClr val="000000"/>
                </a:solidFill>
                <a:latin typeface="Arial"/>
                <a:ea typeface="Arial"/>
                <a:cs typeface="Arial"/>
                <a:sym typeface="Arial"/>
              </a:rPr>
              <a:t>En mars 2025 a eu lieu un Hackathon sur le thème du parcours santé de l'élève avec la participation de jeunes issus du Conseil de la jeunesse et des GEunes afin de recueillir leurs idées, propositions et expériences.</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La question centrale posée aux participants et participantes était la suivante :</a:t>
            </a:r>
            <a:endParaRPr/>
          </a:p>
          <a:p>
            <a:pPr indent="0" lvl="0" marL="0" marR="0" rtl="0" algn="l">
              <a:lnSpc>
                <a:spcPct val="100000"/>
              </a:lnSpc>
              <a:spcBef>
                <a:spcPts val="0"/>
              </a:spcBef>
              <a:spcAft>
                <a:spcPts val="0"/>
              </a:spcAft>
              <a:buNone/>
            </a:pPr>
            <a:r>
              <a:rPr b="0" i="1" lang="fr-CH" sz="1200" u="none" cap="none" strike="noStrike">
                <a:solidFill>
                  <a:srgbClr val="7030A0"/>
                </a:solidFill>
                <a:latin typeface="Arial"/>
                <a:ea typeface="Arial"/>
                <a:cs typeface="Arial"/>
                <a:sym typeface="Arial"/>
              </a:rPr>
              <a:t>"En tant que jeune adulte, qu’auriez-vous souhaité acquérir comme connaissances en santé (sexuelle, numérique, mentale, …) dans le cadre de votre cursus scolaire afin de vous préparer à votre vie d’adulte, et sous quelle forme ?"</a:t>
            </a:r>
            <a:endParaRPr/>
          </a:p>
          <a:p>
            <a:pPr indent="0" lvl="0" marL="0" marR="0" rtl="0" algn="l">
              <a:lnSpc>
                <a:spcPct val="100000"/>
              </a:lnSpc>
              <a:spcBef>
                <a:spcPts val="0"/>
              </a:spcBef>
              <a:spcAft>
                <a:spcPts val="0"/>
              </a:spcAft>
              <a:buNone/>
            </a:pPr>
            <a:r>
              <a:t/>
            </a:r>
            <a:endParaRPr b="1" i="0" sz="1200" u="none" cap="none" strike="noStrike">
              <a:solidFill>
                <a:srgbClr val="7030A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Les objectifs de cet Hackathon ont été structurés sur la base de quatre axes du projet :</a:t>
            </a:r>
            <a:endParaRPr/>
          </a:p>
          <a:p>
            <a:pPr indent="0" lvl="1" marL="342900" marR="0" rtl="0" algn="l">
              <a:lnSpc>
                <a:spcPct val="100000"/>
              </a:lnSpc>
              <a:spcBef>
                <a:spcPts val="225"/>
              </a:spcBef>
              <a:spcAft>
                <a:spcPts val="0"/>
              </a:spcAft>
              <a:buNone/>
            </a:pPr>
            <a:r>
              <a:rPr b="0" i="0" lang="fr-CH" sz="1200" u="none" cap="none" strike="noStrike">
                <a:solidFill>
                  <a:srgbClr val="000000"/>
                </a:solidFill>
                <a:latin typeface="Arial"/>
                <a:ea typeface="Arial"/>
                <a:cs typeface="Arial"/>
                <a:sym typeface="Arial"/>
              </a:rPr>
              <a:t>1. Identifier les obstacles actuels dans le parcours de santé des élèves</a:t>
            </a:r>
            <a:endParaRPr/>
          </a:p>
          <a:p>
            <a:pPr indent="0" lvl="1" marL="342900" marR="0" rtl="0" algn="l">
              <a:lnSpc>
                <a:spcPct val="100000"/>
              </a:lnSpc>
              <a:spcBef>
                <a:spcPts val="225"/>
              </a:spcBef>
              <a:spcAft>
                <a:spcPts val="0"/>
              </a:spcAft>
              <a:buNone/>
            </a:pPr>
            <a:r>
              <a:rPr b="0" i="0" lang="fr-CH" sz="1200" u="none" cap="none" strike="noStrike">
                <a:solidFill>
                  <a:srgbClr val="000000"/>
                </a:solidFill>
                <a:latin typeface="Arial"/>
                <a:ea typeface="Arial"/>
                <a:cs typeface="Arial"/>
                <a:sym typeface="Arial"/>
              </a:rPr>
              <a:t>2. Proposer des solutions innovantes pour améliorer le parcours santé</a:t>
            </a:r>
            <a:endParaRPr/>
          </a:p>
          <a:p>
            <a:pPr indent="0" lvl="1" marL="342900" marR="0" rtl="0" algn="l">
              <a:lnSpc>
                <a:spcPct val="100000"/>
              </a:lnSpc>
              <a:spcBef>
                <a:spcPts val="225"/>
              </a:spcBef>
              <a:spcAft>
                <a:spcPts val="0"/>
              </a:spcAft>
              <a:buNone/>
            </a:pPr>
            <a:r>
              <a:rPr b="0" i="0" lang="fr-CH" sz="1200" u="none" cap="none" strike="noStrike">
                <a:solidFill>
                  <a:srgbClr val="000000"/>
                </a:solidFill>
                <a:latin typeface="Arial"/>
                <a:ea typeface="Arial"/>
                <a:cs typeface="Arial"/>
                <a:sym typeface="Arial"/>
              </a:rPr>
              <a:t>3. Favoriser une meilleure collaboration entre les différents acteurs du système de santé scolaire</a:t>
            </a:r>
            <a:endParaRPr/>
          </a:p>
          <a:p>
            <a:pPr indent="0" lvl="1" marL="342900" marR="0" rtl="0" algn="l">
              <a:lnSpc>
                <a:spcPct val="100000"/>
              </a:lnSpc>
              <a:spcBef>
                <a:spcPts val="225"/>
              </a:spcBef>
              <a:spcAft>
                <a:spcPts val="0"/>
              </a:spcAft>
              <a:buNone/>
            </a:pPr>
            <a:r>
              <a:rPr b="0" i="0" lang="fr-CH" sz="1200" u="none" cap="none" strike="noStrike">
                <a:solidFill>
                  <a:srgbClr val="000000"/>
                </a:solidFill>
                <a:latin typeface="Arial"/>
                <a:ea typeface="Arial"/>
                <a:cs typeface="Arial"/>
                <a:sym typeface="Arial"/>
              </a:rPr>
              <a:t>4.Sensibiliser les jeunes et les professionnels aux enjeux de santé en milieu scolaire.</a:t>
            </a:r>
            <a:endParaRPr/>
          </a:p>
        </p:txBody>
      </p:sp>
      <p:sp>
        <p:nvSpPr>
          <p:cNvPr id="344" name="Google Shape;344;p42"/>
          <p:cNvSpPr txBox="1"/>
          <p:nvPr/>
        </p:nvSpPr>
        <p:spPr>
          <a:xfrm>
            <a:off x="800525" y="676301"/>
            <a:ext cx="1960604"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rgbClr val="FFFFFF"/>
                </a:solidFill>
                <a:latin typeface="Arial"/>
                <a:ea typeface="Arial"/>
                <a:cs typeface="Arial"/>
                <a:sym typeface="Arial"/>
              </a:rPr>
              <a:t>Vue d’ensemble </a:t>
            </a:r>
            <a:endParaRPr/>
          </a:p>
        </p:txBody>
      </p:sp>
      <p:sp>
        <p:nvSpPr>
          <p:cNvPr id="345" name="Google Shape;345;p42"/>
          <p:cNvSpPr/>
          <p:nvPr/>
        </p:nvSpPr>
        <p:spPr>
          <a:xfrm>
            <a:off x="433235" y="3646045"/>
            <a:ext cx="5662765" cy="2860858"/>
          </a:xfrm>
          <a:prstGeom prst="rect">
            <a:avLst/>
          </a:prstGeom>
          <a:noFill/>
          <a:ln cap="flat" cmpd="sng" w="19050">
            <a:solidFill>
              <a:schemeClr val="accent1"/>
            </a:solidFill>
            <a:prstDash val="solid"/>
            <a:round/>
            <a:headEnd len="sm" w="sm" type="none"/>
            <a:tailEnd len="sm" w="sm" type="none"/>
          </a:ln>
        </p:spPr>
        <p:txBody>
          <a:bodyPr anchorCtr="0" anchor="t" bIns="54000" lIns="54000" spcFirstLastPara="1" rIns="54000" wrap="square" tIns="540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Les jeunes souhaitent un parcours éducatif adapté à leurs besoins actuels et aux défis de leur génération</a:t>
            </a:r>
            <a:endParaRPr/>
          </a:p>
          <a:p>
            <a:pPr indent="-171450" lvl="0" marL="171450" marR="0" rtl="0" algn="l">
              <a:lnSpc>
                <a:spcPct val="100000"/>
              </a:lnSpc>
              <a:spcBef>
                <a:spcPts val="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Une approche progressive et inclusive est essentielle pour favoriser leur bien-être</a:t>
            </a:r>
            <a:endParaRPr/>
          </a:p>
          <a:p>
            <a:pPr indent="-171450" lvl="0" marL="171450" marR="0" rtl="0" algn="l">
              <a:lnSpc>
                <a:spcPct val="100000"/>
              </a:lnSpc>
              <a:spcBef>
                <a:spcPts val="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La sensibilisation doit être ancrée dans le quotidien scolaire, avec des outils et des méthodes adaptées</a:t>
            </a:r>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Les jeunes ont exprimé des attentes précises en matière de bien-être, notamment sur la gestion du stress et la santé sexuelle. Ils souhaitent des interventions variées, telles que des groupes de parole et des professionnels spécialisés, afin d’assurer un accompagnement adapté à leurs besoins</a:t>
            </a:r>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Un suivi des activités et un carnet de parcours santé de l'élève sont proposés pour garantir une continuité même en cas de changement d’établissement </a:t>
            </a:r>
            <a:endParaRPr b="0" i="0" sz="1200" u="none" cap="none" strike="noStrike">
              <a:solidFill>
                <a:srgbClr val="000000"/>
              </a:solidFill>
              <a:latin typeface="Arial"/>
              <a:ea typeface="Arial"/>
              <a:cs typeface="Arial"/>
              <a:sym typeface="Arial"/>
            </a:endParaRPr>
          </a:p>
        </p:txBody>
      </p:sp>
      <p:sp>
        <p:nvSpPr>
          <p:cNvPr id="346" name="Google Shape;346;p42"/>
          <p:cNvSpPr txBox="1"/>
          <p:nvPr/>
        </p:nvSpPr>
        <p:spPr>
          <a:xfrm>
            <a:off x="800526" y="3535014"/>
            <a:ext cx="1960604"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rgbClr val="FFFFFF"/>
                </a:solidFill>
                <a:latin typeface="Arial"/>
                <a:ea typeface="Arial"/>
                <a:cs typeface="Arial"/>
                <a:sym typeface="Arial"/>
              </a:rPr>
              <a:t>Conclusions</a:t>
            </a:r>
            <a:endParaRPr/>
          </a:p>
        </p:txBody>
      </p:sp>
      <p:sp>
        <p:nvSpPr>
          <p:cNvPr id="347" name="Google Shape;347;p42"/>
          <p:cNvSpPr txBox="1"/>
          <p:nvPr/>
        </p:nvSpPr>
        <p:spPr>
          <a:xfrm>
            <a:off x="301871" y="-86640"/>
            <a:ext cx="8695765" cy="8741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fr-CH" sz="2000" u="none" cap="none" strike="noStrike">
                <a:solidFill>
                  <a:schemeClr val="dk1"/>
                </a:solidFill>
                <a:latin typeface="Arial"/>
                <a:ea typeface="Arial"/>
                <a:cs typeface="Arial"/>
                <a:sym typeface="Arial"/>
              </a:rPr>
              <a:t>Les souhaits des bénéficiaires : Hackaton février 2025</a:t>
            </a:r>
            <a:endParaRPr b="1" i="1" sz="2000" u="none" cap="none" strike="noStrike">
              <a:solidFill>
                <a:schemeClr val="dk1"/>
              </a:solidFill>
              <a:latin typeface="Arial"/>
              <a:ea typeface="Arial"/>
              <a:cs typeface="Arial"/>
              <a:sym typeface="Arial"/>
            </a:endParaRPr>
          </a:p>
        </p:txBody>
      </p:sp>
      <p:pic>
        <p:nvPicPr>
          <p:cNvPr id="348" name="Google Shape;348;p42"/>
          <p:cNvPicPr preferRelativeResize="0"/>
          <p:nvPr/>
        </p:nvPicPr>
        <p:blipFill rotWithShape="1">
          <a:blip r:embed="rId3">
            <a:alphaModFix/>
          </a:blip>
          <a:srcRect b="0" l="0" r="0" t="0"/>
          <a:stretch/>
        </p:blipFill>
        <p:spPr>
          <a:xfrm>
            <a:off x="6425364" y="3967878"/>
            <a:ext cx="5302799" cy="2249848"/>
          </a:xfrm>
          <a:prstGeom prst="rect">
            <a:avLst/>
          </a:prstGeom>
          <a:noFill/>
          <a:ln>
            <a:noFill/>
          </a:ln>
        </p:spPr>
      </p:pic>
      <p:sp>
        <p:nvSpPr>
          <p:cNvPr id="349" name="Google Shape;349;p42"/>
          <p:cNvSpPr/>
          <p:nvPr/>
        </p:nvSpPr>
        <p:spPr>
          <a:xfrm>
            <a:off x="6355976" y="3635478"/>
            <a:ext cx="5441577" cy="2860858"/>
          </a:xfrm>
          <a:prstGeom prst="rect">
            <a:avLst/>
          </a:prstGeom>
          <a:noFill/>
          <a:ln cap="flat" cmpd="sng" w="19050">
            <a:solidFill>
              <a:schemeClr val="accent1"/>
            </a:solidFill>
            <a:prstDash val="solid"/>
            <a:round/>
            <a:headEnd len="sm" w="sm" type="none"/>
            <a:tailEnd len="sm" w="sm" type="none"/>
          </a:ln>
        </p:spPr>
        <p:txBody>
          <a:bodyPr anchorCtr="0" anchor="t" bIns="54000" lIns="54000" spcFirstLastPara="1" rIns="54000" wrap="square" tIns="54000">
            <a:noAutofit/>
          </a:bodyPr>
          <a:lstStyle/>
          <a:p>
            <a:pPr indent="0" lvl="2"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p:txBody>
      </p:sp>
      <p:sp>
        <p:nvSpPr>
          <p:cNvPr id="350" name="Google Shape;350;p42"/>
          <p:cNvSpPr txBox="1"/>
          <p:nvPr/>
        </p:nvSpPr>
        <p:spPr>
          <a:xfrm>
            <a:off x="6647634" y="3479527"/>
            <a:ext cx="3491448"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rgbClr val="FFFFFF"/>
                </a:solidFill>
                <a:latin typeface="Arial"/>
                <a:ea typeface="Arial"/>
                <a:cs typeface="Arial"/>
                <a:sym typeface="Arial"/>
              </a:rPr>
              <a:t>Zoom sur la restitution d’un groupe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0"/>
          <p:cNvSpPr txBox="1"/>
          <p:nvPr>
            <p:ph idx="1" type="subTitle"/>
          </p:nvPr>
        </p:nvSpPr>
        <p:spPr>
          <a:xfrm>
            <a:off x="188686" y="1434420"/>
            <a:ext cx="12003314" cy="5278437"/>
          </a:xfrm>
          <a:prstGeom prst="rect">
            <a:avLst/>
          </a:prstGeom>
          <a:noFill/>
          <a:ln>
            <a:noFill/>
          </a:ln>
        </p:spPr>
        <p:txBody>
          <a:bodyPr anchorCtr="0" anchor="t" bIns="45700" lIns="91425" spcFirstLastPara="1" rIns="91425" wrap="square" tIns="45700">
            <a:normAutofit fontScale="92500" lnSpcReduction="20000"/>
          </a:bodyPr>
          <a:lstStyle/>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1. Accueil, approbation de l’ordre du jour et approbation du PV de l’assemblée du 13 novembre 2025 (5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2. Résultats du sondage de la FAPEO sur les préoccupations des parents d’élèves (10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3. Présentation du parcours santé de l’élève (45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4. Questions- réponses avec le SSEJ sur les questions liées à la santé émanant du sondage de la FAPEO et des questions soulevées par les APE (20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5. Échange sur le rôle des APE pour contribuer à la réalisation de certains objectifs du parcours santé (15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6. Cafés de parents (10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7. Pedibus et plans de mobilité scolaire : point de situation (5 min)</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8. Divers (10 min): </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	8.1. Point sur le recrutement du nouveau SG de la FAPEO (1 minute)</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	8.2. Sondage sur les Instances participatives (1 minute)</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	8.3. Soutien à l’initiative : Tous ensemble à l’école ! (3 minutes)</a:t>
            </a:r>
            <a:endParaRPr/>
          </a:p>
          <a:p>
            <a:pPr indent="-406400" lvl="0" marL="457200" rtl="0" algn="l">
              <a:lnSpc>
                <a:spcPct val="90000"/>
              </a:lnSpc>
              <a:spcBef>
                <a:spcPts val="1000"/>
              </a:spcBef>
              <a:spcAft>
                <a:spcPts val="0"/>
              </a:spcAft>
              <a:buSzPct val="112808"/>
              <a:buNone/>
            </a:pPr>
            <a:r>
              <a:rPr lang="fr-CH" sz="2300">
                <a:solidFill>
                  <a:srgbClr val="000000"/>
                </a:solidFill>
                <a:latin typeface="Calibri"/>
                <a:ea typeface="Calibri"/>
                <a:cs typeface="Calibri"/>
                <a:sym typeface="Calibri"/>
              </a:rPr>
              <a:t>	8.4. Autre divers (5 minutes)</a:t>
            </a:r>
            <a:endParaRPr/>
          </a:p>
          <a:p>
            <a:pPr indent="-406400" lvl="0" marL="457200" rtl="0" algn="ctr">
              <a:lnSpc>
                <a:spcPct val="90000"/>
              </a:lnSpc>
              <a:spcBef>
                <a:spcPts val="1000"/>
              </a:spcBef>
              <a:spcAft>
                <a:spcPts val="0"/>
              </a:spcAft>
              <a:buClr>
                <a:schemeClr val="dk1"/>
              </a:buClr>
              <a:buSzPct val="108108"/>
              <a:buNone/>
            </a:pPr>
            <a:r>
              <a:t/>
            </a:r>
            <a:endParaRPr/>
          </a:p>
        </p:txBody>
      </p:sp>
      <p:sp>
        <p:nvSpPr>
          <p:cNvPr id="113" name="Google Shape;113;p30"/>
          <p:cNvSpPr txBox="1"/>
          <p:nvPr/>
        </p:nvSpPr>
        <p:spPr>
          <a:xfrm>
            <a:off x="2714172" y="521919"/>
            <a:ext cx="609600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3600" u="none" cap="none" strike="noStrike">
                <a:solidFill>
                  <a:srgbClr val="0080B7"/>
                </a:solidFill>
                <a:latin typeface="Arial"/>
                <a:ea typeface="Arial"/>
                <a:cs typeface="Arial"/>
                <a:sym typeface="Arial"/>
              </a:rPr>
              <a:t>Ordre du jour</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3"/>
          <p:cNvSpPr txBox="1"/>
          <p:nvPr>
            <p:ph type="title"/>
          </p:nvPr>
        </p:nvSpPr>
        <p:spPr>
          <a:xfrm>
            <a:off x="1981200" y="1846729"/>
            <a:ext cx="8229600" cy="182391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25000"/>
              <a:buNone/>
            </a:pPr>
            <a:br>
              <a:rPr b="0" lang="fr-CH">
                <a:solidFill>
                  <a:srgbClr val="2E75B5"/>
                </a:solidFill>
                <a:latin typeface="Arial"/>
                <a:ea typeface="Arial"/>
                <a:cs typeface="Arial"/>
                <a:sym typeface="Arial"/>
              </a:rPr>
            </a:br>
            <a:r>
              <a:rPr lang="fr-CH">
                <a:solidFill>
                  <a:srgbClr val="2E75B5"/>
                </a:solidFill>
                <a:latin typeface="Arial"/>
                <a:ea typeface="Arial"/>
                <a:cs typeface="Arial"/>
                <a:sym typeface="Arial"/>
              </a:rPr>
              <a:t>GT transversal PER</a:t>
            </a: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SSEJ-SEE </a:t>
            </a:r>
            <a:br>
              <a:rPr b="0" lang="fr-CH">
                <a:solidFill>
                  <a:srgbClr val="2E75B5"/>
                </a:solidFill>
                <a:latin typeface="Arial"/>
                <a:ea typeface="Arial"/>
                <a:cs typeface="Arial"/>
                <a:sym typeface="Arial"/>
              </a:rPr>
            </a:br>
            <a:r>
              <a:rPr b="0" lang="fr-CH">
                <a:solidFill>
                  <a:srgbClr val="2E75B5"/>
                </a:solidFill>
                <a:latin typeface="Arial"/>
                <a:ea typeface="Arial"/>
                <a:cs typeface="Arial"/>
                <a:sym typeface="Arial"/>
              </a:rPr>
              <a:t> </a:t>
            </a:r>
            <a:r>
              <a:rPr b="0" lang="fr-CH" sz="2400">
                <a:solidFill>
                  <a:srgbClr val="2E75B5"/>
                </a:solidFill>
                <a:latin typeface="Arial"/>
                <a:ea typeface="Arial"/>
                <a:cs typeface="Arial"/>
                <a:sym typeface="Arial"/>
              </a:rPr>
              <a:t>FR 10A – Groupe de travail transversal</a:t>
            </a:r>
            <a:br>
              <a:rPr b="0" lang="fr-CH" sz="2400">
                <a:solidFill>
                  <a:srgbClr val="2E75B5"/>
                </a:solidFill>
                <a:latin typeface="Arial"/>
                <a:ea typeface="Arial"/>
                <a:cs typeface="Arial"/>
                <a:sym typeface="Arial"/>
              </a:rPr>
            </a:br>
            <a:endParaRPr i="1" sz="1600">
              <a:latin typeface="Arial"/>
              <a:ea typeface="Arial"/>
              <a:cs typeface="Arial"/>
              <a:sym typeface="Arial"/>
            </a:endParaRPr>
          </a:p>
        </p:txBody>
      </p:sp>
      <p:sp>
        <p:nvSpPr>
          <p:cNvPr id="357" name="Google Shape;357;p43"/>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4"/>
          <p:cNvSpPr/>
          <p:nvPr/>
        </p:nvSpPr>
        <p:spPr>
          <a:xfrm>
            <a:off x="600634" y="1407459"/>
            <a:ext cx="5289178" cy="4536141"/>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4" name="Google Shape;364;p44"/>
          <p:cNvSpPr txBox="1"/>
          <p:nvPr>
            <p:ph type="title"/>
          </p:nvPr>
        </p:nvSpPr>
        <p:spPr>
          <a:xfrm>
            <a:off x="484093" y="68428"/>
            <a:ext cx="9439835" cy="9207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CH" sz="2000"/>
              <a:t>GT transversal PER</a:t>
            </a:r>
            <a:br>
              <a:rPr lang="fr-CH" sz="2000"/>
            </a:br>
            <a:r>
              <a:rPr lang="fr-CH" sz="2000"/>
              <a:t>SSEJ-SEE </a:t>
            </a:r>
            <a:endParaRPr i="1" sz="2000"/>
          </a:p>
        </p:txBody>
      </p:sp>
      <p:sp>
        <p:nvSpPr>
          <p:cNvPr id="365" name="Google Shape;365;p44"/>
          <p:cNvSpPr txBox="1"/>
          <p:nvPr>
            <p:ph idx="1" type="body"/>
          </p:nvPr>
        </p:nvSpPr>
        <p:spPr>
          <a:xfrm>
            <a:off x="600634" y="1495619"/>
            <a:ext cx="4849907" cy="4196969"/>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1800"/>
              <a:buNone/>
            </a:pPr>
            <a:r>
              <a:rPr lang="fr-CH" sz="1800">
                <a:latin typeface="Arial"/>
                <a:ea typeface="Arial"/>
                <a:cs typeface="Arial"/>
                <a:sym typeface="Arial"/>
              </a:rPr>
              <a:t>Les objectifs de ce GT sont les suivants :</a:t>
            </a:r>
            <a:endParaRPr/>
          </a:p>
          <a:p>
            <a:pPr indent="0" lvl="0" marL="0" rtl="0" algn="just">
              <a:lnSpc>
                <a:spcPct val="90000"/>
              </a:lnSpc>
              <a:spcBef>
                <a:spcPts val="1000"/>
              </a:spcBef>
              <a:spcAft>
                <a:spcPts val="0"/>
              </a:spcAft>
              <a:buSzPts val="1800"/>
              <a:buNone/>
            </a:pPr>
            <a:r>
              <a:t/>
            </a:r>
            <a:endParaRPr sz="1800">
              <a:latin typeface="Arial"/>
              <a:ea typeface="Arial"/>
              <a:cs typeface="Arial"/>
              <a:sym typeface="Arial"/>
            </a:endParaRPr>
          </a:p>
          <a:p>
            <a:pPr indent="-342900" lvl="0" marL="631825" rtl="0" algn="l">
              <a:lnSpc>
                <a:spcPct val="90000"/>
              </a:lnSpc>
              <a:spcBef>
                <a:spcPts val="1000"/>
              </a:spcBef>
              <a:spcAft>
                <a:spcPts val="0"/>
              </a:spcAft>
              <a:buSzPts val="1800"/>
              <a:buFont typeface="Arial"/>
              <a:buAutoNum type="arabicPeriod"/>
            </a:pPr>
            <a:r>
              <a:rPr lang="fr-CH" sz="1800">
                <a:latin typeface="Arial"/>
                <a:ea typeface="Arial"/>
                <a:cs typeface="Arial"/>
                <a:sym typeface="Arial"/>
              </a:rPr>
              <a:t>Vérifier l’état des informations relatives à la santé et au bien-être actuellement disponibles sur le site enseignement</a:t>
            </a:r>
            <a:endParaRPr/>
          </a:p>
          <a:p>
            <a:pPr indent="-342900" lvl="0" marL="631825" rtl="0" algn="l">
              <a:lnSpc>
                <a:spcPct val="90000"/>
              </a:lnSpc>
              <a:spcBef>
                <a:spcPts val="1000"/>
              </a:spcBef>
              <a:spcAft>
                <a:spcPts val="0"/>
              </a:spcAft>
              <a:buSzPts val="1800"/>
              <a:buFont typeface="Arial"/>
              <a:buAutoNum type="arabicPeriod"/>
            </a:pPr>
            <a:r>
              <a:rPr lang="fr-CH" sz="1800">
                <a:latin typeface="Arial"/>
                <a:ea typeface="Arial"/>
                <a:cs typeface="Arial"/>
                <a:sym typeface="Arial"/>
              </a:rPr>
              <a:t>Rendre ces informations plus lisibles et les relier aux domaines disciplinaires (lorsque cela est possible et pertinent)</a:t>
            </a:r>
            <a:endParaRPr/>
          </a:p>
          <a:p>
            <a:pPr indent="-342900" lvl="0" marL="631825" rtl="0" algn="l">
              <a:lnSpc>
                <a:spcPct val="90000"/>
              </a:lnSpc>
              <a:spcBef>
                <a:spcPts val="1000"/>
              </a:spcBef>
              <a:spcAft>
                <a:spcPts val="0"/>
              </a:spcAft>
              <a:buSzPts val="1800"/>
              <a:buFont typeface="Arial"/>
              <a:buAutoNum type="arabicPeriod"/>
            </a:pPr>
            <a:r>
              <a:rPr lang="fr-CH" sz="1800">
                <a:latin typeface="Arial"/>
                <a:ea typeface="Arial"/>
                <a:cs typeface="Arial"/>
                <a:sym typeface="Arial"/>
              </a:rPr>
              <a:t>Compléter le site en intégrant les dimensions thématiques qui ne sont pas encore documentées </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366" name="Google Shape;366;p44"/>
          <p:cNvSpPr txBox="1"/>
          <p:nvPr/>
        </p:nvSpPr>
        <p:spPr>
          <a:xfrm>
            <a:off x="1232667" y="5131548"/>
            <a:ext cx="397134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200" u="sng" cap="none" strike="noStrike">
                <a:solidFill>
                  <a:srgbClr val="000000"/>
                </a:solidFill>
                <a:latin typeface="Arial"/>
                <a:ea typeface="Arial"/>
                <a:cs typeface="Arial"/>
                <a:sym typeface="Arial"/>
                <a:hlinkClick r:id="rId3">
                  <a:extLst>
                    <a:ext uri="{A12FA001-AC4F-418D-AE19-62706E023703}">
                      <ahyp:hlinkClr val="tx"/>
                    </a:ext>
                  </a:extLst>
                </a:hlinkClick>
              </a:rPr>
              <a:t>https://edu.ge.ch/enseignement/enseignement-primaire/sante-et-bien-etre</a:t>
            </a:r>
            <a:endParaRPr b="0" i="0" sz="1200" u="none" cap="none" strike="noStrike">
              <a:solidFill>
                <a:srgbClr val="000000"/>
              </a:solidFill>
              <a:latin typeface="Arial"/>
              <a:ea typeface="Arial"/>
              <a:cs typeface="Arial"/>
              <a:sym typeface="Arial"/>
            </a:endParaRPr>
          </a:p>
        </p:txBody>
      </p:sp>
      <p:pic>
        <p:nvPicPr>
          <p:cNvPr id="367" name="Google Shape;367;p44"/>
          <p:cNvPicPr preferRelativeResize="0"/>
          <p:nvPr/>
        </p:nvPicPr>
        <p:blipFill rotWithShape="1">
          <a:blip r:embed="rId4">
            <a:alphaModFix/>
          </a:blip>
          <a:srcRect b="0" l="0" r="0" t="0"/>
          <a:stretch/>
        </p:blipFill>
        <p:spPr>
          <a:xfrm>
            <a:off x="6613553" y="379398"/>
            <a:ext cx="4453386" cy="60992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5"/>
          <p:cNvSpPr txBox="1"/>
          <p:nvPr>
            <p:ph type="title"/>
          </p:nvPr>
        </p:nvSpPr>
        <p:spPr>
          <a:xfrm>
            <a:off x="1981200" y="2182305"/>
            <a:ext cx="8229600" cy="148833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25000"/>
              <a:buNone/>
            </a:pPr>
            <a:br>
              <a:rPr b="0" lang="fr-CH">
                <a:solidFill>
                  <a:srgbClr val="2E75B5"/>
                </a:solidFill>
                <a:latin typeface="Arial"/>
                <a:ea typeface="Arial"/>
                <a:cs typeface="Arial"/>
                <a:sym typeface="Arial"/>
              </a:rPr>
            </a:br>
            <a:r>
              <a:rPr lang="fr-CH">
                <a:solidFill>
                  <a:srgbClr val="2E75B5"/>
                </a:solidFill>
                <a:latin typeface="Arial"/>
                <a:ea typeface="Arial"/>
                <a:cs typeface="Arial"/>
                <a:sym typeface="Arial"/>
              </a:rPr>
              <a:t>Prévention des consommations à risque</a:t>
            </a:r>
            <a:br>
              <a:rPr b="0" lang="fr-CH">
                <a:solidFill>
                  <a:srgbClr val="2E75B5"/>
                </a:solidFill>
                <a:latin typeface="Arial"/>
                <a:ea typeface="Arial"/>
                <a:cs typeface="Arial"/>
                <a:sym typeface="Arial"/>
              </a:rPr>
            </a:br>
            <a:br>
              <a:rPr b="0" lang="fr-CH">
                <a:solidFill>
                  <a:srgbClr val="2E75B5"/>
                </a:solidFill>
                <a:latin typeface="Arial"/>
                <a:ea typeface="Arial"/>
                <a:cs typeface="Arial"/>
                <a:sym typeface="Arial"/>
              </a:rPr>
            </a:br>
            <a:r>
              <a:rPr b="0" lang="fr-CH">
                <a:solidFill>
                  <a:srgbClr val="2E75B5"/>
                </a:solidFill>
                <a:latin typeface="Arial"/>
                <a:ea typeface="Arial"/>
                <a:cs typeface="Arial"/>
                <a:sym typeface="Arial"/>
              </a:rPr>
              <a:t> </a:t>
            </a:r>
            <a:r>
              <a:rPr b="0" lang="fr-CH" sz="2400">
                <a:solidFill>
                  <a:srgbClr val="2E75B5"/>
                </a:solidFill>
                <a:latin typeface="Arial"/>
                <a:ea typeface="Arial"/>
                <a:cs typeface="Arial"/>
                <a:sym typeface="Arial"/>
              </a:rPr>
              <a:t>FR 10A - sous-projet N°1</a:t>
            </a:r>
            <a:br>
              <a:rPr b="0" lang="fr-CH" sz="2400">
                <a:solidFill>
                  <a:srgbClr val="2E75B5"/>
                </a:solidFill>
                <a:latin typeface="Arial"/>
                <a:ea typeface="Arial"/>
                <a:cs typeface="Arial"/>
                <a:sym typeface="Arial"/>
              </a:rPr>
            </a:br>
            <a:r>
              <a:rPr b="0" lang="fr-CH" sz="2400">
                <a:solidFill>
                  <a:srgbClr val="2E75B5"/>
                </a:solidFill>
                <a:latin typeface="Arial"/>
                <a:ea typeface="Arial"/>
                <a:cs typeface="Arial"/>
                <a:sym typeface="Arial"/>
              </a:rPr>
              <a:t> </a:t>
            </a:r>
            <a:br>
              <a:rPr b="0" lang="fr-CH" sz="2400">
                <a:solidFill>
                  <a:srgbClr val="2E75B5"/>
                </a:solidFill>
                <a:latin typeface="Arial"/>
                <a:ea typeface="Arial"/>
                <a:cs typeface="Arial"/>
                <a:sym typeface="Arial"/>
              </a:rPr>
            </a:br>
            <a:endParaRPr i="1" sz="1600">
              <a:latin typeface="Arial"/>
              <a:ea typeface="Arial"/>
              <a:cs typeface="Arial"/>
              <a:sym typeface="Arial"/>
            </a:endParaRPr>
          </a:p>
        </p:txBody>
      </p:sp>
      <p:sp>
        <p:nvSpPr>
          <p:cNvPr id="374" name="Google Shape;374;p45"/>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6"/>
          <p:cNvSpPr txBox="1"/>
          <p:nvPr/>
        </p:nvSpPr>
        <p:spPr>
          <a:xfrm>
            <a:off x="1222689" y="169634"/>
            <a:ext cx="99563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Enjeux pour l’année 2025 – 2026 Sous-projet 1 : Prévention des consommations à risque</a:t>
            </a:r>
            <a:endParaRPr/>
          </a:p>
        </p:txBody>
      </p:sp>
      <p:pic>
        <p:nvPicPr>
          <p:cNvPr id="381" name="Google Shape;381;p46"/>
          <p:cNvPicPr preferRelativeResize="0"/>
          <p:nvPr/>
        </p:nvPicPr>
        <p:blipFill rotWithShape="1">
          <a:blip r:embed="rId3">
            <a:alphaModFix/>
          </a:blip>
          <a:srcRect b="0" l="0" r="0" t="0"/>
          <a:stretch/>
        </p:blipFill>
        <p:spPr>
          <a:xfrm>
            <a:off x="1290917" y="621423"/>
            <a:ext cx="9377083" cy="5906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7"/>
          <p:cNvSpPr txBox="1"/>
          <p:nvPr>
            <p:ph type="title"/>
          </p:nvPr>
        </p:nvSpPr>
        <p:spPr>
          <a:xfrm>
            <a:off x="1981200" y="2527644"/>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25000"/>
              <a:buNone/>
            </a:pPr>
            <a:br>
              <a:rPr b="0" lang="fr-CH">
                <a:solidFill>
                  <a:srgbClr val="2E75B5"/>
                </a:solidFill>
                <a:latin typeface="Arial"/>
                <a:ea typeface="Arial"/>
                <a:cs typeface="Arial"/>
                <a:sym typeface="Arial"/>
              </a:rPr>
            </a:br>
            <a:r>
              <a:rPr lang="fr-CH">
                <a:solidFill>
                  <a:srgbClr val="2E75B5"/>
                </a:solidFill>
                <a:latin typeface="Arial"/>
                <a:ea typeface="Arial"/>
                <a:cs typeface="Arial"/>
                <a:sym typeface="Arial"/>
              </a:rPr>
              <a:t>Vie affective et santé sexuelle</a:t>
            </a:r>
            <a:br>
              <a:rPr b="0" lang="fr-CH">
                <a:solidFill>
                  <a:srgbClr val="2E75B5"/>
                </a:solidFill>
                <a:latin typeface="Arial"/>
                <a:ea typeface="Arial"/>
                <a:cs typeface="Arial"/>
                <a:sym typeface="Arial"/>
              </a:rPr>
            </a:br>
            <a:br>
              <a:rPr b="0" lang="fr-CH">
                <a:solidFill>
                  <a:srgbClr val="2E75B5"/>
                </a:solidFill>
                <a:latin typeface="Arial"/>
                <a:ea typeface="Arial"/>
                <a:cs typeface="Arial"/>
                <a:sym typeface="Arial"/>
              </a:rPr>
            </a:br>
            <a:r>
              <a:rPr b="0" lang="fr-CH">
                <a:solidFill>
                  <a:srgbClr val="2E75B5"/>
                </a:solidFill>
                <a:latin typeface="Arial"/>
                <a:ea typeface="Arial"/>
                <a:cs typeface="Arial"/>
                <a:sym typeface="Arial"/>
              </a:rPr>
              <a:t> </a:t>
            </a:r>
            <a:r>
              <a:rPr b="0" lang="fr-CH" sz="2400">
                <a:solidFill>
                  <a:srgbClr val="2E75B5"/>
                </a:solidFill>
                <a:latin typeface="Arial"/>
                <a:ea typeface="Arial"/>
                <a:cs typeface="Arial"/>
                <a:sym typeface="Arial"/>
              </a:rPr>
              <a:t>FR 10A - sous-projet N°2</a:t>
            </a:r>
            <a:br>
              <a:rPr b="0" lang="fr-CH" sz="2400">
                <a:solidFill>
                  <a:srgbClr val="2E75B5"/>
                </a:solidFill>
                <a:latin typeface="Arial"/>
                <a:ea typeface="Arial"/>
                <a:cs typeface="Arial"/>
                <a:sym typeface="Arial"/>
              </a:rPr>
            </a:br>
            <a:r>
              <a:rPr b="0" lang="fr-CH" sz="2400">
                <a:solidFill>
                  <a:srgbClr val="2E75B5"/>
                </a:solidFill>
                <a:latin typeface="Arial"/>
                <a:ea typeface="Arial"/>
                <a:cs typeface="Arial"/>
                <a:sym typeface="Arial"/>
              </a:rPr>
              <a:t> </a:t>
            </a:r>
            <a:br>
              <a:rPr b="0" lang="fr-CH" sz="2400">
                <a:solidFill>
                  <a:srgbClr val="2E75B5"/>
                </a:solidFill>
                <a:latin typeface="Arial"/>
                <a:ea typeface="Arial"/>
                <a:cs typeface="Arial"/>
                <a:sym typeface="Arial"/>
              </a:rPr>
            </a:br>
            <a:endParaRPr i="1" sz="1600">
              <a:latin typeface="Arial"/>
              <a:ea typeface="Arial"/>
              <a:cs typeface="Arial"/>
              <a:sym typeface="Arial"/>
            </a:endParaRPr>
          </a:p>
        </p:txBody>
      </p:sp>
      <p:sp>
        <p:nvSpPr>
          <p:cNvPr id="388" name="Google Shape;388;p47"/>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8"/>
          <p:cNvSpPr/>
          <p:nvPr/>
        </p:nvSpPr>
        <p:spPr>
          <a:xfrm>
            <a:off x="264042" y="3366847"/>
            <a:ext cx="7677118" cy="3150229"/>
          </a:xfrm>
          <a:prstGeom prst="rect">
            <a:avLst/>
          </a:prstGeom>
          <a:solidFill>
            <a:schemeClr val="lt1"/>
          </a:solidFill>
          <a:ln cap="flat" cmpd="sng" w="25400">
            <a:solidFill>
              <a:srgbClr val="E79A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95" name="Google Shape;395;p48"/>
          <p:cNvSpPr/>
          <p:nvPr/>
        </p:nvSpPr>
        <p:spPr>
          <a:xfrm>
            <a:off x="264041" y="1031954"/>
            <a:ext cx="6800787" cy="1896806"/>
          </a:xfrm>
          <a:prstGeom prst="rect">
            <a:avLst/>
          </a:prstGeom>
          <a:solidFill>
            <a:schemeClr val="lt1"/>
          </a:solidFill>
          <a:ln cap="flat" cmpd="sng" w="25400">
            <a:solidFill>
              <a:srgbClr val="E79A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96" name="Google Shape;396;p48"/>
          <p:cNvSpPr txBox="1"/>
          <p:nvPr/>
        </p:nvSpPr>
        <p:spPr>
          <a:xfrm>
            <a:off x="1795715" y="150417"/>
            <a:ext cx="614544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Enjeux pour l’année 2025 – 2026 </a:t>
            </a:r>
            <a:endParaRPr/>
          </a:p>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Sous-projet 2 : Vie affective et santé sexuelle</a:t>
            </a:r>
            <a:endParaRPr b="0" i="1" sz="1600" u="none" cap="none" strike="noStrike">
              <a:solidFill>
                <a:srgbClr val="000000"/>
              </a:solidFill>
              <a:latin typeface="Arial"/>
              <a:ea typeface="Arial"/>
              <a:cs typeface="Arial"/>
              <a:sym typeface="Arial"/>
            </a:endParaRPr>
          </a:p>
        </p:txBody>
      </p:sp>
      <p:sp>
        <p:nvSpPr>
          <p:cNvPr id="397" name="Google Shape;397;p48"/>
          <p:cNvSpPr txBox="1"/>
          <p:nvPr>
            <p:ph idx="1" type="body"/>
          </p:nvPr>
        </p:nvSpPr>
        <p:spPr>
          <a:xfrm>
            <a:off x="580127" y="3651012"/>
            <a:ext cx="1781954" cy="299564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1000"/>
              </a:spcBef>
              <a:spcAft>
                <a:spcPts val="0"/>
              </a:spcAft>
              <a:buSzPct val="162162"/>
              <a:buNone/>
            </a:pPr>
            <a:r>
              <a:rPr lang="fr-CH" sz="1200"/>
              <a:t>Janvier – Mars 2026</a:t>
            </a:r>
            <a:endParaRPr/>
          </a:p>
          <a:p>
            <a:pPr indent="0" lvl="0" marL="0" rtl="0" algn="l">
              <a:lnSpc>
                <a:spcPct val="90000"/>
              </a:lnSpc>
              <a:spcBef>
                <a:spcPts val="1000"/>
              </a:spcBef>
              <a:spcAft>
                <a:spcPts val="0"/>
              </a:spcAft>
              <a:buSzPct val="162162"/>
              <a:buNone/>
            </a:pPr>
            <a:r>
              <a:t/>
            </a:r>
            <a:endParaRPr sz="1200"/>
          </a:p>
          <a:p>
            <a:pPr indent="0" lvl="0" marL="0" rtl="0" algn="l">
              <a:lnSpc>
                <a:spcPct val="90000"/>
              </a:lnSpc>
              <a:spcBef>
                <a:spcPts val="1000"/>
              </a:spcBef>
              <a:spcAft>
                <a:spcPts val="0"/>
              </a:spcAft>
              <a:buSzPct val="162162"/>
              <a:buNone/>
            </a:pPr>
            <a:r>
              <a:t/>
            </a:r>
            <a:endParaRPr sz="1200"/>
          </a:p>
          <a:p>
            <a:pPr indent="0" lvl="0" marL="0" rtl="0" algn="l">
              <a:lnSpc>
                <a:spcPct val="90000"/>
              </a:lnSpc>
              <a:spcBef>
                <a:spcPts val="1000"/>
              </a:spcBef>
              <a:spcAft>
                <a:spcPts val="0"/>
              </a:spcAft>
              <a:buSzPct val="162162"/>
              <a:buNone/>
            </a:pPr>
            <a:r>
              <a:rPr lang="fr-CH" sz="1200"/>
              <a:t>Dès mai 2026</a:t>
            </a:r>
            <a:endParaRPr/>
          </a:p>
          <a:p>
            <a:pPr indent="-65087" lvl="0" marL="179388" rtl="0" algn="l">
              <a:lnSpc>
                <a:spcPct val="90000"/>
              </a:lnSpc>
              <a:spcBef>
                <a:spcPts val="1000"/>
              </a:spcBef>
              <a:spcAft>
                <a:spcPts val="0"/>
              </a:spcAft>
              <a:buSzPct val="162162"/>
              <a:buNone/>
            </a:pPr>
            <a:r>
              <a:t/>
            </a:r>
            <a:endParaRPr sz="1200"/>
          </a:p>
          <a:p>
            <a:pPr indent="-65087" lvl="0" marL="179388" rtl="0" algn="l">
              <a:lnSpc>
                <a:spcPct val="90000"/>
              </a:lnSpc>
              <a:spcBef>
                <a:spcPts val="1000"/>
              </a:spcBef>
              <a:spcAft>
                <a:spcPts val="0"/>
              </a:spcAft>
              <a:buSzPct val="162162"/>
              <a:buNone/>
            </a:pPr>
            <a:r>
              <a:t/>
            </a:r>
            <a:endParaRPr sz="1200"/>
          </a:p>
          <a:p>
            <a:pPr indent="-65087" lvl="0" marL="179388" rtl="0" algn="l">
              <a:lnSpc>
                <a:spcPct val="90000"/>
              </a:lnSpc>
              <a:spcBef>
                <a:spcPts val="1000"/>
              </a:spcBef>
              <a:spcAft>
                <a:spcPts val="0"/>
              </a:spcAft>
              <a:buSzPct val="162162"/>
              <a:buNone/>
            </a:pPr>
            <a:r>
              <a:t/>
            </a:r>
            <a:endParaRPr sz="1200"/>
          </a:p>
          <a:p>
            <a:pPr indent="0" lvl="0" marL="0" rtl="0" algn="l">
              <a:lnSpc>
                <a:spcPct val="90000"/>
              </a:lnSpc>
              <a:spcBef>
                <a:spcPts val="1000"/>
              </a:spcBef>
              <a:spcAft>
                <a:spcPts val="0"/>
              </a:spcAft>
              <a:buSzPct val="162162"/>
              <a:buNone/>
            </a:pPr>
            <a:r>
              <a:rPr lang="fr-CH" sz="1200"/>
              <a:t>Janvier –Juin 2026</a:t>
            </a:r>
            <a:endParaRPr/>
          </a:p>
          <a:p>
            <a:pPr indent="0" lvl="0" marL="0" rtl="0" algn="l">
              <a:lnSpc>
                <a:spcPct val="90000"/>
              </a:lnSpc>
              <a:spcBef>
                <a:spcPts val="1000"/>
              </a:spcBef>
              <a:spcAft>
                <a:spcPts val="0"/>
              </a:spcAft>
              <a:buSzPct val="162162"/>
              <a:buNone/>
            </a:pPr>
            <a:r>
              <a:t/>
            </a:r>
            <a:endParaRPr sz="1200"/>
          </a:p>
          <a:p>
            <a:pPr indent="0" lvl="0" marL="0" rtl="0" algn="l">
              <a:lnSpc>
                <a:spcPct val="90000"/>
              </a:lnSpc>
              <a:spcBef>
                <a:spcPts val="1000"/>
              </a:spcBef>
              <a:spcAft>
                <a:spcPts val="0"/>
              </a:spcAft>
              <a:buSzPct val="162162"/>
              <a:buNone/>
            </a:pPr>
            <a:r>
              <a:t/>
            </a:r>
            <a:endParaRPr sz="1200"/>
          </a:p>
          <a:p>
            <a:pPr indent="0" lvl="0" marL="0" rtl="0" algn="l">
              <a:lnSpc>
                <a:spcPct val="90000"/>
              </a:lnSpc>
              <a:spcBef>
                <a:spcPts val="1000"/>
              </a:spcBef>
              <a:spcAft>
                <a:spcPts val="0"/>
              </a:spcAft>
              <a:buSzPct val="162162"/>
              <a:buNone/>
            </a:pPr>
            <a:r>
              <a:rPr lang="fr-CH" sz="1200"/>
              <a:t>Dès Avril  2026</a:t>
            </a:r>
            <a:endParaRPr/>
          </a:p>
        </p:txBody>
      </p:sp>
      <p:sp>
        <p:nvSpPr>
          <p:cNvPr id="398" name="Google Shape;398;p48"/>
          <p:cNvSpPr txBox="1"/>
          <p:nvPr/>
        </p:nvSpPr>
        <p:spPr>
          <a:xfrm>
            <a:off x="2960184" y="3660595"/>
            <a:ext cx="5693352"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Pilotes cours 7P + modifications si nécessaire</a:t>
            </a:r>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Déploiement complet à R26.</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Si ok de la CE le 23 mars, pilotes cours 3P dans quelques classes + modifications si nécessaire</a:t>
            </a:r>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Déploiement à R26.</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Finalisation de l’évaluation normative et préparation de  l’évaluation</a:t>
            </a:r>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sommative pour les élèves (1 à la fin de la primaire, 1 à la fin du CO</a:t>
            </a:r>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et 1 à la fin de l’ESII)</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Initialisation de la révision des cours 6P et 8P (en lien avec le cours 7P)</a:t>
            </a:r>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Objectif à R26 pour le 6P et R27 pour le 8P</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pSp>
        <p:nvGrpSpPr>
          <p:cNvPr id="399" name="Google Shape;399;p48"/>
          <p:cNvGrpSpPr/>
          <p:nvPr/>
        </p:nvGrpSpPr>
        <p:grpSpPr>
          <a:xfrm>
            <a:off x="2449394" y="5897588"/>
            <a:ext cx="205860" cy="187131"/>
            <a:chOff x="5937564" y="3833745"/>
            <a:chExt cx="306171" cy="306910"/>
          </a:xfrm>
        </p:grpSpPr>
        <p:sp>
          <p:nvSpPr>
            <p:cNvPr id="400" name="Google Shape;400;p48"/>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401" name="Google Shape;401;p48"/>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grpSp>
        <p:nvGrpSpPr>
          <p:cNvPr id="402" name="Google Shape;402;p48"/>
          <p:cNvGrpSpPr/>
          <p:nvPr/>
        </p:nvGrpSpPr>
        <p:grpSpPr>
          <a:xfrm>
            <a:off x="2433613" y="4337554"/>
            <a:ext cx="205860" cy="187131"/>
            <a:chOff x="5937564" y="3833745"/>
            <a:chExt cx="306171" cy="306910"/>
          </a:xfrm>
        </p:grpSpPr>
        <p:sp>
          <p:nvSpPr>
            <p:cNvPr id="403" name="Google Shape;403;p48"/>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404" name="Google Shape;404;p48"/>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sp>
        <p:nvSpPr>
          <p:cNvPr id="405" name="Google Shape;405;p48"/>
          <p:cNvSpPr txBox="1"/>
          <p:nvPr/>
        </p:nvSpPr>
        <p:spPr>
          <a:xfrm>
            <a:off x="432031" y="1254148"/>
            <a:ext cx="6011005" cy="1569660"/>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rgbClr val="000000"/>
              </a:buClr>
              <a:buSzPts val="1200"/>
              <a:buFont typeface="Arial"/>
              <a:buAutoNum type="arabicPeriod"/>
            </a:pPr>
            <a:r>
              <a:rPr b="0" i="0" lang="fr-CH" sz="1200" u="none" cap="none" strike="noStrike">
                <a:solidFill>
                  <a:srgbClr val="000000"/>
                </a:solidFill>
                <a:latin typeface="Arial"/>
                <a:ea typeface="Arial"/>
                <a:cs typeface="Arial"/>
                <a:sym typeface="Arial"/>
              </a:rPr>
              <a:t>Adaptation du cours 3P pour y intégrer de manière formelle la prévention des abus 	Présentation à la CE prévue  le 23 mars. </a:t>
            </a:r>
            <a:endParaRPr/>
          </a:p>
          <a:p>
            <a:pPr indent="-152400" lvl="0" marL="2286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0" lang="fr-CH" sz="1200" u="none" cap="none" strike="noStrike">
                <a:solidFill>
                  <a:srgbClr val="000000"/>
                </a:solidFill>
                <a:latin typeface="Arial"/>
                <a:ea typeface="Arial"/>
                <a:cs typeface="Arial"/>
                <a:sym typeface="Arial"/>
              </a:rPr>
              <a:t>Finalisation du cours 7P « Histoire de la vie II – où je suis – la puberté ». </a:t>
            </a:r>
            <a:endParaRPr/>
          </a:p>
          <a:p>
            <a:pPr indent="0" lvl="1"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Cours de 4 périodes, avec différentes activités en groupe en sous-	groupes. </a:t>
            </a:r>
            <a:endParaRPr/>
          </a:p>
          <a:p>
            <a:pPr indent="-152400" lvl="0" marL="2286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0" lang="fr-CH" sz="1200" u="none" cap="none" strike="noStrike">
                <a:solidFill>
                  <a:srgbClr val="000000"/>
                </a:solidFill>
                <a:latin typeface="Arial"/>
                <a:ea typeface="Arial"/>
                <a:cs typeface="Arial"/>
                <a:sym typeface="Arial"/>
              </a:rPr>
              <a:t>Initiation de l’évaluation normative du parcours </a:t>
            </a:r>
            <a:endParaRPr/>
          </a:p>
        </p:txBody>
      </p:sp>
      <p:grpSp>
        <p:nvGrpSpPr>
          <p:cNvPr id="406" name="Google Shape;406;p48"/>
          <p:cNvGrpSpPr/>
          <p:nvPr/>
        </p:nvGrpSpPr>
        <p:grpSpPr>
          <a:xfrm>
            <a:off x="2449394" y="3670728"/>
            <a:ext cx="205860" cy="187131"/>
            <a:chOff x="5937564" y="3833745"/>
            <a:chExt cx="306171" cy="306910"/>
          </a:xfrm>
        </p:grpSpPr>
        <p:sp>
          <p:nvSpPr>
            <p:cNvPr id="407" name="Google Shape;407;p48"/>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408" name="Google Shape;408;p48"/>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sp>
        <p:nvSpPr>
          <p:cNvPr id="409" name="Google Shape;409;p48"/>
          <p:cNvSpPr txBox="1"/>
          <p:nvPr/>
        </p:nvSpPr>
        <p:spPr>
          <a:xfrm>
            <a:off x="537938" y="3228347"/>
            <a:ext cx="2666209" cy="276999"/>
          </a:xfrm>
          <a:prstGeom prst="rect">
            <a:avLst/>
          </a:prstGeom>
          <a:solidFill>
            <a:srgbClr val="E79AB5"/>
          </a:solidFill>
          <a:ln cap="flat" cmpd="sng" w="25400">
            <a:solidFill>
              <a:srgbClr val="E79AB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833C0B"/>
                </a:solidFill>
                <a:latin typeface="Arial"/>
                <a:ea typeface="Arial"/>
                <a:cs typeface="Arial"/>
                <a:sym typeface="Arial"/>
              </a:rPr>
              <a:t>Planning 2026</a:t>
            </a:r>
            <a:endParaRPr b="0" i="0" sz="1200" u="none" cap="none" strike="noStrike">
              <a:solidFill>
                <a:srgbClr val="833C0B"/>
              </a:solidFill>
              <a:latin typeface="Arial"/>
              <a:ea typeface="Arial"/>
              <a:cs typeface="Arial"/>
              <a:sym typeface="Arial"/>
            </a:endParaRPr>
          </a:p>
        </p:txBody>
      </p:sp>
      <p:sp>
        <p:nvSpPr>
          <p:cNvPr id="410" name="Google Shape;410;p48"/>
          <p:cNvSpPr txBox="1"/>
          <p:nvPr/>
        </p:nvSpPr>
        <p:spPr>
          <a:xfrm>
            <a:off x="537937" y="889999"/>
            <a:ext cx="3172148" cy="276999"/>
          </a:xfrm>
          <a:prstGeom prst="rect">
            <a:avLst/>
          </a:prstGeom>
          <a:solidFill>
            <a:srgbClr val="E79AB5"/>
          </a:solidFill>
          <a:ln cap="flat" cmpd="sng" w="25400">
            <a:solidFill>
              <a:srgbClr val="E79AB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833C0B"/>
                </a:solidFill>
                <a:latin typeface="Arial"/>
                <a:ea typeface="Arial"/>
                <a:cs typeface="Arial"/>
                <a:sym typeface="Arial"/>
              </a:rPr>
              <a:t>Réalisé Août – Décembre 2025</a:t>
            </a:r>
            <a:endParaRPr b="0" i="0" sz="1200" u="none" cap="none" strike="noStrike">
              <a:solidFill>
                <a:srgbClr val="833C0B"/>
              </a:solidFill>
              <a:latin typeface="Arial"/>
              <a:ea typeface="Arial"/>
              <a:cs typeface="Arial"/>
              <a:sym typeface="Arial"/>
            </a:endParaRPr>
          </a:p>
        </p:txBody>
      </p:sp>
      <p:cxnSp>
        <p:nvCxnSpPr>
          <p:cNvPr id="411" name="Google Shape;411;p48"/>
          <p:cNvCxnSpPr/>
          <p:nvPr/>
        </p:nvCxnSpPr>
        <p:spPr>
          <a:xfrm>
            <a:off x="919384" y="1576134"/>
            <a:ext cx="421301" cy="0"/>
          </a:xfrm>
          <a:prstGeom prst="straightConnector1">
            <a:avLst/>
          </a:prstGeom>
          <a:noFill/>
          <a:ln cap="flat" cmpd="sng" w="25400">
            <a:solidFill>
              <a:schemeClr val="lt2"/>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412" name="Google Shape;412;p48"/>
          <p:cNvCxnSpPr/>
          <p:nvPr/>
        </p:nvCxnSpPr>
        <p:spPr>
          <a:xfrm>
            <a:off x="919384" y="2121726"/>
            <a:ext cx="421301" cy="0"/>
          </a:xfrm>
          <a:prstGeom prst="straightConnector1">
            <a:avLst/>
          </a:prstGeom>
          <a:noFill/>
          <a:ln cap="flat" cmpd="sng" w="25400">
            <a:solidFill>
              <a:schemeClr val="lt2"/>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413" name="Google Shape;413;p48"/>
          <p:cNvCxnSpPr/>
          <p:nvPr/>
        </p:nvCxnSpPr>
        <p:spPr>
          <a:xfrm>
            <a:off x="3404609" y="3965766"/>
            <a:ext cx="421301" cy="0"/>
          </a:xfrm>
          <a:prstGeom prst="straightConnector1">
            <a:avLst/>
          </a:prstGeom>
          <a:noFill/>
          <a:ln cap="flat" cmpd="sng" w="25400">
            <a:solidFill>
              <a:schemeClr val="lt2"/>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414" name="Google Shape;414;p48"/>
          <p:cNvCxnSpPr/>
          <p:nvPr/>
        </p:nvCxnSpPr>
        <p:spPr>
          <a:xfrm>
            <a:off x="3404608" y="4721670"/>
            <a:ext cx="421301" cy="0"/>
          </a:xfrm>
          <a:prstGeom prst="straightConnector1">
            <a:avLst/>
          </a:prstGeom>
          <a:noFill/>
          <a:ln cap="flat" cmpd="sng" w="25400">
            <a:solidFill>
              <a:schemeClr val="lt2"/>
            </a:solidFill>
            <a:prstDash val="solid"/>
            <a:round/>
            <a:headEnd len="sm" w="sm" type="none"/>
            <a:tailEnd len="med" w="med" type="triangle"/>
          </a:ln>
          <a:effectLst>
            <a:outerShdw blurRad="40000" rotWithShape="0" dir="5400000" dist="20000">
              <a:srgbClr val="000000">
                <a:alpha val="37647"/>
              </a:srgbClr>
            </a:outerShdw>
          </a:effectLst>
        </p:spPr>
      </p:cxnSp>
      <p:grpSp>
        <p:nvGrpSpPr>
          <p:cNvPr id="415" name="Google Shape;415;p48"/>
          <p:cNvGrpSpPr/>
          <p:nvPr/>
        </p:nvGrpSpPr>
        <p:grpSpPr>
          <a:xfrm>
            <a:off x="2408968" y="5204296"/>
            <a:ext cx="205860" cy="187131"/>
            <a:chOff x="5937564" y="3833745"/>
            <a:chExt cx="306171" cy="306910"/>
          </a:xfrm>
        </p:grpSpPr>
        <p:sp>
          <p:nvSpPr>
            <p:cNvPr id="416" name="Google Shape;416;p48"/>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417" name="Google Shape;417;p48"/>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cxnSp>
        <p:nvCxnSpPr>
          <p:cNvPr id="418" name="Google Shape;418;p48"/>
          <p:cNvCxnSpPr/>
          <p:nvPr/>
        </p:nvCxnSpPr>
        <p:spPr>
          <a:xfrm>
            <a:off x="3484961" y="6181662"/>
            <a:ext cx="421301" cy="0"/>
          </a:xfrm>
          <a:prstGeom prst="straightConnector1">
            <a:avLst/>
          </a:prstGeom>
          <a:noFill/>
          <a:ln cap="flat" cmpd="sng" w="25400">
            <a:solidFill>
              <a:schemeClr val="lt2"/>
            </a:solidFill>
            <a:prstDash val="solid"/>
            <a:round/>
            <a:headEnd len="sm" w="sm" type="none"/>
            <a:tailEnd len="med" w="med" type="triangle"/>
          </a:ln>
          <a:effectLst>
            <a:outerShdw blurRad="40000" rotWithShape="0" dir="5400000" dist="20000">
              <a:srgbClr val="000000">
                <a:alpha val="37647"/>
              </a:srgbClr>
            </a:outerShdw>
          </a:effectLst>
        </p:spPr>
      </p:cxnSp>
      <p:pic>
        <p:nvPicPr>
          <p:cNvPr id="419" name="Google Shape;419;p48"/>
          <p:cNvPicPr preferRelativeResize="0"/>
          <p:nvPr/>
        </p:nvPicPr>
        <p:blipFill rotWithShape="1">
          <a:blip r:embed="rId3">
            <a:alphaModFix/>
          </a:blip>
          <a:srcRect b="0" l="0" r="0" t="0"/>
          <a:stretch/>
        </p:blipFill>
        <p:spPr>
          <a:xfrm>
            <a:off x="7410184" y="373344"/>
            <a:ext cx="4723685" cy="38144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9"/>
          <p:cNvSpPr txBox="1"/>
          <p:nvPr>
            <p:ph type="title"/>
          </p:nvPr>
        </p:nvSpPr>
        <p:spPr>
          <a:xfrm>
            <a:off x="1981200" y="1970643"/>
            <a:ext cx="8229600" cy="291671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83333"/>
              <a:buNone/>
            </a:pPr>
            <a:r>
              <a:rPr lang="fr-CH">
                <a:solidFill>
                  <a:srgbClr val="2E75B5"/>
                </a:solidFill>
                <a:latin typeface="Arial"/>
                <a:ea typeface="Arial"/>
                <a:cs typeface="Arial"/>
                <a:sym typeface="Arial"/>
              </a:rPr>
              <a:t>De bonnes habitudes de vie : Alimentation / mouvement, santé bucco-dentaire</a:t>
            </a:r>
            <a:br>
              <a:rPr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b="0" lang="fr-CH" sz="2400">
                <a:solidFill>
                  <a:srgbClr val="2E75B5"/>
                </a:solidFill>
                <a:latin typeface="Arial"/>
                <a:ea typeface="Arial"/>
                <a:cs typeface="Arial"/>
                <a:sym typeface="Arial"/>
              </a:rPr>
              <a:t>FR 10A - sous-projet N°3 - 4</a:t>
            </a:r>
            <a:br>
              <a:rPr b="0" lang="fr-CH" sz="2400">
                <a:solidFill>
                  <a:srgbClr val="2E75B5"/>
                </a:solidFill>
                <a:latin typeface="Arial"/>
                <a:ea typeface="Arial"/>
                <a:cs typeface="Arial"/>
                <a:sym typeface="Arial"/>
              </a:rPr>
            </a:br>
            <a:br>
              <a:rPr b="0" lang="fr-CH" sz="2400">
                <a:solidFill>
                  <a:srgbClr val="2E75B5"/>
                </a:solidFill>
                <a:latin typeface="Arial"/>
                <a:ea typeface="Arial"/>
                <a:cs typeface="Arial"/>
                <a:sym typeface="Arial"/>
              </a:rPr>
            </a:br>
            <a:br>
              <a:rPr lang="fr-CH" sz="2400">
                <a:solidFill>
                  <a:srgbClr val="2E75B5"/>
                </a:solidFill>
                <a:latin typeface="Arial"/>
                <a:ea typeface="Arial"/>
                <a:cs typeface="Arial"/>
                <a:sym typeface="Arial"/>
              </a:rPr>
            </a:br>
            <a:endParaRPr sz="2400">
              <a:solidFill>
                <a:srgbClr val="2E75B5"/>
              </a:solidFill>
              <a:latin typeface="Arial"/>
              <a:ea typeface="Arial"/>
              <a:cs typeface="Arial"/>
              <a:sym typeface="Arial"/>
            </a:endParaRPr>
          </a:p>
        </p:txBody>
      </p:sp>
      <p:sp>
        <p:nvSpPr>
          <p:cNvPr id="426" name="Google Shape;426;p49"/>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0"/>
          <p:cNvSpPr/>
          <p:nvPr/>
        </p:nvSpPr>
        <p:spPr>
          <a:xfrm>
            <a:off x="331059" y="1190305"/>
            <a:ext cx="11448565" cy="1222581"/>
          </a:xfrm>
          <a:prstGeom prst="rect">
            <a:avLst/>
          </a:prstGeom>
          <a:noFill/>
          <a:ln cap="flat" cmpd="sng" w="19050">
            <a:solidFill>
              <a:schemeClr val="accent1"/>
            </a:solidFill>
            <a:prstDash val="solid"/>
            <a:round/>
            <a:headEnd len="sm" w="sm" type="none"/>
            <a:tailEnd len="sm" w="sm" type="none"/>
          </a:ln>
        </p:spPr>
        <p:txBody>
          <a:bodyPr anchorCtr="0" anchor="t" bIns="72000" lIns="72000" spcFirstLastPara="1" rIns="72000" wrap="square" tIns="72000">
            <a:noAutofit/>
          </a:bodyPr>
          <a:lstStyle/>
          <a:p>
            <a:pPr indent="0" lvl="2"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176213" lvl="2" marL="176213" marR="0" rtl="0" algn="l">
              <a:lnSpc>
                <a:spcPct val="100000"/>
              </a:lnSpc>
              <a:spcBef>
                <a:spcPts val="300"/>
              </a:spcBef>
              <a:spcAft>
                <a:spcPts val="0"/>
              </a:spcAft>
              <a:buClr>
                <a:srgbClr val="000000"/>
              </a:buClr>
              <a:buSzPts val="1200"/>
              <a:buFont typeface="Arial"/>
              <a:buChar char="•"/>
            </a:pPr>
            <a:r>
              <a:rPr b="1" i="0" lang="fr-CH" sz="1200" u="none" cap="none" strike="noStrike">
                <a:solidFill>
                  <a:srgbClr val="000000"/>
                </a:solidFill>
                <a:latin typeface="Arial"/>
                <a:ea typeface="Arial"/>
                <a:cs typeface="Arial"/>
                <a:sym typeface="Arial"/>
              </a:rPr>
              <a:t>Taux d’avancement : 20 % (périmètre du projet FR 10A)</a:t>
            </a:r>
            <a:endParaRPr/>
          </a:p>
          <a:p>
            <a:pPr indent="-176213" lvl="2" marL="176213" marR="0" rtl="0" algn="l">
              <a:lnSpc>
                <a:spcPct val="100000"/>
              </a:lnSpc>
              <a:spcBef>
                <a:spcPts val="300"/>
              </a:spcBef>
              <a:spcAft>
                <a:spcPts val="0"/>
              </a:spcAft>
              <a:buClr>
                <a:srgbClr val="000000"/>
              </a:buClr>
              <a:buSzPts val="1200"/>
              <a:buFont typeface="Arial"/>
              <a:buChar char="•"/>
            </a:pPr>
            <a:r>
              <a:rPr b="1" i="0" lang="fr-CH" sz="1200" u="none" cap="none" strike="noStrike">
                <a:solidFill>
                  <a:srgbClr val="000000"/>
                </a:solidFill>
                <a:latin typeface="Arial"/>
                <a:ea typeface="Arial"/>
                <a:cs typeface="Arial"/>
                <a:sym typeface="Arial"/>
              </a:rPr>
              <a:t>Livrables attendus : Poursuite des actions de promotion d'une alimentation saine et du mouvement en milieu scolaire et préscolaire et mise en place de collectes ponctuelles de données BMI (body mass index) 3P et 8P</a:t>
            </a:r>
            <a:endParaRPr/>
          </a:p>
          <a:p>
            <a:pPr indent="-176213" lvl="2" marL="176213" marR="0" rtl="0" algn="l">
              <a:lnSpc>
                <a:spcPct val="100000"/>
              </a:lnSpc>
              <a:spcBef>
                <a:spcPts val="300"/>
              </a:spcBef>
              <a:spcAft>
                <a:spcPts val="0"/>
              </a:spcAft>
              <a:buClr>
                <a:srgbClr val="000000"/>
              </a:buClr>
              <a:buSzPts val="1200"/>
              <a:buFont typeface="Arial"/>
              <a:buChar char="•"/>
            </a:pPr>
            <a:r>
              <a:rPr b="1" i="0" lang="fr-CH" sz="1200" u="none" cap="none" strike="noStrike">
                <a:solidFill>
                  <a:srgbClr val="000000"/>
                </a:solidFill>
                <a:latin typeface="Arial"/>
                <a:ea typeface="Arial"/>
                <a:cs typeface="Arial"/>
                <a:sym typeface="Arial"/>
              </a:rPr>
              <a:t>Renforcement et élargissement du périmètre de l'éducation à la santé bucco-dentaire</a:t>
            </a:r>
            <a:endParaRPr b="0" i="0" sz="1400" u="none" cap="none" strike="noStrike">
              <a:solidFill>
                <a:srgbClr val="000000"/>
              </a:solidFill>
              <a:latin typeface="Calibri"/>
              <a:ea typeface="Calibri"/>
              <a:cs typeface="Calibri"/>
              <a:sym typeface="Calibri"/>
            </a:endParaRPr>
          </a:p>
          <a:p>
            <a:pPr indent="-95250" lvl="2" marL="1085850" marR="0" rtl="0" algn="l">
              <a:lnSpc>
                <a:spcPct val="100000"/>
              </a:lnSpc>
              <a:spcBef>
                <a:spcPts val="30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2" marL="0" marR="0" rtl="0" algn="l">
              <a:lnSpc>
                <a:spcPct val="100000"/>
              </a:lnSpc>
              <a:spcBef>
                <a:spcPts val="30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t/>
            </a:r>
            <a:endParaRPr b="1" i="0" sz="1200" u="none" cap="none" strike="noStrike">
              <a:solidFill>
                <a:srgbClr val="000000"/>
              </a:solidFill>
              <a:latin typeface="Arial"/>
              <a:ea typeface="Arial"/>
              <a:cs typeface="Arial"/>
              <a:sym typeface="Arial"/>
            </a:endParaRPr>
          </a:p>
        </p:txBody>
      </p:sp>
      <p:sp>
        <p:nvSpPr>
          <p:cNvPr id="433" name="Google Shape;433;p50"/>
          <p:cNvSpPr txBox="1"/>
          <p:nvPr/>
        </p:nvSpPr>
        <p:spPr>
          <a:xfrm>
            <a:off x="683228" y="1042178"/>
            <a:ext cx="3065100"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chemeClr val="lt1"/>
                </a:solidFill>
                <a:latin typeface="Arial"/>
                <a:ea typeface="Arial"/>
                <a:cs typeface="Arial"/>
                <a:sym typeface="Arial"/>
              </a:rPr>
              <a:t>Vue d’ensemble des sous-projets</a:t>
            </a:r>
            <a:endParaRPr/>
          </a:p>
        </p:txBody>
      </p:sp>
      <p:sp>
        <p:nvSpPr>
          <p:cNvPr id="434" name="Google Shape;434;p50"/>
          <p:cNvSpPr/>
          <p:nvPr/>
        </p:nvSpPr>
        <p:spPr>
          <a:xfrm>
            <a:off x="331060" y="2853119"/>
            <a:ext cx="6975175" cy="1315469"/>
          </a:xfrm>
          <a:prstGeom prst="rect">
            <a:avLst/>
          </a:prstGeom>
          <a:noFill/>
          <a:ln cap="flat" cmpd="sng" w="19050">
            <a:solidFill>
              <a:schemeClr val="accent1"/>
            </a:solidFill>
            <a:prstDash val="solid"/>
            <a:round/>
            <a:headEnd len="sm" w="sm" type="none"/>
            <a:tailEnd len="sm" w="sm" type="none"/>
          </a:ln>
        </p:spPr>
        <p:txBody>
          <a:bodyPr anchorCtr="0" anchor="t" bIns="72000" lIns="72000" spcFirstLastPara="1" rIns="72000" wrap="square" tIns="72000">
            <a:noAutofit/>
          </a:bodyPr>
          <a:lstStyle/>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30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De nombreux projets déjà engagés avant FR 10A  tels que : Collations saines, exposition gouters, Fourchette verte, formation du personnel DIP, Senso 5, etc.</a:t>
            </a:r>
            <a:endParaRPr/>
          </a:p>
          <a:p>
            <a:pPr indent="0" lvl="0" marL="0" marR="0" rtl="0" algn="l">
              <a:lnSpc>
                <a:spcPct val="100000"/>
              </a:lnSpc>
              <a:spcBef>
                <a:spcPts val="300"/>
              </a:spcBef>
              <a:spcAft>
                <a:spcPts val="0"/>
              </a:spcAft>
              <a:buNone/>
            </a:pPr>
            <a:r>
              <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300"/>
              </a:spcBef>
              <a:spcAft>
                <a:spcPts val="0"/>
              </a:spcAft>
              <a:buClr>
                <a:srgbClr val="000000"/>
              </a:buClr>
              <a:buSzPts val="1200"/>
              <a:buFont typeface="Arial"/>
              <a:buChar char="•"/>
            </a:pPr>
            <a:r>
              <a:rPr b="0" i="0" lang="fr-CH" sz="1200" u="sng" cap="none" strike="noStrike">
                <a:solidFill>
                  <a:srgbClr val="000000"/>
                </a:solidFill>
                <a:latin typeface="Arial"/>
                <a:ea typeface="Arial"/>
                <a:cs typeface="Arial"/>
                <a:sym typeface="Arial"/>
                <a:hlinkClick r:id="rId3">
                  <a:extLst>
                    <a:ext uri="{A12FA001-AC4F-418D-AE19-62706E023703}">
                      <ahyp:hlinkClr val="tx"/>
                    </a:ext>
                  </a:extLst>
                </a:hlinkClick>
              </a:rPr>
              <a:t>Organisation d'un "MasterChef des goûters" à l'école de Châtelaine | ge.ch</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t/>
            </a:r>
            <a:endParaRPr b="0" i="0" sz="1200" u="none" cap="none" strike="noStrike">
              <a:solidFill>
                <a:srgbClr val="000000"/>
              </a:solidFill>
              <a:latin typeface="Arial"/>
              <a:ea typeface="Arial"/>
              <a:cs typeface="Arial"/>
              <a:sym typeface="Arial"/>
            </a:endParaRPr>
          </a:p>
          <a:p>
            <a:pPr indent="-95250" lvl="0" marL="171450" marR="0" rtl="0" algn="l">
              <a:lnSpc>
                <a:spcPct val="100000"/>
              </a:lnSpc>
              <a:spcBef>
                <a:spcPts val="3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35" name="Google Shape;435;p50"/>
          <p:cNvSpPr txBox="1"/>
          <p:nvPr/>
        </p:nvSpPr>
        <p:spPr>
          <a:xfrm>
            <a:off x="666153" y="2714597"/>
            <a:ext cx="3082177"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chemeClr val="lt1"/>
                </a:solidFill>
                <a:latin typeface="Arial"/>
                <a:ea typeface="Arial"/>
                <a:cs typeface="Arial"/>
                <a:sym typeface="Arial"/>
              </a:rPr>
              <a:t>Ce qui a été fait</a:t>
            </a:r>
            <a:endParaRPr/>
          </a:p>
        </p:txBody>
      </p:sp>
      <p:pic>
        <p:nvPicPr>
          <p:cNvPr id="436" name="Google Shape;436;p50"/>
          <p:cNvPicPr preferRelativeResize="0"/>
          <p:nvPr/>
        </p:nvPicPr>
        <p:blipFill rotWithShape="1">
          <a:blip r:embed="rId4">
            <a:alphaModFix/>
          </a:blip>
          <a:srcRect b="0" l="0" r="0" t="0"/>
          <a:stretch/>
        </p:blipFill>
        <p:spPr>
          <a:xfrm>
            <a:off x="9573814" y="802686"/>
            <a:ext cx="314325" cy="314325"/>
          </a:xfrm>
          <a:prstGeom prst="rect">
            <a:avLst/>
          </a:prstGeom>
          <a:noFill/>
          <a:ln>
            <a:noFill/>
          </a:ln>
        </p:spPr>
      </p:pic>
      <p:sp>
        <p:nvSpPr>
          <p:cNvPr id="437" name="Google Shape;437;p50"/>
          <p:cNvSpPr txBox="1"/>
          <p:nvPr/>
        </p:nvSpPr>
        <p:spPr>
          <a:xfrm>
            <a:off x="9948993" y="901078"/>
            <a:ext cx="1830631" cy="2215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fr-CH" sz="1600" u="none" cap="none" strike="noStrike">
                <a:solidFill>
                  <a:schemeClr val="lt2"/>
                </a:solidFill>
                <a:latin typeface="Arial"/>
                <a:ea typeface="Arial"/>
                <a:cs typeface="Arial"/>
                <a:sym typeface="Arial"/>
              </a:rPr>
              <a:t>Phase : Initialisation</a:t>
            </a:r>
            <a:endParaRPr/>
          </a:p>
        </p:txBody>
      </p:sp>
      <p:sp>
        <p:nvSpPr>
          <p:cNvPr id="438" name="Google Shape;438;p50"/>
          <p:cNvSpPr txBox="1"/>
          <p:nvPr>
            <p:ph type="title"/>
          </p:nvPr>
        </p:nvSpPr>
        <p:spPr>
          <a:xfrm>
            <a:off x="152400" y="127938"/>
            <a:ext cx="11887200" cy="5234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CH" sz="2000"/>
              <a:t>Sous-projet 3-4 : De bonnes habitudes de vie : Alimentation / mouvement, santé bucco-dentaire</a:t>
            </a:r>
            <a:endParaRPr sz="2000"/>
          </a:p>
        </p:txBody>
      </p:sp>
      <p:pic>
        <p:nvPicPr>
          <p:cNvPr id="439" name="Google Shape;439;p50"/>
          <p:cNvPicPr preferRelativeResize="0"/>
          <p:nvPr/>
        </p:nvPicPr>
        <p:blipFill rotWithShape="1">
          <a:blip r:embed="rId5">
            <a:alphaModFix/>
          </a:blip>
          <a:srcRect b="0" l="0" r="0" t="0"/>
          <a:stretch/>
        </p:blipFill>
        <p:spPr>
          <a:xfrm>
            <a:off x="7587072" y="2771265"/>
            <a:ext cx="2175494" cy="2365511"/>
          </a:xfrm>
          <a:prstGeom prst="rect">
            <a:avLst/>
          </a:prstGeom>
          <a:noFill/>
          <a:ln>
            <a:noFill/>
          </a:ln>
        </p:spPr>
      </p:pic>
      <p:pic>
        <p:nvPicPr>
          <p:cNvPr id="440" name="Google Shape;440;p50"/>
          <p:cNvPicPr preferRelativeResize="0"/>
          <p:nvPr/>
        </p:nvPicPr>
        <p:blipFill rotWithShape="1">
          <a:blip r:embed="rId6">
            <a:alphaModFix/>
          </a:blip>
          <a:srcRect b="0" l="0" r="0" t="0"/>
          <a:stretch/>
        </p:blipFill>
        <p:spPr>
          <a:xfrm>
            <a:off x="474275" y="4352509"/>
            <a:ext cx="2683803" cy="2031142"/>
          </a:xfrm>
          <a:prstGeom prst="rect">
            <a:avLst/>
          </a:prstGeom>
          <a:noFill/>
          <a:ln>
            <a:noFill/>
          </a:ln>
        </p:spPr>
      </p:pic>
      <p:pic>
        <p:nvPicPr>
          <p:cNvPr id="441" name="Google Shape;441;p50"/>
          <p:cNvPicPr preferRelativeResize="0"/>
          <p:nvPr/>
        </p:nvPicPr>
        <p:blipFill rotWithShape="1">
          <a:blip r:embed="rId7">
            <a:alphaModFix/>
          </a:blip>
          <a:srcRect b="0" l="0" r="0" t="0"/>
          <a:stretch/>
        </p:blipFill>
        <p:spPr>
          <a:xfrm>
            <a:off x="3705931" y="4352509"/>
            <a:ext cx="3583012" cy="2031142"/>
          </a:xfrm>
          <a:prstGeom prst="rect">
            <a:avLst/>
          </a:prstGeom>
          <a:noFill/>
          <a:ln>
            <a:noFill/>
          </a:ln>
        </p:spPr>
      </p:pic>
      <p:pic>
        <p:nvPicPr>
          <p:cNvPr id="442" name="Google Shape;442;p50"/>
          <p:cNvPicPr preferRelativeResize="0"/>
          <p:nvPr/>
        </p:nvPicPr>
        <p:blipFill rotWithShape="1">
          <a:blip r:embed="rId8">
            <a:alphaModFix/>
          </a:blip>
          <a:srcRect b="0" l="0" r="0" t="0"/>
          <a:stretch/>
        </p:blipFill>
        <p:spPr>
          <a:xfrm>
            <a:off x="9976105" y="3930394"/>
            <a:ext cx="1830631" cy="245325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1"/>
          <p:cNvSpPr txBox="1"/>
          <p:nvPr>
            <p:ph type="title"/>
          </p:nvPr>
        </p:nvSpPr>
        <p:spPr>
          <a:xfrm>
            <a:off x="562784" y="284633"/>
            <a:ext cx="9854960" cy="68103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0" lang="fr-CH" sz="2400">
                <a:latin typeface="Arial"/>
                <a:ea typeface="Arial"/>
                <a:cs typeface="Arial"/>
                <a:sym typeface="Arial"/>
              </a:rPr>
              <a:t>Relation entre "De meilleures habitudes de vie / Éducation nutritionnelle et bucco-dentaire" et le PER</a:t>
            </a:r>
            <a:endParaRPr/>
          </a:p>
        </p:txBody>
      </p:sp>
      <p:grpSp>
        <p:nvGrpSpPr>
          <p:cNvPr id="449" name="Google Shape;449;p51"/>
          <p:cNvGrpSpPr/>
          <p:nvPr/>
        </p:nvGrpSpPr>
        <p:grpSpPr>
          <a:xfrm>
            <a:off x="2045123" y="1767494"/>
            <a:ext cx="8480149" cy="4002578"/>
            <a:chOff x="-107528" y="0"/>
            <a:chExt cx="8480149" cy="4002578"/>
          </a:xfrm>
        </p:grpSpPr>
        <p:sp>
          <p:nvSpPr>
            <p:cNvPr id="450" name="Google Shape;450;p51"/>
            <p:cNvSpPr/>
            <p:nvPr/>
          </p:nvSpPr>
          <p:spPr>
            <a:xfrm>
              <a:off x="-107528" y="0"/>
              <a:ext cx="8480149" cy="4002578"/>
            </a:xfrm>
            <a:custGeom>
              <a:rect b="b" l="l" r="r" t="t"/>
              <a:pathLst>
                <a:path extrusionOk="0" h="120000" w="120000">
                  <a:moveTo>
                    <a:pt x="0" y="120000"/>
                  </a:moveTo>
                  <a:quadBezTo>
                    <a:pt x="20000" y="40000"/>
                    <a:pt x="105840" y="15000"/>
                  </a:quadBezTo>
                  <a:lnTo>
                    <a:pt x="105042" y="0"/>
                  </a:lnTo>
                  <a:lnTo>
                    <a:pt x="120000" y="24000"/>
                  </a:lnTo>
                  <a:lnTo>
                    <a:pt x="108233" y="60000"/>
                  </a:lnTo>
                  <a:lnTo>
                    <a:pt x="107436" y="45000"/>
                  </a:lnTo>
                  <a:quadBezTo>
                    <a:pt x="30000" y="55000"/>
                    <a:pt x="0" y="120000"/>
                  </a:quadBezTo>
                  <a:close/>
                </a:path>
              </a:pathLst>
            </a:cu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1"/>
            <p:cNvSpPr/>
            <p:nvPr/>
          </p:nvSpPr>
          <p:spPr>
            <a:xfrm>
              <a:off x="7192677" y="631830"/>
              <a:ext cx="769091" cy="70513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1"/>
            <p:cNvSpPr/>
            <p:nvPr/>
          </p:nvSpPr>
          <p:spPr>
            <a:xfrm>
              <a:off x="6954370" y="715549"/>
              <a:ext cx="1121515" cy="456584"/>
            </a:xfrm>
            <a:prstGeom prst="round2DiagRect">
              <a:avLst>
                <a:gd fmla="val 16667" name="adj1"/>
                <a:gd fmla="val 0" name="adj2"/>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1"/>
            <p:cNvSpPr txBox="1"/>
            <p:nvPr/>
          </p:nvSpPr>
          <p:spPr>
            <a:xfrm>
              <a:off x="6976659" y="737838"/>
              <a:ext cx="1076937" cy="412006"/>
            </a:xfrm>
            <a:prstGeom prst="rect">
              <a:avLst/>
            </a:prstGeom>
            <a:noFill/>
            <a:ln>
              <a:noFill/>
            </a:ln>
          </p:spPr>
          <p:txBody>
            <a:bodyPr anchorCtr="0" anchor="t" bIns="0" lIns="0" spcFirstLastPara="1" rIns="25110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fr-CH" sz="1600" u="none" cap="none" strike="noStrike">
                  <a:solidFill>
                    <a:srgbClr val="000000"/>
                  </a:solidFill>
                  <a:latin typeface="Arial"/>
                  <a:ea typeface="Arial"/>
                  <a:cs typeface="Arial"/>
                  <a:sym typeface="Arial"/>
                </a:rPr>
                <a:t>Vers </a:t>
              </a:r>
              <a:endParaRPr/>
            </a:p>
            <a:p>
              <a:pPr indent="0" lvl="0" marL="0" marR="0" rtl="0" algn="r">
                <a:lnSpc>
                  <a:spcPct val="90000"/>
                </a:lnSpc>
                <a:spcBef>
                  <a:spcPts val="560"/>
                </a:spcBef>
                <a:spcAft>
                  <a:spcPts val="0"/>
                </a:spcAft>
                <a:buClr>
                  <a:srgbClr val="000000"/>
                </a:buClr>
                <a:buSzPts val="1600"/>
                <a:buFont typeface="Arial"/>
                <a:buNone/>
              </a:pPr>
              <a:r>
                <a:rPr b="0" i="0" lang="fr-CH" sz="1600" u="none" cap="none" strike="noStrike">
                  <a:solidFill>
                    <a:srgbClr val="000000"/>
                  </a:solidFill>
                  <a:latin typeface="Arial"/>
                  <a:ea typeface="Arial"/>
                  <a:cs typeface="Arial"/>
                  <a:sym typeface="Arial"/>
                </a:rPr>
                <a:t>l'ES II</a:t>
              </a:r>
              <a:endParaRPr/>
            </a:p>
          </p:txBody>
        </p:sp>
      </p:grpSp>
      <p:sp>
        <p:nvSpPr>
          <p:cNvPr id="454" name="Google Shape;454;p51"/>
          <p:cNvSpPr txBox="1"/>
          <p:nvPr/>
        </p:nvSpPr>
        <p:spPr>
          <a:xfrm rot="-1999820">
            <a:off x="2536801" y="4141161"/>
            <a:ext cx="1870364"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2100" u="none" cap="none" strike="noStrike">
                <a:solidFill>
                  <a:srgbClr val="C00000"/>
                </a:solidFill>
                <a:latin typeface="Calibri"/>
                <a:ea typeface="Calibri"/>
                <a:cs typeface="Calibri"/>
                <a:sym typeface="Calibri"/>
              </a:rPr>
              <a:t>1P- 4PSenso 5</a:t>
            </a:r>
            <a:endParaRPr/>
          </a:p>
        </p:txBody>
      </p:sp>
      <p:sp>
        <p:nvSpPr>
          <p:cNvPr id="455" name="Google Shape;455;p51"/>
          <p:cNvSpPr txBox="1"/>
          <p:nvPr/>
        </p:nvSpPr>
        <p:spPr>
          <a:xfrm>
            <a:off x="2003458" y="4801195"/>
            <a:ext cx="92686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2P + CLI</a:t>
            </a:r>
            <a:endParaRPr/>
          </a:p>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Éducation bucco dentaire</a:t>
            </a:r>
            <a:endParaRPr/>
          </a:p>
        </p:txBody>
      </p:sp>
      <p:sp>
        <p:nvSpPr>
          <p:cNvPr id="456" name="Google Shape;456;p51"/>
          <p:cNvSpPr txBox="1"/>
          <p:nvPr/>
        </p:nvSpPr>
        <p:spPr>
          <a:xfrm>
            <a:off x="3608457" y="4134447"/>
            <a:ext cx="92686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5P+CLI</a:t>
            </a:r>
            <a:endParaRPr/>
          </a:p>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Éducation bucco dentaire</a:t>
            </a:r>
            <a:endParaRPr/>
          </a:p>
        </p:txBody>
      </p:sp>
      <p:sp>
        <p:nvSpPr>
          <p:cNvPr id="457" name="Google Shape;457;p51"/>
          <p:cNvSpPr txBox="1"/>
          <p:nvPr/>
        </p:nvSpPr>
        <p:spPr>
          <a:xfrm>
            <a:off x="5125972" y="2360644"/>
            <a:ext cx="92686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7P + CLI</a:t>
            </a:r>
            <a:endParaRPr/>
          </a:p>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Éducation bucco dentaire</a:t>
            </a:r>
            <a:endParaRPr/>
          </a:p>
        </p:txBody>
      </p:sp>
      <p:sp>
        <p:nvSpPr>
          <p:cNvPr id="458" name="Google Shape;458;p51"/>
          <p:cNvSpPr/>
          <p:nvPr/>
        </p:nvSpPr>
        <p:spPr>
          <a:xfrm rot="-1490669">
            <a:off x="1829876" y="2323017"/>
            <a:ext cx="4572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400" u="none" cap="none" strike="noStrike">
                <a:solidFill>
                  <a:srgbClr val="1CCAC2"/>
                </a:solidFill>
                <a:latin typeface="Calibri"/>
                <a:ea typeface="Calibri"/>
                <a:cs typeface="Calibri"/>
                <a:sym typeface="Calibri"/>
              </a:rPr>
              <a:t>Collations saines en école primaire</a:t>
            </a:r>
            <a:endParaRPr b="0" i="0" sz="1400" u="none" cap="none" strike="noStrike">
              <a:solidFill>
                <a:srgbClr val="1CCAC2"/>
              </a:solidFill>
              <a:latin typeface="Calibri"/>
              <a:ea typeface="Calibri"/>
              <a:cs typeface="Calibri"/>
              <a:sym typeface="Calibri"/>
            </a:endParaRPr>
          </a:p>
        </p:txBody>
      </p:sp>
      <p:sp>
        <p:nvSpPr>
          <p:cNvPr id="459" name="Google Shape;459;p51"/>
          <p:cNvSpPr txBox="1"/>
          <p:nvPr/>
        </p:nvSpPr>
        <p:spPr>
          <a:xfrm>
            <a:off x="4214995" y="3214785"/>
            <a:ext cx="1294189" cy="11310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5P-6P</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séquence d'enseigne-ment sur l'alimentation</a:t>
            </a:r>
            <a:endParaRPr b="0" i="0" sz="1350" u="none" cap="none" strike="noStrike">
              <a:solidFill>
                <a:srgbClr val="7030A0"/>
              </a:solidFill>
              <a:latin typeface="Calibri"/>
              <a:ea typeface="Calibri"/>
              <a:cs typeface="Calibri"/>
              <a:sym typeface="Calibri"/>
            </a:endParaRPr>
          </a:p>
        </p:txBody>
      </p:sp>
      <p:sp>
        <p:nvSpPr>
          <p:cNvPr id="460" name="Google Shape;460;p51"/>
          <p:cNvSpPr txBox="1"/>
          <p:nvPr/>
        </p:nvSpPr>
        <p:spPr>
          <a:xfrm>
            <a:off x="5782131" y="3154005"/>
            <a:ext cx="96483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7P-8P </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Séquence sur la digestion</a:t>
            </a:r>
            <a:endParaRPr b="0" i="0" sz="1350" u="none" cap="none" strike="noStrike">
              <a:solidFill>
                <a:srgbClr val="7030A0"/>
              </a:solidFill>
              <a:latin typeface="Calibri"/>
              <a:ea typeface="Calibri"/>
              <a:cs typeface="Calibri"/>
              <a:sym typeface="Calibri"/>
            </a:endParaRPr>
          </a:p>
        </p:txBody>
      </p:sp>
      <p:sp>
        <p:nvSpPr>
          <p:cNvPr id="461" name="Google Shape;461;p51"/>
          <p:cNvSpPr/>
          <p:nvPr/>
        </p:nvSpPr>
        <p:spPr>
          <a:xfrm rot="-1438802">
            <a:off x="2872536" y="4351988"/>
            <a:ext cx="642646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400" u="none" cap="none" strike="noStrike">
                <a:solidFill>
                  <a:srgbClr val="1CCAC2"/>
                </a:solidFill>
                <a:latin typeface="Calibri"/>
                <a:ea typeface="Calibri"/>
                <a:cs typeface="Calibri"/>
                <a:sym typeface="Calibri"/>
              </a:rPr>
              <a:t>Fourchette verte en milieu scolaire et parascolaire (GIAP)</a:t>
            </a:r>
            <a:endParaRPr b="0" i="0" sz="1400" u="none" cap="none" strike="noStrike">
              <a:solidFill>
                <a:srgbClr val="1CCAC2"/>
              </a:solidFill>
              <a:latin typeface="Calibri"/>
              <a:ea typeface="Calibri"/>
              <a:cs typeface="Calibri"/>
              <a:sym typeface="Calibri"/>
            </a:endParaRPr>
          </a:p>
        </p:txBody>
      </p:sp>
      <p:sp>
        <p:nvSpPr>
          <p:cNvPr id="462" name="Google Shape;462;p51"/>
          <p:cNvSpPr/>
          <p:nvPr/>
        </p:nvSpPr>
        <p:spPr>
          <a:xfrm rot="-1490669">
            <a:off x="2077373" y="2706649"/>
            <a:ext cx="423886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400" u="none" cap="none" strike="noStrike">
                <a:solidFill>
                  <a:srgbClr val="1CCAC2"/>
                </a:solidFill>
                <a:latin typeface="Calibri"/>
                <a:ea typeface="Calibri"/>
                <a:cs typeface="Calibri"/>
                <a:sym typeface="Calibri"/>
              </a:rPr>
              <a:t>Expositions alimentation </a:t>
            </a:r>
            <a:endParaRPr b="0" i="0" sz="1400" u="none" cap="none" strike="noStrike">
              <a:solidFill>
                <a:srgbClr val="1CCAC2"/>
              </a:solidFill>
              <a:latin typeface="Calibri"/>
              <a:ea typeface="Calibri"/>
              <a:cs typeface="Calibri"/>
              <a:sym typeface="Calibri"/>
            </a:endParaRPr>
          </a:p>
        </p:txBody>
      </p:sp>
      <p:sp>
        <p:nvSpPr>
          <p:cNvPr id="463" name="Google Shape;463;p51"/>
          <p:cNvSpPr/>
          <p:nvPr/>
        </p:nvSpPr>
        <p:spPr>
          <a:xfrm rot="-1438802">
            <a:off x="3233769" y="4669827"/>
            <a:ext cx="642646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400" u="none" cap="none" strike="noStrike">
                <a:solidFill>
                  <a:srgbClr val="1CCAC2"/>
                </a:solidFill>
                <a:latin typeface="Calibri"/>
                <a:ea typeface="Calibri"/>
                <a:cs typeface="Calibri"/>
                <a:sym typeface="Calibri"/>
              </a:rPr>
              <a:t>Formation des cuisiniers et personnels OMP</a:t>
            </a:r>
            <a:endParaRPr b="0" i="0" sz="1400" u="none" cap="none" strike="noStrike">
              <a:solidFill>
                <a:srgbClr val="1CCAC2"/>
              </a:solidFill>
              <a:latin typeface="Calibri"/>
              <a:ea typeface="Calibri"/>
              <a:cs typeface="Calibri"/>
              <a:sym typeface="Calibri"/>
            </a:endParaRPr>
          </a:p>
        </p:txBody>
      </p:sp>
      <p:sp>
        <p:nvSpPr>
          <p:cNvPr id="464" name="Google Shape;464;p51"/>
          <p:cNvSpPr txBox="1"/>
          <p:nvPr/>
        </p:nvSpPr>
        <p:spPr>
          <a:xfrm>
            <a:off x="6680213" y="2414685"/>
            <a:ext cx="1272030" cy="13388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9CO </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Éducation nutritionnelle /</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Biodiversité et </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Agriculture durable</a:t>
            </a:r>
            <a:endParaRPr b="0" i="0" sz="1350" u="none" cap="none" strike="noStrike">
              <a:solidFill>
                <a:srgbClr val="7030A0"/>
              </a:solidFill>
              <a:latin typeface="Calibri"/>
              <a:ea typeface="Calibri"/>
              <a:cs typeface="Calibri"/>
              <a:sym typeface="Calibri"/>
            </a:endParaRPr>
          </a:p>
        </p:txBody>
      </p:sp>
      <p:sp>
        <p:nvSpPr>
          <p:cNvPr id="465" name="Google Shape;465;p51"/>
          <p:cNvSpPr/>
          <p:nvPr/>
        </p:nvSpPr>
        <p:spPr>
          <a:xfrm>
            <a:off x="9325066" y="5172331"/>
            <a:ext cx="1237178" cy="417715"/>
          </a:xfrm>
          <a:prstGeom prst="rect">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fr-CH" sz="1350" u="none" cap="none" strike="noStrike">
                <a:solidFill>
                  <a:srgbClr val="1CCAC2"/>
                </a:solidFill>
                <a:latin typeface="Calibri"/>
                <a:ea typeface="Calibri"/>
                <a:cs typeface="Calibri"/>
                <a:sym typeface="Calibri"/>
              </a:rPr>
              <a:t>Prestations SSEJ/SDS/OCEJ</a:t>
            </a:r>
            <a:endParaRPr/>
          </a:p>
        </p:txBody>
      </p:sp>
      <p:sp>
        <p:nvSpPr>
          <p:cNvPr id="466" name="Google Shape;466;p51"/>
          <p:cNvSpPr/>
          <p:nvPr/>
        </p:nvSpPr>
        <p:spPr>
          <a:xfrm>
            <a:off x="6611299" y="5172331"/>
            <a:ext cx="978824" cy="417715"/>
          </a:xfrm>
          <a:prstGeom prst="rect">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PrestationsSEE/DGEO</a:t>
            </a:r>
            <a:endParaRPr/>
          </a:p>
        </p:txBody>
      </p:sp>
      <p:sp>
        <p:nvSpPr>
          <p:cNvPr id="467" name="Google Shape;467;p51"/>
          <p:cNvSpPr/>
          <p:nvPr/>
        </p:nvSpPr>
        <p:spPr>
          <a:xfrm>
            <a:off x="7739316" y="5172331"/>
            <a:ext cx="1536647" cy="417715"/>
          </a:xfrm>
          <a:prstGeom prst="rect">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fr-CH" sz="1350" u="none" cap="none" strike="noStrike">
                <a:solidFill>
                  <a:srgbClr val="C00000"/>
                </a:solidFill>
                <a:latin typeface="Calibri"/>
                <a:ea typeface="Calibri"/>
                <a:cs typeface="Calibri"/>
                <a:sym typeface="Calibri"/>
              </a:rPr>
              <a:t>Conjoint SEE/DGEO – SSEJ/OCEJ</a:t>
            </a:r>
            <a:endParaRPr/>
          </a:p>
        </p:txBody>
      </p:sp>
      <p:sp>
        <p:nvSpPr>
          <p:cNvPr id="468" name="Google Shape;468;p51"/>
          <p:cNvSpPr txBox="1"/>
          <p:nvPr/>
        </p:nvSpPr>
        <p:spPr>
          <a:xfrm>
            <a:off x="7748479" y="1918870"/>
            <a:ext cx="1402010" cy="15465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10CO</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Biologie Métabolisme corps humain / Prév. domaine santé</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Biodiversité</a:t>
            </a:r>
            <a:endParaRPr b="0" i="0" sz="1350" u="none" cap="none" strike="noStrike">
              <a:solidFill>
                <a:srgbClr val="7030A0"/>
              </a:solidFill>
              <a:latin typeface="Calibri"/>
              <a:ea typeface="Calibri"/>
              <a:cs typeface="Calibri"/>
              <a:sym typeface="Calibri"/>
            </a:endParaRPr>
          </a:p>
        </p:txBody>
      </p:sp>
      <p:sp>
        <p:nvSpPr>
          <p:cNvPr id="469" name="Google Shape;469;p51"/>
          <p:cNvSpPr txBox="1"/>
          <p:nvPr/>
        </p:nvSpPr>
        <p:spPr>
          <a:xfrm>
            <a:off x="8867418" y="1918870"/>
            <a:ext cx="611132"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11CO</a:t>
            </a:r>
            <a:endParaRPr/>
          </a:p>
          <a:p>
            <a:pPr indent="0" lvl="0" marL="0" marR="0" rtl="0" algn="ctr">
              <a:lnSpc>
                <a:spcPct val="100000"/>
              </a:lnSpc>
              <a:spcBef>
                <a:spcPts val="0"/>
              </a:spcBef>
              <a:spcAft>
                <a:spcPts val="0"/>
              </a:spcAft>
              <a:buNone/>
            </a:pPr>
            <a:r>
              <a:rPr b="0" i="0" lang="fr-CH" sz="1350" u="none" cap="none" strike="noStrike">
                <a:solidFill>
                  <a:srgbClr val="7030A0"/>
                </a:solidFill>
                <a:latin typeface="Calibri"/>
                <a:ea typeface="Calibri"/>
                <a:cs typeface="Calibri"/>
                <a:sym typeface="Calibri"/>
              </a:rPr>
              <a:t>?</a:t>
            </a:r>
            <a:endParaRPr b="0" i="0" sz="1350" u="none" cap="none" strike="noStrike">
              <a:solidFill>
                <a:srgbClr val="7030A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2"/>
          <p:cNvSpPr txBox="1"/>
          <p:nvPr/>
        </p:nvSpPr>
        <p:spPr>
          <a:xfrm>
            <a:off x="1760571" y="71831"/>
            <a:ext cx="874550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Enjeux pour l’année 2025 – 2026 </a:t>
            </a:r>
            <a:endParaRPr/>
          </a:p>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Sous-projet 3 - 4 : De bonnes habitudes de vie</a:t>
            </a:r>
            <a:endParaRPr/>
          </a:p>
        </p:txBody>
      </p:sp>
      <p:sp>
        <p:nvSpPr>
          <p:cNvPr id="476" name="Google Shape;476;p52"/>
          <p:cNvSpPr/>
          <p:nvPr/>
        </p:nvSpPr>
        <p:spPr>
          <a:xfrm>
            <a:off x="1760570" y="1064618"/>
            <a:ext cx="8514238" cy="5080150"/>
          </a:xfrm>
          <a:prstGeom prst="rect">
            <a:avLst/>
          </a:prstGeom>
          <a:solidFill>
            <a:schemeClr val="lt1"/>
          </a:solidFill>
          <a:ln cap="flat" cmpd="sng" w="25400">
            <a:solidFill>
              <a:srgbClr val="A5D98A"/>
            </a:solidFill>
            <a:prstDash val="solid"/>
            <a:round/>
            <a:headEnd len="sm" w="sm" type="none"/>
            <a:tailEnd len="sm" w="sm" type="none"/>
          </a:ln>
        </p:spPr>
        <p:txBody>
          <a:bodyPr anchorCtr="0" anchor="t" bIns="72000" lIns="72000" spcFirstLastPara="1" rIns="72000" wrap="square" tIns="72000">
            <a:noAutofit/>
          </a:bodyPr>
          <a:lstStyle/>
          <a:p>
            <a:pPr indent="0" lvl="1" marL="0" marR="0" rtl="0" algn="just">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95250" lvl="0" marL="17145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sp>
        <p:nvSpPr>
          <p:cNvPr id="477" name="Google Shape;477;p52"/>
          <p:cNvSpPr txBox="1"/>
          <p:nvPr/>
        </p:nvSpPr>
        <p:spPr>
          <a:xfrm>
            <a:off x="2084064" y="916496"/>
            <a:ext cx="4624584" cy="276999"/>
          </a:xfrm>
          <a:prstGeom prst="rect">
            <a:avLst/>
          </a:prstGeom>
          <a:solidFill>
            <a:srgbClr val="A5D98A"/>
          </a:solidFill>
          <a:ln cap="flat" cmpd="sng" w="25400">
            <a:solidFill>
              <a:srgbClr val="A5D98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200" u="none" cap="none" strike="noStrike">
                <a:solidFill>
                  <a:srgbClr val="525252"/>
                </a:solidFill>
                <a:latin typeface="Arial"/>
                <a:ea typeface="Arial"/>
                <a:cs typeface="Arial"/>
                <a:sym typeface="Arial"/>
              </a:rPr>
              <a:t>Calendrier de déploiement des actions du sous-projet 3 - 4</a:t>
            </a:r>
            <a:endParaRPr/>
          </a:p>
        </p:txBody>
      </p:sp>
      <p:pic>
        <p:nvPicPr>
          <p:cNvPr id="478" name="Google Shape;478;p52"/>
          <p:cNvPicPr preferRelativeResize="0"/>
          <p:nvPr/>
        </p:nvPicPr>
        <p:blipFill rotWithShape="1">
          <a:blip r:embed="rId3">
            <a:alphaModFix/>
          </a:blip>
          <a:srcRect b="0" l="0" r="0" t="0"/>
          <a:stretch/>
        </p:blipFill>
        <p:spPr>
          <a:xfrm>
            <a:off x="1917192" y="1366353"/>
            <a:ext cx="8225106" cy="4659543"/>
          </a:xfrm>
          <a:prstGeom prst="rect">
            <a:avLst/>
          </a:prstGeom>
          <a:noFill/>
          <a:ln>
            <a:noFill/>
          </a:ln>
        </p:spPr>
      </p:pic>
      <p:sp>
        <p:nvSpPr>
          <p:cNvPr id="479" name="Google Shape;479;p52"/>
          <p:cNvSpPr/>
          <p:nvPr/>
        </p:nvSpPr>
        <p:spPr>
          <a:xfrm>
            <a:off x="1586753" y="3786476"/>
            <a:ext cx="8919323" cy="2506414"/>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ph type="title"/>
          </p:nvPr>
        </p:nvSpPr>
        <p:spPr>
          <a:xfrm>
            <a:off x="1952625" y="232172"/>
            <a:ext cx="5466913" cy="9822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AC331"/>
              </a:buClr>
              <a:buSzPts val="4400"/>
              <a:buFont typeface="Arial"/>
              <a:buNone/>
            </a:pPr>
            <a:r>
              <a:rPr b="1" lang="fr-CH">
                <a:solidFill>
                  <a:srgbClr val="0080B7"/>
                </a:solidFill>
              </a:rPr>
              <a:t>Sondage FAPEO</a:t>
            </a:r>
            <a:endParaRPr b="1">
              <a:solidFill>
                <a:srgbClr val="0080B7"/>
              </a:solidFill>
            </a:endParaRPr>
          </a:p>
        </p:txBody>
      </p:sp>
      <p:sp>
        <p:nvSpPr>
          <p:cNvPr id="119" name="Google Shape;119;p2"/>
          <p:cNvSpPr txBox="1"/>
          <p:nvPr>
            <p:ph idx="1" type="body"/>
          </p:nvPr>
        </p:nvSpPr>
        <p:spPr>
          <a:xfrm>
            <a:off x="172996" y="1387638"/>
            <a:ext cx="7994820" cy="5324613"/>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b="1"/>
          </a:p>
          <a:p>
            <a:pPr indent="-228600" lvl="0" marL="228600" rtl="0" algn="l">
              <a:lnSpc>
                <a:spcPct val="90000"/>
              </a:lnSpc>
              <a:spcBef>
                <a:spcPts val="1000"/>
              </a:spcBef>
              <a:spcAft>
                <a:spcPts val="0"/>
              </a:spcAft>
              <a:buClr>
                <a:schemeClr val="dk1"/>
              </a:buClr>
              <a:buSzPts val="2800"/>
              <a:buChar char="•"/>
            </a:pPr>
            <a:r>
              <a:rPr b="1" lang="fr-CH">
                <a:solidFill>
                  <a:srgbClr val="0080B7"/>
                </a:solidFill>
              </a:rPr>
              <a:t>462 réponses</a:t>
            </a:r>
            <a:r>
              <a:rPr lang="fr-CH">
                <a:solidFill>
                  <a:srgbClr val="0080B7"/>
                </a:solidFill>
              </a:rPr>
              <a:t> </a:t>
            </a:r>
            <a:r>
              <a:rPr lang="fr-CH"/>
              <a:t>ont été reçues entre août et décembre 2025.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fr-CH"/>
              <a:t>Les personnes ayant répondu au sondage ont déclaré avoir un total de </a:t>
            </a:r>
            <a:r>
              <a:rPr b="1" lang="fr-CH">
                <a:solidFill>
                  <a:srgbClr val="0080B7"/>
                </a:solidFill>
              </a:rPr>
              <a:t>658 enfants à l’école primaire et au cycle d’orientation</a:t>
            </a:r>
            <a:r>
              <a:rPr lang="fr-CH">
                <a:solidFill>
                  <a:schemeClr val="dk1"/>
                </a:solidFill>
              </a:rPr>
              <a:t>.</a:t>
            </a:r>
            <a:r>
              <a:rPr b="1" lang="fr-CH"/>
              <a:t> </a:t>
            </a:r>
            <a:endParaRPr/>
          </a:p>
          <a:p>
            <a:pPr indent="-142897" lvl="0" marL="250022" rtl="0" algn="l">
              <a:lnSpc>
                <a:spcPct val="90000"/>
              </a:lnSpc>
              <a:spcBef>
                <a:spcPts val="0"/>
              </a:spcBef>
              <a:spcAft>
                <a:spcPts val="0"/>
              </a:spcAft>
              <a:buClr>
                <a:srgbClr val="000000"/>
              </a:buClr>
              <a:buSzPts val="1687"/>
              <a:buNone/>
            </a:pPr>
            <a:r>
              <a:t/>
            </a:r>
            <a:endParaRPr sz="1687">
              <a:solidFill>
                <a:srgbClr val="008AC5"/>
              </a:solidFill>
              <a:latin typeface="Arial"/>
              <a:ea typeface="Arial"/>
              <a:cs typeface="Arial"/>
              <a:sym typeface="Arial"/>
            </a:endParaRPr>
          </a:p>
        </p:txBody>
      </p:sp>
      <p:sp>
        <p:nvSpPr>
          <p:cNvPr id="120" name="Google Shape;120;p2"/>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121" name="Google Shape;121;p2"/>
          <p:cNvGraphicFramePr/>
          <p:nvPr/>
        </p:nvGraphicFramePr>
        <p:xfrm>
          <a:off x="4271806" y="1722249"/>
          <a:ext cx="7994820" cy="4594467"/>
        </p:xfrm>
        <a:graphic>
          <a:graphicData uri="http://schemas.openxmlformats.org/presentationml/2006/ole">
            <mc:AlternateContent>
              <mc:Choice Requires="v">
                <p:oleObj r:id="rId4" imgH="4594467" imgW="7994820" progId="Word.Document.12" spid="_x0000_s1">
                  <p:embed/>
                </p:oleObj>
              </mc:Choice>
              <mc:Fallback>
                <p:oleObj r:id="rId5" imgH="4594467" imgW="7994820" progId="Word.Document.12">
                  <p:embed/>
                  <p:pic>
                    <p:nvPicPr>
                      <p:cNvPr id="121" name="Google Shape;121;p2"/>
                      <p:cNvPicPr preferRelativeResize="0"/>
                      <p:nvPr/>
                    </p:nvPicPr>
                    <p:blipFill rotWithShape="1">
                      <a:blip r:embed="rId6">
                        <a:alphaModFix/>
                      </a:blip>
                      <a:srcRect b="0" l="0" r="0" t="0"/>
                      <a:stretch/>
                    </p:blipFill>
                    <p:spPr>
                      <a:xfrm>
                        <a:off x="4271806" y="1722249"/>
                        <a:ext cx="7994820" cy="4594467"/>
                      </a:xfrm>
                      <a:prstGeom prst="rect">
                        <a:avLst/>
                      </a:prstGeom>
                      <a:noFill/>
                      <a:ln>
                        <a:noFill/>
                      </a:ln>
                    </p:spPr>
                  </p:pic>
                </p:oleObj>
              </mc:Fallback>
            </mc:AlternateContent>
          </a:graphicData>
        </a:graphic>
      </p:graphicFrame>
      <p:pic>
        <p:nvPicPr>
          <p:cNvPr descr="FAPEO_logo.jpg" id="122" name="Google Shape;122;p2"/>
          <p:cNvPicPr preferRelativeResize="0"/>
          <p:nvPr/>
        </p:nvPicPr>
        <p:blipFill rotWithShape="1">
          <a:blip r:embed="rId7">
            <a:alphaModFix/>
          </a:blip>
          <a:srcRect b="0" l="0" r="0" t="0"/>
          <a:stretch/>
        </p:blipFill>
        <p:spPr>
          <a:xfrm>
            <a:off x="10511994" y="232172"/>
            <a:ext cx="1267602" cy="896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53"/>
          <p:cNvPicPr preferRelativeResize="0"/>
          <p:nvPr/>
        </p:nvPicPr>
        <p:blipFill rotWithShape="1">
          <a:blip r:embed="rId3">
            <a:alphaModFix/>
          </a:blip>
          <a:srcRect b="0" l="0" r="0" t="0"/>
          <a:stretch/>
        </p:blipFill>
        <p:spPr>
          <a:xfrm>
            <a:off x="1618891" y="4018"/>
            <a:ext cx="8752934" cy="66774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54"/>
          <p:cNvPicPr preferRelativeResize="0"/>
          <p:nvPr/>
        </p:nvPicPr>
        <p:blipFill rotWithShape="1">
          <a:blip r:embed="rId3">
            <a:alphaModFix/>
          </a:blip>
          <a:srcRect b="0" l="0" r="0" t="0"/>
          <a:stretch/>
        </p:blipFill>
        <p:spPr>
          <a:xfrm>
            <a:off x="2053806" y="568601"/>
            <a:ext cx="8084387" cy="6074113"/>
          </a:xfrm>
          <a:prstGeom prst="rect">
            <a:avLst/>
          </a:prstGeom>
          <a:noFill/>
          <a:ln>
            <a:noFill/>
          </a:ln>
        </p:spPr>
      </p:pic>
      <p:sp>
        <p:nvSpPr>
          <p:cNvPr id="492" name="Google Shape;492;p54"/>
          <p:cNvSpPr txBox="1"/>
          <p:nvPr/>
        </p:nvSpPr>
        <p:spPr>
          <a:xfrm>
            <a:off x="2941025" y="215286"/>
            <a:ext cx="57951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2400" u="none" cap="none" strike="noStrike">
                <a:solidFill>
                  <a:srgbClr val="000000"/>
                </a:solidFill>
                <a:latin typeface="Arial"/>
                <a:ea typeface="Arial"/>
                <a:cs typeface="Arial"/>
                <a:sym typeface="Arial"/>
              </a:rPr>
              <a:t>Réorganisation du Service  2025-2026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55"/>
          <p:cNvPicPr preferRelativeResize="0"/>
          <p:nvPr/>
        </p:nvPicPr>
        <p:blipFill rotWithShape="1">
          <a:blip r:embed="rId3">
            <a:alphaModFix/>
          </a:blip>
          <a:srcRect b="0" l="0" r="0" t="0"/>
          <a:stretch/>
        </p:blipFill>
        <p:spPr>
          <a:xfrm>
            <a:off x="-129396" y="152872"/>
            <a:ext cx="10837651" cy="6552255"/>
          </a:xfrm>
          <a:prstGeom prst="rect">
            <a:avLst/>
          </a:prstGeom>
          <a:noFill/>
          <a:ln>
            <a:noFill/>
          </a:ln>
        </p:spPr>
      </p:pic>
      <p:pic>
        <p:nvPicPr>
          <p:cNvPr id="499" name="Google Shape;499;p55"/>
          <p:cNvPicPr preferRelativeResize="0"/>
          <p:nvPr/>
        </p:nvPicPr>
        <p:blipFill rotWithShape="1">
          <a:blip r:embed="rId4">
            <a:alphaModFix/>
          </a:blip>
          <a:srcRect b="10975" l="0" r="2781" t="0"/>
          <a:stretch/>
        </p:blipFill>
        <p:spPr>
          <a:xfrm>
            <a:off x="3049277" y="3278038"/>
            <a:ext cx="5062088" cy="3296267"/>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I:\Cdj\Prophylaxie\DSCN0241.JPG" id="500" name="Google Shape;500;p55"/>
          <p:cNvPicPr preferRelativeResize="0"/>
          <p:nvPr/>
        </p:nvPicPr>
        <p:blipFill rotWithShape="1">
          <a:blip r:embed="rId5">
            <a:alphaModFix/>
          </a:blip>
          <a:srcRect b="0" l="0" r="0" t="0"/>
          <a:stretch/>
        </p:blipFill>
        <p:spPr>
          <a:xfrm>
            <a:off x="8188129" y="2742667"/>
            <a:ext cx="3755714" cy="281727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501" name="Google Shape;501;p55"/>
          <p:cNvPicPr preferRelativeResize="0"/>
          <p:nvPr/>
        </p:nvPicPr>
        <p:blipFill rotWithShape="1">
          <a:blip r:embed="rId6">
            <a:alphaModFix/>
          </a:blip>
          <a:srcRect b="9886" l="7089" r="5969" t="2248"/>
          <a:stretch/>
        </p:blipFill>
        <p:spPr>
          <a:xfrm>
            <a:off x="42259" y="4054416"/>
            <a:ext cx="2740474" cy="2061712"/>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56"/>
          <p:cNvPicPr preferRelativeResize="0"/>
          <p:nvPr/>
        </p:nvPicPr>
        <p:blipFill rotWithShape="1">
          <a:blip r:embed="rId3">
            <a:alphaModFix/>
          </a:blip>
          <a:srcRect b="0" l="0" r="0" t="0"/>
          <a:stretch/>
        </p:blipFill>
        <p:spPr>
          <a:xfrm>
            <a:off x="-445697" y="-2047"/>
            <a:ext cx="7191554" cy="4574166"/>
          </a:xfrm>
          <a:prstGeom prst="rect">
            <a:avLst/>
          </a:prstGeom>
          <a:noFill/>
          <a:ln>
            <a:noFill/>
          </a:ln>
        </p:spPr>
      </p:pic>
      <p:pic>
        <p:nvPicPr>
          <p:cNvPr id="508" name="Google Shape;508;p56"/>
          <p:cNvPicPr preferRelativeResize="0"/>
          <p:nvPr/>
        </p:nvPicPr>
        <p:blipFill rotWithShape="1">
          <a:blip r:embed="rId4">
            <a:alphaModFix/>
          </a:blip>
          <a:srcRect b="0" l="0" r="0" t="0"/>
          <a:stretch/>
        </p:blipFill>
        <p:spPr>
          <a:xfrm>
            <a:off x="5923470" y="624892"/>
            <a:ext cx="6464061" cy="4494708"/>
          </a:xfrm>
          <a:prstGeom prst="rect">
            <a:avLst/>
          </a:prstGeom>
          <a:noFill/>
          <a:ln>
            <a:noFill/>
          </a:ln>
        </p:spPr>
      </p:pic>
      <p:pic>
        <p:nvPicPr>
          <p:cNvPr id="509" name="Google Shape;509;p56"/>
          <p:cNvPicPr preferRelativeResize="0"/>
          <p:nvPr/>
        </p:nvPicPr>
        <p:blipFill rotWithShape="1">
          <a:blip r:embed="rId5">
            <a:alphaModFix/>
          </a:blip>
          <a:srcRect b="44976" l="22575" r="6589" t="21131"/>
          <a:stretch/>
        </p:blipFill>
        <p:spPr>
          <a:xfrm>
            <a:off x="3172237" y="3994031"/>
            <a:ext cx="4280985" cy="2731035"/>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7"/>
          <p:cNvSpPr txBox="1"/>
          <p:nvPr/>
        </p:nvSpPr>
        <p:spPr>
          <a:xfrm>
            <a:off x="1760571" y="71831"/>
            <a:ext cx="874550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Enjeux pour l’année 2025 – 2026 </a:t>
            </a:r>
            <a:endParaRPr/>
          </a:p>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Sous-projet 3 - 4 : De bonnes habitudes de vie</a:t>
            </a:r>
            <a:endParaRPr/>
          </a:p>
        </p:txBody>
      </p:sp>
      <p:sp>
        <p:nvSpPr>
          <p:cNvPr id="516" name="Google Shape;516;p57"/>
          <p:cNvSpPr/>
          <p:nvPr/>
        </p:nvSpPr>
        <p:spPr>
          <a:xfrm>
            <a:off x="1760570" y="1064618"/>
            <a:ext cx="8660542" cy="3671974"/>
          </a:xfrm>
          <a:prstGeom prst="rect">
            <a:avLst/>
          </a:prstGeom>
          <a:solidFill>
            <a:schemeClr val="lt1"/>
          </a:solidFill>
          <a:ln cap="flat" cmpd="sng" w="25400">
            <a:solidFill>
              <a:schemeClr val="accent3"/>
            </a:solidFill>
            <a:prstDash val="solid"/>
            <a:round/>
            <a:headEnd len="sm" w="sm" type="none"/>
            <a:tailEnd len="sm" w="sm" type="none"/>
          </a:ln>
        </p:spPr>
        <p:txBody>
          <a:bodyPr anchorCtr="0" anchor="t" bIns="72000" lIns="72000" spcFirstLastPara="1" rIns="72000" wrap="square" tIns="72000">
            <a:noAutofit/>
          </a:bodyPr>
          <a:lstStyle/>
          <a:p>
            <a:pPr indent="0" lvl="1" marL="0" marR="0" rtl="0" algn="just">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1" marL="0" marR="0" rtl="0" algn="just">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1" marL="0" marR="0" rtl="0" algn="just">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1" marL="0" marR="0" rtl="0" algn="just">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Noto Sans Symbols"/>
              <a:buChar char="⮚"/>
            </a:pPr>
            <a:r>
              <a:rPr b="0" i="0" lang="fr-CH" sz="1200" u="none" cap="none" strike="noStrike">
                <a:solidFill>
                  <a:srgbClr val="000000"/>
                </a:solidFill>
                <a:latin typeface="Arial"/>
                <a:ea typeface="Arial"/>
                <a:cs typeface="Arial"/>
                <a:sym typeface="Arial"/>
              </a:rPr>
              <a:t>Scientifiquement fondée et pleinement alignée sur le Plan</a:t>
            </a:r>
            <a:endParaRPr/>
          </a:p>
          <a:p>
            <a:pPr indent="0" lvl="0" marL="0" marR="0" rtl="0" algn="just">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d’étude romand (PER) de l’enseignement de la santé </a:t>
            </a:r>
            <a:endParaRPr/>
          </a:p>
          <a:p>
            <a:pPr indent="0" lvl="0" marL="0" marR="0" rtl="0" algn="just">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bucco-dentaire du préscolaire au secondaire I</a:t>
            </a:r>
            <a:endParaRPr/>
          </a:p>
          <a:p>
            <a:pPr indent="0" lvl="0" marL="0" marR="0" rtl="0" algn="just">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Noto Sans Symbols"/>
              <a:buChar char="⮚"/>
            </a:pPr>
            <a:r>
              <a:rPr b="0" i="0" lang="fr-CH" sz="1200" u="none" cap="none" strike="noStrike">
                <a:solidFill>
                  <a:srgbClr val="000000"/>
                </a:solidFill>
                <a:latin typeface="Arial"/>
                <a:ea typeface="Arial"/>
                <a:cs typeface="Arial"/>
                <a:sym typeface="Arial"/>
              </a:rPr>
              <a:t>Impliquer les parents, les pédiatres, les éducateurs et</a:t>
            </a:r>
            <a:endParaRPr/>
          </a:p>
          <a:p>
            <a:pPr indent="0" lvl="0" marL="0" marR="0" rtl="0" algn="just">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 les enseignants</a:t>
            </a:r>
            <a:r>
              <a:rPr b="0" i="0" lang="fr-CH" sz="1200" u="none" cap="none" strike="noStrike">
                <a:solidFill>
                  <a:schemeClr val="dk1"/>
                </a:solidFill>
                <a:latin typeface="Arial"/>
                <a:ea typeface="Arial"/>
                <a:cs typeface="Arial"/>
                <a:sym typeface="Arial"/>
              </a:rPr>
              <a:t> dans l'éducation et la prévention.</a:t>
            </a:r>
            <a:endParaRPr/>
          </a:p>
          <a:p>
            <a:pPr indent="0" lvl="0" marL="0" marR="0" rtl="0" algn="just">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Noto Sans Symbols"/>
              <a:buChar char="⮚"/>
            </a:pPr>
            <a:r>
              <a:rPr b="0" i="0" lang="fr-CH" sz="1200" u="none" cap="none" strike="noStrike">
                <a:solidFill>
                  <a:schemeClr val="dk1"/>
                </a:solidFill>
                <a:latin typeface="Arial"/>
                <a:ea typeface="Arial"/>
                <a:cs typeface="Arial"/>
                <a:sym typeface="Arial"/>
              </a:rPr>
              <a:t>Collaborations avec les partenaires (ex. GIAP) pour </a:t>
            </a:r>
            <a:endParaRPr/>
          </a:p>
          <a:p>
            <a:pPr indent="0" lvl="0" marL="0" marR="0" rtl="0" algn="just">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promouvoir la santé dentaire et la prévention. </a:t>
            </a:r>
            <a:endParaRPr/>
          </a:p>
          <a:p>
            <a:pPr indent="0" lvl="0" marL="0" marR="0" rtl="0" algn="just">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Noto Sans Symbols"/>
              <a:buChar char="⮚"/>
            </a:pPr>
            <a:r>
              <a:rPr b="0" i="0" lang="fr-CH" sz="1200" u="none" cap="none" strike="noStrike">
                <a:solidFill>
                  <a:schemeClr val="dk1"/>
                </a:solidFill>
                <a:latin typeface="Arial"/>
                <a:ea typeface="Arial"/>
                <a:cs typeface="Arial"/>
                <a:sym typeface="Arial"/>
              </a:rPr>
              <a:t>Fournir les matériels pédagogiques et formations </a:t>
            </a:r>
            <a:endParaRPr/>
          </a:p>
          <a:p>
            <a:pPr indent="0" lvl="0" marL="0" marR="0" rtl="0" algn="just">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nécessaires pour soutenir la démarche. </a:t>
            </a:r>
            <a:endParaRPr/>
          </a:p>
        </p:txBody>
      </p:sp>
      <p:sp>
        <p:nvSpPr>
          <p:cNvPr id="517" name="Google Shape;517;p57"/>
          <p:cNvSpPr txBox="1"/>
          <p:nvPr/>
        </p:nvSpPr>
        <p:spPr>
          <a:xfrm>
            <a:off x="1919472" y="916496"/>
            <a:ext cx="6489960" cy="276999"/>
          </a:xfrm>
          <a:prstGeom prst="rect">
            <a:avLst/>
          </a:prstGeom>
          <a:solidFill>
            <a:srgbClr val="A5D98A"/>
          </a:solidFill>
          <a:ln cap="flat" cmpd="sng" w="25400">
            <a:solidFill>
              <a:srgbClr val="A5D98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200" u="none" cap="none" strike="noStrike">
                <a:solidFill>
                  <a:srgbClr val="525252"/>
                </a:solidFill>
                <a:latin typeface="Arial"/>
                <a:ea typeface="Arial"/>
                <a:cs typeface="Arial"/>
                <a:sym typeface="Arial"/>
              </a:rPr>
              <a:t>Nouveau modèle d’enseignement (2026–2030) du Service dentaire Scolaire</a:t>
            </a:r>
            <a:endParaRPr/>
          </a:p>
        </p:txBody>
      </p:sp>
      <p:sp>
        <p:nvSpPr>
          <p:cNvPr id="518" name="Google Shape;518;p57"/>
          <p:cNvSpPr/>
          <p:nvPr/>
        </p:nvSpPr>
        <p:spPr>
          <a:xfrm>
            <a:off x="1760571" y="5220190"/>
            <a:ext cx="4225702" cy="1259750"/>
          </a:xfrm>
          <a:prstGeom prst="rect">
            <a:avLst/>
          </a:prstGeom>
          <a:solidFill>
            <a:schemeClr val="lt1"/>
          </a:solidFill>
          <a:ln cap="flat" cmpd="sng" w="25400">
            <a:solidFill>
              <a:srgbClr val="A5D98A"/>
            </a:solidFill>
            <a:prstDash val="solid"/>
            <a:round/>
            <a:headEnd len="sm" w="sm" type="none"/>
            <a:tailEnd len="sm" w="sm" type="none"/>
          </a:ln>
        </p:spPr>
        <p:txBody>
          <a:bodyPr anchorCtr="0" anchor="t" bIns="72000" lIns="72000" spcFirstLastPara="1" rIns="72000" wrap="square" tIns="72000">
            <a:noAutofit/>
          </a:bodyPr>
          <a:lstStyle/>
          <a:p>
            <a:pPr indent="-95250" lvl="0" marL="171450" marR="0" rtl="0" algn="l">
              <a:lnSpc>
                <a:spcPct val="100000"/>
              </a:lnSpc>
              <a:spcBef>
                <a:spcPts val="0"/>
              </a:spcBef>
              <a:spcAft>
                <a:spcPts val="0"/>
              </a:spcAft>
              <a:buClr>
                <a:srgbClr val="000000"/>
              </a:buClr>
              <a:buSzPts val="1200"/>
              <a:buFont typeface="Noto Sans Symbols"/>
              <a:buNone/>
            </a:pPr>
            <a:r>
              <a:t/>
            </a:r>
            <a:endParaRPr b="1" i="0" sz="1200" u="none" cap="none" strike="noStrike">
              <a:solidFill>
                <a:srgbClr val="000000"/>
              </a:solidFill>
              <a:latin typeface="Arial"/>
              <a:ea typeface="Arial"/>
              <a:cs typeface="Arial"/>
              <a:sym typeface="Arial"/>
            </a:endParaRPr>
          </a:p>
          <a:p>
            <a:pPr indent="-171450" lvl="0" marL="171450" marR="0" rtl="0" algn="l">
              <a:lnSpc>
                <a:spcPct val="150000"/>
              </a:lnSpc>
              <a:spcBef>
                <a:spcPts val="0"/>
              </a:spcBef>
              <a:spcAft>
                <a:spcPts val="0"/>
              </a:spcAft>
              <a:buClr>
                <a:srgbClr val="000000"/>
              </a:buClr>
              <a:buSzPts val="1200"/>
              <a:buFont typeface="Noto Sans Symbols"/>
              <a:buChar char="⮚"/>
            </a:pPr>
            <a:r>
              <a:rPr b="1" i="0" lang="fr-CH" sz="1200" u="none" cap="none" strike="noStrike">
                <a:solidFill>
                  <a:srgbClr val="000000"/>
                </a:solidFill>
                <a:latin typeface="Arial"/>
                <a:ea typeface="Arial"/>
                <a:cs typeface="Arial"/>
                <a:sym typeface="Arial"/>
              </a:rPr>
              <a:t>1. Renforcer la prévention et consolider les acquis</a:t>
            </a:r>
            <a:endParaRPr/>
          </a:p>
          <a:p>
            <a:pPr indent="-171450" lvl="0" marL="171450" marR="0" rtl="0" algn="l">
              <a:lnSpc>
                <a:spcPct val="150000"/>
              </a:lnSpc>
              <a:spcBef>
                <a:spcPts val="0"/>
              </a:spcBef>
              <a:spcAft>
                <a:spcPts val="0"/>
              </a:spcAft>
              <a:buClr>
                <a:srgbClr val="000000"/>
              </a:buClr>
              <a:buSzPts val="1200"/>
              <a:buFont typeface="Noto Sans Symbols"/>
              <a:buChar char="⮚"/>
            </a:pPr>
            <a:r>
              <a:rPr b="1" i="0" lang="fr-CH" sz="1200" u="none" cap="none" strike="noStrike">
                <a:solidFill>
                  <a:srgbClr val="000000"/>
                </a:solidFill>
                <a:latin typeface="Arial"/>
                <a:ea typeface="Arial"/>
                <a:cs typeface="Arial"/>
                <a:sym typeface="Arial"/>
              </a:rPr>
              <a:t>2. Renforcer la prévention dès les premières années</a:t>
            </a:r>
            <a:endParaRPr/>
          </a:p>
          <a:p>
            <a:pPr indent="-171450" lvl="0" marL="171450" marR="0" rtl="0" algn="l">
              <a:lnSpc>
                <a:spcPct val="150000"/>
              </a:lnSpc>
              <a:spcBef>
                <a:spcPts val="0"/>
              </a:spcBef>
              <a:spcAft>
                <a:spcPts val="0"/>
              </a:spcAft>
              <a:buClr>
                <a:srgbClr val="000000"/>
              </a:buClr>
              <a:buSzPts val="1200"/>
              <a:buFont typeface="Noto Sans Symbols"/>
              <a:buChar char="⮚"/>
            </a:pPr>
            <a:r>
              <a:rPr b="1" i="0" lang="fr-CH" sz="1200" u="none" cap="none" strike="noStrike">
                <a:solidFill>
                  <a:srgbClr val="000000"/>
                </a:solidFill>
                <a:latin typeface="Arial"/>
                <a:ea typeface="Arial"/>
                <a:cs typeface="Arial"/>
                <a:sym typeface="Arial"/>
              </a:rPr>
              <a:t>3. Optimiser le suivi et la prise en charge</a:t>
            </a:r>
            <a:endParaRPr b="1" i="0" sz="1200" u="none" cap="none" strike="noStrike">
              <a:solidFill>
                <a:srgbClr val="000000"/>
              </a:solidFill>
              <a:latin typeface="Arial"/>
              <a:ea typeface="Arial"/>
              <a:cs typeface="Arial"/>
              <a:sym typeface="Arial"/>
            </a:endParaRPr>
          </a:p>
          <a:p>
            <a:pPr indent="-95250" lvl="0" marL="17145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pic>
        <p:nvPicPr>
          <p:cNvPr id="519" name="Google Shape;519;p57"/>
          <p:cNvPicPr preferRelativeResize="0"/>
          <p:nvPr/>
        </p:nvPicPr>
        <p:blipFill rotWithShape="1">
          <a:blip r:embed="rId3">
            <a:alphaModFix/>
          </a:blip>
          <a:srcRect b="0" l="6530" r="0" t="0"/>
          <a:stretch/>
        </p:blipFill>
        <p:spPr>
          <a:xfrm>
            <a:off x="5903977" y="1341618"/>
            <a:ext cx="4404227" cy="3206915"/>
          </a:xfrm>
          <a:prstGeom prst="rect">
            <a:avLst/>
          </a:prstGeom>
          <a:noFill/>
          <a:ln>
            <a:noFill/>
          </a:ln>
        </p:spPr>
      </p:pic>
      <p:sp>
        <p:nvSpPr>
          <p:cNvPr id="520" name="Google Shape;520;p57"/>
          <p:cNvSpPr/>
          <p:nvPr/>
        </p:nvSpPr>
        <p:spPr>
          <a:xfrm>
            <a:off x="9845041" y="4379976"/>
            <a:ext cx="463163" cy="1685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1" name="Google Shape;521;p57"/>
          <p:cNvSpPr txBox="1"/>
          <p:nvPr/>
        </p:nvSpPr>
        <p:spPr>
          <a:xfrm>
            <a:off x="1898136" y="5081692"/>
            <a:ext cx="2661672" cy="276999"/>
          </a:xfrm>
          <a:prstGeom prst="rect">
            <a:avLst/>
          </a:prstGeom>
          <a:solidFill>
            <a:srgbClr val="A5D98A"/>
          </a:solidFill>
          <a:ln cap="flat" cmpd="sng" w="25400">
            <a:solidFill>
              <a:srgbClr val="A5D98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200" u="none" cap="none" strike="noStrike">
                <a:solidFill>
                  <a:srgbClr val="525252"/>
                </a:solidFill>
                <a:latin typeface="Arial"/>
                <a:ea typeface="Arial"/>
                <a:cs typeface="Arial"/>
                <a:sym typeface="Arial"/>
              </a:rPr>
              <a:t>Objectifs stratégiques 2025 - 2030</a:t>
            </a:r>
            <a:endParaRPr/>
          </a:p>
        </p:txBody>
      </p:sp>
      <p:pic>
        <p:nvPicPr>
          <p:cNvPr id="522" name="Google Shape;522;p57"/>
          <p:cNvPicPr preferRelativeResize="0"/>
          <p:nvPr/>
        </p:nvPicPr>
        <p:blipFill rotWithShape="1">
          <a:blip r:embed="rId4">
            <a:alphaModFix/>
          </a:blip>
          <a:srcRect b="0" l="0" r="0" t="0"/>
          <a:stretch/>
        </p:blipFill>
        <p:spPr>
          <a:xfrm>
            <a:off x="8507926" y="5220544"/>
            <a:ext cx="1913187" cy="1259397"/>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523" name="Google Shape;523;p57"/>
          <p:cNvPicPr preferRelativeResize="0"/>
          <p:nvPr/>
        </p:nvPicPr>
        <p:blipFill rotWithShape="1">
          <a:blip r:embed="rId5">
            <a:alphaModFix/>
          </a:blip>
          <a:srcRect b="10975" l="0" r="2781" t="0"/>
          <a:stretch/>
        </p:blipFill>
        <p:spPr>
          <a:xfrm>
            <a:off x="6458780" y="5220191"/>
            <a:ext cx="1950652" cy="1270201"/>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8"/>
          <p:cNvSpPr txBox="1"/>
          <p:nvPr>
            <p:ph type="title"/>
          </p:nvPr>
        </p:nvSpPr>
        <p:spPr>
          <a:xfrm>
            <a:off x="1981200" y="1970643"/>
            <a:ext cx="8229600" cy="291671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83333"/>
              <a:buNone/>
            </a:pPr>
            <a:r>
              <a:rPr lang="fr-CH">
                <a:solidFill>
                  <a:srgbClr val="2E75B5"/>
                </a:solidFill>
                <a:latin typeface="Arial"/>
                <a:ea typeface="Arial"/>
                <a:cs typeface="Arial"/>
                <a:sym typeface="Arial"/>
              </a:rPr>
              <a:t>Rester en bonne santé mentale</a:t>
            </a:r>
            <a:br>
              <a:rPr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b="0" lang="fr-CH" sz="2400">
                <a:solidFill>
                  <a:srgbClr val="2E75B5"/>
                </a:solidFill>
                <a:latin typeface="Arial"/>
                <a:ea typeface="Arial"/>
                <a:cs typeface="Arial"/>
                <a:sym typeface="Arial"/>
              </a:rPr>
              <a:t>FR 10A - sous-projet N°5</a:t>
            </a:r>
            <a:br>
              <a:rPr b="0" lang="fr-CH" sz="2400">
                <a:solidFill>
                  <a:srgbClr val="2E75B5"/>
                </a:solidFill>
                <a:latin typeface="Arial"/>
                <a:ea typeface="Arial"/>
                <a:cs typeface="Arial"/>
                <a:sym typeface="Arial"/>
              </a:rPr>
            </a:br>
            <a:br>
              <a:rPr b="0" lang="fr-CH" sz="2400">
                <a:solidFill>
                  <a:srgbClr val="2E75B5"/>
                </a:solidFill>
                <a:latin typeface="Arial"/>
                <a:ea typeface="Arial"/>
                <a:cs typeface="Arial"/>
                <a:sym typeface="Arial"/>
              </a:rPr>
            </a:br>
            <a:br>
              <a:rPr lang="fr-CH" sz="2400">
                <a:solidFill>
                  <a:srgbClr val="2E75B5"/>
                </a:solidFill>
                <a:latin typeface="Arial"/>
                <a:ea typeface="Arial"/>
                <a:cs typeface="Arial"/>
                <a:sym typeface="Arial"/>
              </a:rPr>
            </a:br>
            <a:endParaRPr sz="2400">
              <a:solidFill>
                <a:srgbClr val="2E75B5"/>
              </a:solidFill>
              <a:latin typeface="Arial"/>
              <a:ea typeface="Arial"/>
              <a:cs typeface="Arial"/>
              <a:sym typeface="Arial"/>
            </a:endParaRPr>
          </a:p>
        </p:txBody>
      </p:sp>
      <p:sp>
        <p:nvSpPr>
          <p:cNvPr id="530" name="Google Shape;530;p58"/>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59"/>
          <p:cNvPicPr preferRelativeResize="0"/>
          <p:nvPr/>
        </p:nvPicPr>
        <p:blipFill rotWithShape="1">
          <a:blip r:embed="rId3">
            <a:alphaModFix/>
          </a:blip>
          <a:srcRect b="0" l="0" r="0" t="0"/>
          <a:stretch/>
        </p:blipFill>
        <p:spPr>
          <a:xfrm>
            <a:off x="7598798" y="2929029"/>
            <a:ext cx="1635810" cy="499971"/>
          </a:xfrm>
          <a:prstGeom prst="rect">
            <a:avLst/>
          </a:prstGeom>
          <a:noFill/>
          <a:ln>
            <a:noFill/>
          </a:ln>
        </p:spPr>
      </p:pic>
      <p:sp>
        <p:nvSpPr>
          <p:cNvPr id="537" name="Google Shape;537;p59"/>
          <p:cNvSpPr/>
          <p:nvPr/>
        </p:nvSpPr>
        <p:spPr>
          <a:xfrm>
            <a:off x="362169" y="927529"/>
            <a:ext cx="11482428" cy="990415"/>
          </a:xfrm>
          <a:prstGeom prst="rect">
            <a:avLst/>
          </a:prstGeom>
          <a:noFill/>
          <a:ln cap="flat" cmpd="sng" w="19050">
            <a:solidFill>
              <a:schemeClr val="accent1"/>
            </a:solidFill>
            <a:prstDash val="solid"/>
            <a:round/>
            <a:headEnd len="sm" w="sm" type="none"/>
            <a:tailEnd len="sm" w="sm" type="none"/>
          </a:ln>
        </p:spPr>
        <p:txBody>
          <a:bodyPr anchorCtr="0" anchor="t" bIns="72000" lIns="72000" spcFirstLastPara="1" rIns="72000" wrap="square" tIns="72000">
            <a:noAutofit/>
          </a:bodyPr>
          <a:lstStyle/>
          <a:p>
            <a:pPr indent="0" lvl="2" marL="176213"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171450" lvl="2" marL="347663" marR="0" rtl="0" algn="l">
              <a:lnSpc>
                <a:spcPct val="100000"/>
              </a:lnSpc>
              <a:spcBef>
                <a:spcPts val="300"/>
              </a:spcBef>
              <a:spcAft>
                <a:spcPts val="0"/>
              </a:spcAft>
              <a:buClr>
                <a:srgbClr val="000000"/>
              </a:buClr>
              <a:buSzPts val="1200"/>
              <a:buFont typeface="Arial"/>
              <a:buChar char="•"/>
            </a:pPr>
            <a:r>
              <a:rPr b="1" i="0" lang="fr-CH" sz="1200" u="none" cap="none" strike="noStrike">
                <a:solidFill>
                  <a:srgbClr val="000000"/>
                </a:solidFill>
                <a:latin typeface="Arial"/>
                <a:ea typeface="Arial"/>
                <a:cs typeface="Arial"/>
                <a:sym typeface="Arial"/>
              </a:rPr>
              <a:t>Taux d’avancement : 60%</a:t>
            </a:r>
            <a:endParaRPr/>
          </a:p>
          <a:p>
            <a:pPr indent="-171450" lvl="2" marL="347663" marR="0" rtl="0" algn="l">
              <a:lnSpc>
                <a:spcPct val="100000"/>
              </a:lnSpc>
              <a:spcBef>
                <a:spcPts val="300"/>
              </a:spcBef>
              <a:spcAft>
                <a:spcPts val="0"/>
              </a:spcAft>
              <a:buClr>
                <a:srgbClr val="000000"/>
              </a:buClr>
              <a:buSzPts val="1200"/>
              <a:buFont typeface="Arial"/>
              <a:buChar char="•"/>
            </a:pPr>
            <a:r>
              <a:rPr b="1" i="0" lang="fr-CH" sz="1200" u="none" cap="none" strike="noStrike">
                <a:solidFill>
                  <a:srgbClr val="000000"/>
                </a:solidFill>
                <a:latin typeface="Arial"/>
                <a:ea typeface="Arial"/>
                <a:cs typeface="Arial"/>
                <a:sym typeface="Arial"/>
              </a:rPr>
              <a:t>Livrable attendu : Identification et promotion de supports pédagogiques pour travailler, en temps scolaire, sur le maintien en bonne santé mentale et/ou sur la gestion du stress</a:t>
            </a:r>
            <a:endParaRPr b="1" i="0" sz="1200" u="none" cap="none" strike="noStrike">
              <a:solidFill>
                <a:srgbClr val="000000"/>
              </a:solidFill>
              <a:latin typeface="Arial"/>
              <a:ea typeface="Arial"/>
              <a:cs typeface="Arial"/>
              <a:sym typeface="Arial"/>
            </a:endParaRPr>
          </a:p>
          <a:p>
            <a:pPr indent="0" lvl="2" marL="0" marR="0" rtl="0" algn="l">
              <a:lnSpc>
                <a:spcPct val="100000"/>
              </a:lnSpc>
              <a:spcBef>
                <a:spcPts val="30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t/>
            </a:r>
            <a:endParaRPr b="1" i="0" sz="1200" u="none" cap="none" strike="noStrike">
              <a:solidFill>
                <a:srgbClr val="000000"/>
              </a:solidFill>
              <a:latin typeface="Arial"/>
              <a:ea typeface="Arial"/>
              <a:cs typeface="Arial"/>
              <a:sym typeface="Arial"/>
            </a:endParaRPr>
          </a:p>
        </p:txBody>
      </p:sp>
      <p:sp>
        <p:nvSpPr>
          <p:cNvPr id="538" name="Google Shape;538;p59"/>
          <p:cNvSpPr txBox="1"/>
          <p:nvPr/>
        </p:nvSpPr>
        <p:spPr>
          <a:xfrm>
            <a:off x="724278" y="781336"/>
            <a:ext cx="3733422"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chemeClr val="lt1"/>
                </a:solidFill>
                <a:latin typeface="Arial"/>
                <a:ea typeface="Arial"/>
                <a:cs typeface="Arial"/>
                <a:sym typeface="Arial"/>
              </a:rPr>
              <a:t>Vue d’ensemble du sous-projet</a:t>
            </a:r>
            <a:endParaRPr/>
          </a:p>
        </p:txBody>
      </p:sp>
      <p:sp>
        <p:nvSpPr>
          <p:cNvPr id="539" name="Google Shape;539;p59"/>
          <p:cNvSpPr/>
          <p:nvPr/>
        </p:nvSpPr>
        <p:spPr>
          <a:xfrm>
            <a:off x="379246" y="2217660"/>
            <a:ext cx="4252710" cy="4276658"/>
          </a:xfrm>
          <a:prstGeom prst="rect">
            <a:avLst/>
          </a:prstGeom>
          <a:noFill/>
          <a:ln cap="flat" cmpd="sng" w="19050">
            <a:solidFill>
              <a:schemeClr val="accent1"/>
            </a:solidFill>
            <a:prstDash val="solid"/>
            <a:round/>
            <a:headEnd len="sm" w="sm" type="none"/>
            <a:tailEnd len="sm" w="sm" type="none"/>
          </a:ln>
        </p:spPr>
        <p:txBody>
          <a:bodyPr anchorCtr="0" anchor="t" bIns="72000" lIns="72000" spcFirstLastPara="1" rIns="72000" wrap="square" tIns="72000">
            <a:noAutofit/>
          </a:bodyPr>
          <a:lstStyle/>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30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Cartographie des actions de prévention et des outils pédagogiques existant dans ce domaine au sein de SSEJ et du DIP (pour l'EO et l'ESII), en cours.</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30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Outils identifiés pour utilisation en milieu scolaire et réalisation d’une «carte d’identité» pour chacun (cf. dia suivante)</a:t>
            </a:r>
            <a:endParaRPr/>
          </a:p>
          <a:p>
            <a:pPr indent="-95250" lvl="0" marL="171450" marR="0" rtl="0" algn="l">
              <a:lnSpc>
                <a:spcPct val="100000"/>
              </a:lnSpc>
              <a:spcBef>
                <a:spcPts val="3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300"/>
              </a:spcBef>
              <a:spcAft>
                <a:spcPts val="0"/>
              </a:spcAft>
              <a:buClr>
                <a:srgbClr val="000000"/>
              </a:buClr>
              <a:buSzPts val="1200"/>
              <a:buFont typeface="Arial"/>
              <a:buChar char="•"/>
            </a:pPr>
            <a:r>
              <a:rPr b="0" i="0" lang="fr-CH" sz="1200" u="none" cap="none" strike="noStrike">
                <a:solidFill>
                  <a:srgbClr val="000000"/>
                </a:solidFill>
                <a:latin typeface="Arial"/>
                <a:ea typeface="Arial"/>
                <a:cs typeface="Arial"/>
                <a:sym typeface="Arial"/>
              </a:rPr>
              <a:t>Élaboration et déploiement de phases pilotes -  Délai annoncé aux directions et personnel infirmier concerné semaine 24 via mail.</a:t>
            </a:r>
            <a:endParaRPr/>
          </a:p>
          <a:p>
            <a:pPr indent="-171450" lvl="1" marL="628650" marR="0" rtl="0" algn="l">
              <a:lnSpc>
                <a:spcPct val="100000"/>
              </a:lnSpc>
              <a:spcBef>
                <a:spcPts val="300"/>
              </a:spcBef>
              <a:spcAft>
                <a:spcPts val="0"/>
              </a:spcAft>
              <a:buClr>
                <a:srgbClr val="000000"/>
              </a:buClr>
              <a:buSzPts val="1200"/>
              <a:buFont typeface="Noto Sans Symbols"/>
              <a:buChar char="⮚"/>
            </a:pPr>
            <a:r>
              <a:rPr b="0" i="0" lang="fr-CH" sz="1200" u="none" cap="none" strike="noStrike">
                <a:solidFill>
                  <a:srgbClr val="000000"/>
                </a:solidFill>
                <a:latin typeface="Arial"/>
                <a:ea typeface="Arial"/>
                <a:cs typeface="Arial"/>
                <a:sym typeface="Arial"/>
              </a:rPr>
              <a:t>Pilotes au primaire : 1 pour "MoMento" et 7 pour "Hors piste"(Québec), 1 ou 2 Échelle des émotions</a:t>
            </a:r>
            <a:endParaRPr/>
          </a:p>
          <a:p>
            <a:pPr indent="-171450" lvl="1" marL="628650" marR="0" rtl="0" algn="l">
              <a:lnSpc>
                <a:spcPct val="100000"/>
              </a:lnSpc>
              <a:spcBef>
                <a:spcPts val="300"/>
              </a:spcBef>
              <a:spcAft>
                <a:spcPts val="0"/>
              </a:spcAft>
              <a:buClr>
                <a:srgbClr val="000000"/>
              </a:buClr>
              <a:buSzPts val="1200"/>
              <a:buFont typeface="Noto Sans Symbols"/>
              <a:buChar char="⮚"/>
            </a:pPr>
            <a:r>
              <a:rPr b="0" i="0" lang="fr-CH" sz="1200" u="none" cap="none" strike="noStrike">
                <a:solidFill>
                  <a:srgbClr val="000000"/>
                </a:solidFill>
                <a:latin typeface="Arial"/>
                <a:ea typeface="Arial"/>
                <a:cs typeface="Arial"/>
                <a:sym typeface="Arial"/>
              </a:rPr>
              <a:t>Pilote CO : 1 CO – relance à faire pour R26</a:t>
            </a:r>
            <a:endParaRPr/>
          </a:p>
          <a:p>
            <a:pPr indent="-171450" lvl="1" marL="628650" marR="0" rtl="0" algn="l">
              <a:lnSpc>
                <a:spcPct val="100000"/>
              </a:lnSpc>
              <a:spcBef>
                <a:spcPts val="300"/>
              </a:spcBef>
              <a:spcAft>
                <a:spcPts val="0"/>
              </a:spcAft>
              <a:buClr>
                <a:srgbClr val="000000"/>
              </a:buClr>
              <a:buSzPts val="1200"/>
              <a:buFont typeface="Noto Sans Symbols"/>
              <a:buChar char="⮚"/>
            </a:pPr>
            <a:r>
              <a:rPr b="0" i="0" lang="fr-CH" sz="1200" u="none" cap="none" strike="noStrike">
                <a:solidFill>
                  <a:srgbClr val="000000"/>
                </a:solidFill>
                <a:latin typeface="Arial"/>
                <a:ea typeface="Arial"/>
                <a:cs typeface="Arial"/>
                <a:sym typeface="Arial"/>
              </a:rPr>
              <a:t>Pilotes ESII : 1 pour "Stress on fait face" de Radix, 1 pour "Hors Piste" et 1 pour " Imagine" projet de recherche</a:t>
            </a:r>
            <a:endParaRPr/>
          </a:p>
          <a:p>
            <a:pPr indent="-171450" lvl="1" marL="628650" marR="0" rtl="0" algn="l">
              <a:lnSpc>
                <a:spcPct val="100000"/>
              </a:lnSpc>
              <a:spcBef>
                <a:spcPts val="300"/>
              </a:spcBef>
              <a:spcAft>
                <a:spcPts val="0"/>
              </a:spcAft>
              <a:buClr>
                <a:srgbClr val="000000"/>
              </a:buClr>
              <a:buSzPts val="1200"/>
              <a:buFont typeface="Noto Sans Symbols"/>
              <a:buChar char="⮚"/>
            </a:pPr>
            <a:r>
              <a:rPr b="0" i="0" lang="fr-CH" sz="1200" u="none" cap="none" strike="noStrike">
                <a:solidFill>
                  <a:srgbClr val="000000"/>
                </a:solidFill>
                <a:latin typeface="Arial"/>
                <a:ea typeface="Arial"/>
                <a:cs typeface="Arial"/>
                <a:sym typeface="Arial"/>
              </a:rPr>
              <a:t>Suite au comité de suivi du 05.06.25, il a été validé que certains ECPS et CLI feront partie du projet pilote/phase1</a:t>
            </a:r>
            <a:endParaRPr/>
          </a:p>
          <a:p>
            <a:pPr indent="-95250" lvl="0" marL="171450" marR="0" rtl="0" algn="l">
              <a:lnSpc>
                <a:spcPct val="100000"/>
              </a:lnSpc>
              <a:spcBef>
                <a:spcPts val="3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95250" lvl="0" marL="171450" marR="0" rtl="0" algn="l">
              <a:lnSpc>
                <a:spcPct val="100000"/>
              </a:lnSpc>
              <a:spcBef>
                <a:spcPts val="3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95250" lvl="0" marL="171450" marR="0" rtl="0" algn="l">
              <a:lnSpc>
                <a:spcPct val="100000"/>
              </a:lnSpc>
              <a:spcBef>
                <a:spcPts val="3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540" name="Google Shape;540;p59"/>
          <p:cNvPicPr preferRelativeResize="0"/>
          <p:nvPr/>
        </p:nvPicPr>
        <p:blipFill rotWithShape="1">
          <a:blip r:embed="rId4">
            <a:alphaModFix/>
          </a:blip>
          <a:srcRect b="0" l="0" r="0" t="0"/>
          <a:stretch/>
        </p:blipFill>
        <p:spPr>
          <a:xfrm>
            <a:off x="9421617" y="535606"/>
            <a:ext cx="314325" cy="314325"/>
          </a:xfrm>
          <a:prstGeom prst="rect">
            <a:avLst/>
          </a:prstGeom>
          <a:noFill/>
          <a:ln>
            <a:noFill/>
          </a:ln>
        </p:spPr>
      </p:pic>
      <p:sp>
        <p:nvSpPr>
          <p:cNvPr id="541" name="Google Shape;541;p59"/>
          <p:cNvSpPr txBox="1"/>
          <p:nvPr/>
        </p:nvSpPr>
        <p:spPr>
          <a:xfrm>
            <a:off x="9796796" y="590966"/>
            <a:ext cx="1830631" cy="2215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fr-CH" sz="1600" u="none" cap="none" strike="noStrike">
                <a:solidFill>
                  <a:schemeClr val="lt2"/>
                </a:solidFill>
                <a:latin typeface="Arial"/>
                <a:ea typeface="Arial"/>
                <a:cs typeface="Arial"/>
                <a:sym typeface="Arial"/>
              </a:rPr>
              <a:t>Phase : Réalisation</a:t>
            </a:r>
            <a:endParaRPr/>
          </a:p>
        </p:txBody>
      </p:sp>
      <p:sp>
        <p:nvSpPr>
          <p:cNvPr id="542" name="Google Shape;542;p59"/>
          <p:cNvSpPr txBox="1"/>
          <p:nvPr>
            <p:ph type="title"/>
          </p:nvPr>
        </p:nvSpPr>
        <p:spPr>
          <a:xfrm>
            <a:off x="102525" y="71684"/>
            <a:ext cx="7843057" cy="5272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CH" sz="2000"/>
              <a:t>Sour-projet 5: Rester en bonne santé mentale </a:t>
            </a:r>
            <a:endParaRPr sz="2000"/>
          </a:p>
        </p:txBody>
      </p:sp>
      <p:pic>
        <p:nvPicPr>
          <p:cNvPr id="543" name="Google Shape;543;p59"/>
          <p:cNvPicPr preferRelativeResize="0"/>
          <p:nvPr/>
        </p:nvPicPr>
        <p:blipFill rotWithShape="1">
          <a:blip r:embed="rId5">
            <a:alphaModFix/>
          </a:blip>
          <a:srcRect b="0" l="0" r="0" t="0"/>
          <a:stretch/>
        </p:blipFill>
        <p:spPr>
          <a:xfrm>
            <a:off x="9671668" y="2789251"/>
            <a:ext cx="2057983" cy="994382"/>
          </a:xfrm>
          <a:prstGeom prst="rect">
            <a:avLst/>
          </a:prstGeom>
          <a:noFill/>
          <a:ln>
            <a:noFill/>
          </a:ln>
        </p:spPr>
      </p:pic>
      <p:pic>
        <p:nvPicPr>
          <p:cNvPr id="544" name="Google Shape;544;p59"/>
          <p:cNvPicPr preferRelativeResize="0"/>
          <p:nvPr/>
        </p:nvPicPr>
        <p:blipFill rotWithShape="1">
          <a:blip r:embed="rId6">
            <a:alphaModFix/>
          </a:blip>
          <a:srcRect b="0" l="0" r="0" t="0"/>
          <a:stretch/>
        </p:blipFill>
        <p:spPr>
          <a:xfrm>
            <a:off x="5109007" y="4156759"/>
            <a:ext cx="1843142" cy="782496"/>
          </a:xfrm>
          <a:prstGeom prst="rect">
            <a:avLst/>
          </a:prstGeom>
          <a:noFill/>
          <a:ln>
            <a:noFill/>
          </a:ln>
        </p:spPr>
      </p:pic>
      <p:sp>
        <p:nvSpPr>
          <p:cNvPr id="545" name="Google Shape;545;p59"/>
          <p:cNvSpPr/>
          <p:nvPr/>
        </p:nvSpPr>
        <p:spPr>
          <a:xfrm>
            <a:off x="4876960" y="2196858"/>
            <a:ext cx="6967637" cy="4297459"/>
          </a:xfrm>
          <a:prstGeom prst="rect">
            <a:avLst/>
          </a:prstGeom>
          <a:noFill/>
          <a:ln cap="flat" cmpd="sng" w="19050">
            <a:solidFill>
              <a:schemeClr val="accent1"/>
            </a:solidFill>
            <a:prstDash val="solid"/>
            <a:round/>
            <a:headEnd len="sm" w="sm" type="none"/>
            <a:tailEnd len="sm" w="sm" type="none"/>
          </a:ln>
        </p:spPr>
        <p:txBody>
          <a:bodyPr anchorCtr="0" anchor="t" bIns="72000" lIns="72000" spcFirstLastPara="1" rIns="72000" wrap="square" tIns="72000">
            <a:noAutofit/>
          </a:bodyPr>
          <a:lstStyle/>
          <a:p>
            <a:pPr indent="-127000" lvl="0" marL="17145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Arial"/>
              <a:ea typeface="Arial"/>
              <a:cs typeface="Arial"/>
              <a:sym typeface="Arial"/>
            </a:endParaRPr>
          </a:p>
          <a:p>
            <a:pPr indent="-95250" lvl="2" marL="1085850" marR="0" rtl="0" algn="l">
              <a:lnSpc>
                <a:spcPct val="100000"/>
              </a:lnSpc>
              <a:spcBef>
                <a:spcPts val="30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t/>
            </a:r>
            <a:endParaRPr b="1" i="0" sz="1200" u="none" cap="none" strike="noStrike">
              <a:solidFill>
                <a:srgbClr val="000000"/>
              </a:solidFill>
              <a:latin typeface="Arial"/>
              <a:ea typeface="Arial"/>
              <a:cs typeface="Arial"/>
              <a:sym typeface="Arial"/>
            </a:endParaRPr>
          </a:p>
        </p:txBody>
      </p:sp>
      <p:sp>
        <p:nvSpPr>
          <p:cNvPr id="546" name="Google Shape;546;p59"/>
          <p:cNvSpPr txBox="1"/>
          <p:nvPr/>
        </p:nvSpPr>
        <p:spPr>
          <a:xfrm>
            <a:off x="5025541" y="2031111"/>
            <a:ext cx="3695135"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chemeClr val="lt1"/>
                </a:solidFill>
                <a:latin typeface="Arial"/>
                <a:ea typeface="Arial"/>
                <a:cs typeface="Arial"/>
                <a:sym typeface="Arial"/>
              </a:rPr>
              <a:t>Zoom sur les prestataires pilotes</a:t>
            </a:r>
            <a:endParaRPr/>
          </a:p>
        </p:txBody>
      </p:sp>
      <p:pic>
        <p:nvPicPr>
          <p:cNvPr id="547" name="Google Shape;547;p59"/>
          <p:cNvPicPr preferRelativeResize="0"/>
          <p:nvPr/>
        </p:nvPicPr>
        <p:blipFill rotWithShape="1">
          <a:blip r:embed="rId7">
            <a:alphaModFix/>
          </a:blip>
          <a:srcRect b="0" l="0" r="0" t="0"/>
          <a:stretch/>
        </p:blipFill>
        <p:spPr>
          <a:xfrm>
            <a:off x="5137285" y="3226127"/>
            <a:ext cx="1716194" cy="629559"/>
          </a:xfrm>
          <a:prstGeom prst="rect">
            <a:avLst/>
          </a:prstGeom>
          <a:noFill/>
          <a:ln>
            <a:noFill/>
          </a:ln>
        </p:spPr>
      </p:pic>
      <p:pic>
        <p:nvPicPr>
          <p:cNvPr descr="Newspaper clipping_Small" id="548" name="Google Shape;548;p59"/>
          <p:cNvPicPr preferRelativeResize="0"/>
          <p:nvPr/>
        </p:nvPicPr>
        <p:blipFill rotWithShape="1">
          <a:blip r:embed="rId8">
            <a:alphaModFix/>
          </a:blip>
          <a:srcRect b="0" l="0" r="0" t="0"/>
          <a:stretch/>
        </p:blipFill>
        <p:spPr>
          <a:xfrm>
            <a:off x="4810578" y="2442533"/>
            <a:ext cx="2270243" cy="214052"/>
          </a:xfrm>
          <a:prstGeom prst="rect">
            <a:avLst/>
          </a:prstGeom>
          <a:noFill/>
          <a:ln>
            <a:noFill/>
          </a:ln>
        </p:spPr>
      </p:pic>
      <p:sp>
        <p:nvSpPr>
          <p:cNvPr id="549" name="Google Shape;549;p59"/>
          <p:cNvSpPr txBox="1"/>
          <p:nvPr/>
        </p:nvSpPr>
        <p:spPr>
          <a:xfrm>
            <a:off x="5166846" y="2433430"/>
            <a:ext cx="171619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000" u="none" cap="none" strike="noStrike">
                <a:solidFill>
                  <a:srgbClr val="000000"/>
                </a:solidFill>
                <a:latin typeface="Arial"/>
                <a:ea typeface="Arial"/>
                <a:cs typeface="Arial"/>
                <a:sym typeface="Arial"/>
              </a:rPr>
              <a:t>Primaires </a:t>
            </a:r>
            <a:endParaRPr b="0" i="0" sz="1000" u="none" cap="none" strike="noStrike">
              <a:solidFill>
                <a:srgbClr val="000000"/>
              </a:solidFill>
              <a:latin typeface="Arial"/>
              <a:ea typeface="Arial"/>
              <a:cs typeface="Arial"/>
              <a:sym typeface="Arial"/>
            </a:endParaRPr>
          </a:p>
        </p:txBody>
      </p:sp>
      <p:pic>
        <p:nvPicPr>
          <p:cNvPr descr="Newspaper clipping_Small" id="550" name="Google Shape;550;p59"/>
          <p:cNvPicPr preferRelativeResize="0"/>
          <p:nvPr/>
        </p:nvPicPr>
        <p:blipFill rotWithShape="1">
          <a:blip r:embed="rId8">
            <a:alphaModFix/>
          </a:blip>
          <a:srcRect b="0" l="0" r="0" t="0"/>
          <a:stretch/>
        </p:blipFill>
        <p:spPr>
          <a:xfrm>
            <a:off x="7092407" y="2425628"/>
            <a:ext cx="2453817" cy="233931"/>
          </a:xfrm>
          <a:prstGeom prst="rect">
            <a:avLst/>
          </a:prstGeom>
          <a:noFill/>
          <a:ln>
            <a:noFill/>
          </a:ln>
        </p:spPr>
      </p:pic>
      <p:sp>
        <p:nvSpPr>
          <p:cNvPr id="551" name="Google Shape;551;p59"/>
          <p:cNvSpPr txBox="1"/>
          <p:nvPr/>
        </p:nvSpPr>
        <p:spPr>
          <a:xfrm>
            <a:off x="7497222" y="2423023"/>
            <a:ext cx="171619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000" u="none" cap="none" strike="noStrike">
                <a:solidFill>
                  <a:srgbClr val="000000"/>
                </a:solidFill>
                <a:latin typeface="Arial"/>
                <a:ea typeface="Arial"/>
                <a:cs typeface="Arial"/>
                <a:sym typeface="Arial"/>
              </a:rPr>
              <a:t>ES I</a:t>
            </a:r>
            <a:endParaRPr b="0" i="0" sz="1000" u="none" cap="none" strike="noStrike">
              <a:solidFill>
                <a:srgbClr val="000000"/>
              </a:solidFill>
              <a:latin typeface="Arial"/>
              <a:ea typeface="Arial"/>
              <a:cs typeface="Arial"/>
              <a:sym typeface="Arial"/>
            </a:endParaRPr>
          </a:p>
        </p:txBody>
      </p:sp>
      <p:pic>
        <p:nvPicPr>
          <p:cNvPr descr="Newspaper clipping_Small" id="552" name="Google Shape;552;p59"/>
          <p:cNvPicPr preferRelativeResize="0"/>
          <p:nvPr/>
        </p:nvPicPr>
        <p:blipFill rotWithShape="1">
          <a:blip r:embed="rId8">
            <a:alphaModFix/>
          </a:blip>
          <a:srcRect b="0" l="0" r="0" t="0"/>
          <a:stretch/>
        </p:blipFill>
        <p:spPr>
          <a:xfrm>
            <a:off x="9484192" y="2423021"/>
            <a:ext cx="2371992" cy="216211"/>
          </a:xfrm>
          <a:prstGeom prst="rect">
            <a:avLst/>
          </a:prstGeom>
          <a:noFill/>
          <a:ln>
            <a:noFill/>
          </a:ln>
        </p:spPr>
      </p:pic>
      <p:sp>
        <p:nvSpPr>
          <p:cNvPr id="553" name="Google Shape;553;p59"/>
          <p:cNvSpPr txBox="1"/>
          <p:nvPr/>
        </p:nvSpPr>
        <p:spPr>
          <a:xfrm>
            <a:off x="9845896" y="2377283"/>
            <a:ext cx="171619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000" u="none" cap="none" strike="noStrike">
                <a:solidFill>
                  <a:srgbClr val="000000"/>
                </a:solidFill>
                <a:latin typeface="Arial"/>
                <a:ea typeface="Arial"/>
                <a:cs typeface="Arial"/>
                <a:sym typeface="Arial"/>
              </a:rPr>
              <a:t>ES II</a:t>
            </a:r>
            <a:endParaRPr/>
          </a:p>
        </p:txBody>
      </p:sp>
      <p:pic>
        <p:nvPicPr>
          <p:cNvPr id="554" name="Google Shape;554;p59"/>
          <p:cNvPicPr preferRelativeResize="0"/>
          <p:nvPr/>
        </p:nvPicPr>
        <p:blipFill rotWithShape="1">
          <a:blip r:embed="rId9">
            <a:alphaModFix/>
          </a:blip>
          <a:srcRect b="0" l="0" r="0" t="0"/>
          <a:stretch/>
        </p:blipFill>
        <p:spPr>
          <a:xfrm>
            <a:off x="7492029" y="3910901"/>
            <a:ext cx="1604346" cy="614681"/>
          </a:xfrm>
          <a:prstGeom prst="rect">
            <a:avLst/>
          </a:prstGeom>
          <a:noFill/>
          <a:ln>
            <a:noFill/>
          </a:ln>
        </p:spPr>
      </p:pic>
      <p:cxnSp>
        <p:nvCxnSpPr>
          <p:cNvPr id="555" name="Google Shape;555;p59"/>
          <p:cNvCxnSpPr/>
          <p:nvPr/>
        </p:nvCxnSpPr>
        <p:spPr>
          <a:xfrm>
            <a:off x="7153603" y="2473303"/>
            <a:ext cx="0" cy="3792415"/>
          </a:xfrm>
          <a:prstGeom prst="straightConnector1">
            <a:avLst/>
          </a:prstGeom>
          <a:noFill/>
          <a:ln cap="flat" cmpd="sng" w="12700">
            <a:solidFill>
              <a:srgbClr val="3E6EC2"/>
            </a:solidFill>
            <a:prstDash val="dash"/>
            <a:round/>
            <a:headEnd len="sm" w="sm" type="none"/>
            <a:tailEnd len="sm" w="sm" type="none"/>
          </a:ln>
        </p:spPr>
      </p:cxnSp>
      <p:cxnSp>
        <p:nvCxnSpPr>
          <p:cNvPr id="556" name="Google Shape;556;p59"/>
          <p:cNvCxnSpPr/>
          <p:nvPr/>
        </p:nvCxnSpPr>
        <p:spPr>
          <a:xfrm>
            <a:off x="9551841" y="2424209"/>
            <a:ext cx="0" cy="3841509"/>
          </a:xfrm>
          <a:prstGeom prst="straightConnector1">
            <a:avLst/>
          </a:prstGeom>
          <a:noFill/>
          <a:ln cap="flat" cmpd="sng" w="12700">
            <a:solidFill>
              <a:srgbClr val="3E6EC2"/>
            </a:solidFill>
            <a:prstDash val="dash"/>
            <a:round/>
            <a:headEnd len="sm" w="sm" type="none"/>
            <a:tailEnd len="sm" w="sm" type="none"/>
          </a:ln>
        </p:spPr>
      </p:cxnSp>
      <p:pic>
        <p:nvPicPr>
          <p:cNvPr id="557" name="Google Shape;557;p59"/>
          <p:cNvPicPr preferRelativeResize="0"/>
          <p:nvPr/>
        </p:nvPicPr>
        <p:blipFill rotWithShape="1">
          <a:blip r:embed="rId9">
            <a:alphaModFix/>
          </a:blip>
          <a:srcRect b="0" l="0" r="0" t="0"/>
          <a:stretch/>
        </p:blipFill>
        <p:spPr>
          <a:xfrm>
            <a:off x="9966367" y="3990249"/>
            <a:ext cx="1463705" cy="560797"/>
          </a:xfrm>
          <a:prstGeom prst="rect">
            <a:avLst/>
          </a:prstGeom>
          <a:noFill/>
          <a:ln>
            <a:noFill/>
          </a:ln>
        </p:spPr>
      </p:pic>
      <p:pic>
        <p:nvPicPr>
          <p:cNvPr id="558" name="Google Shape;558;p59"/>
          <p:cNvPicPr preferRelativeResize="0"/>
          <p:nvPr/>
        </p:nvPicPr>
        <p:blipFill rotWithShape="1">
          <a:blip r:embed="rId10">
            <a:alphaModFix/>
          </a:blip>
          <a:srcRect b="0" l="0" r="0" t="0"/>
          <a:stretch/>
        </p:blipFill>
        <p:spPr>
          <a:xfrm>
            <a:off x="9759085" y="5285390"/>
            <a:ext cx="852592" cy="717870"/>
          </a:xfrm>
          <a:prstGeom prst="rect">
            <a:avLst/>
          </a:prstGeom>
          <a:noFill/>
          <a:ln>
            <a:noFill/>
          </a:ln>
        </p:spPr>
      </p:pic>
      <p:pic>
        <p:nvPicPr>
          <p:cNvPr id="559" name="Google Shape;559;p59"/>
          <p:cNvPicPr preferRelativeResize="0"/>
          <p:nvPr/>
        </p:nvPicPr>
        <p:blipFill rotWithShape="1">
          <a:blip r:embed="rId10">
            <a:alphaModFix/>
          </a:blip>
          <a:srcRect b="0" l="0" r="0" t="0"/>
          <a:stretch/>
        </p:blipFill>
        <p:spPr>
          <a:xfrm>
            <a:off x="7214427" y="4789523"/>
            <a:ext cx="768742" cy="647268"/>
          </a:xfrm>
          <a:prstGeom prst="rect">
            <a:avLst/>
          </a:prstGeom>
          <a:noFill/>
          <a:ln>
            <a:noFill/>
          </a:ln>
        </p:spPr>
      </p:pic>
      <p:pic>
        <p:nvPicPr>
          <p:cNvPr id="560" name="Google Shape;560;p59"/>
          <p:cNvPicPr preferRelativeResize="0"/>
          <p:nvPr/>
        </p:nvPicPr>
        <p:blipFill rotWithShape="1">
          <a:blip r:embed="rId6">
            <a:alphaModFix/>
          </a:blip>
          <a:srcRect b="0" l="0" r="0" t="0"/>
          <a:stretch/>
        </p:blipFill>
        <p:spPr>
          <a:xfrm>
            <a:off x="7453728" y="5295023"/>
            <a:ext cx="1890870" cy="802758"/>
          </a:xfrm>
          <a:prstGeom prst="rect">
            <a:avLst/>
          </a:prstGeom>
          <a:noFill/>
          <a:ln>
            <a:noFill/>
          </a:ln>
        </p:spPr>
      </p:pic>
      <p:sp>
        <p:nvSpPr>
          <p:cNvPr id="561" name="Google Shape;561;p59"/>
          <p:cNvSpPr txBox="1"/>
          <p:nvPr/>
        </p:nvSpPr>
        <p:spPr>
          <a:xfrm>
            <a:off x="724278" y="2049669"/>
            <a:ext cx="2609214"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400" u="none" cap="none" strike="noStrike">
                <a:solidFill>
                  <a:schemeClr val="lt1"/>
                </a:solidFill>
                <a:latin typeface="Arial"/>
                <a:ea typeface="Arial"/>
                <a:cs typeface="Arial"/>
                <a:sym typeface="Arial"/>
              </a:rPr>
              <a:t>Ce qui a été fait</a:t>
            </a:r>
            <a:endParaRPr/>
          </a:p>
        </p:txBody>
      </p:sp>
      <p:sp>
        <p:nvSpPr>
          <p:cNvPr id="562" name="Google Shape;562;p59"/>
          <p:cNvSpPr txBox="1"/>
          <p:nvPr/>
        </p:nvSpPr>
        <p:spPr>
          <a:xfrm>
            <a:off x="5050335" y="5315115"/>
            <a:ext cx="19888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400" u="none" cap="none" strike="noStrike">
                <a:solidFill>
                  <a:srgbClr val="000000"/>
                </a:solidFill>
                <a:latin typeface="Arial"/>
                <a:ea typeface="Arial"/>
                <a:cs typeface="Arial"/>
                <a:sym typeface="Arial"/>
              </a:rPr>
              <a:t>Échelle des émotions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0"/>
          <p:cNvSpPr txBox="1"/>
          <p:nvPr>
            <p:ph type="title"/>
          </p:nvPr>
        </p:nvSpPr>
        <p:spPr>
          <a:xfrm>
            <a:off x="1981200" y="2527644"/>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25000"/>
              <a:buNone/>
            </a:pPr>
            <a:br>
              <a:rPr b="0" lang="fr-CH">
                <a:solidFill>
                  <a:srgbClr val="2E75B5"/>
                </a:solidFill>
                <a:latin typeface="Arial"/>
                <a:ea typeface="Arial"/>
                <a:cs typeface="Arial"/>
                <a:sym typeface="Arial"/>
              </a:rPr>
            </a:br>
            <a:r>
              <a:rPr lang="fr-CH">
                <a:solidFill>
                  <a:srgbClr val="2E75B5"/>
                </a:solidFill>
                <a:latin typeface="Arial"/>
                <a:ea typeface="Arial"/>
                <a:cs typeface="Arial"/>
                <a:sym typeface="Arial"/>
              </a:rPr>
              <a:t>Se former aux gestes qui sauvent</a:t>
            </a:r>
            <a:br>
              <a:rPr b="0" lang="fr-CH">
                <a:solidFill>
                  <a:srgbClr val="2E75B5"/>
                </a:solidFill>
                <a:latin typeface="Arial"/>
                <a:ea typeface="Arial"/>
                <a:cs typeface="Arial"/>
                <a:sym typeface="Arial"/>
              </a:rPr>
            </a:br>
            <a:br>
              <a:rPr b="0" lang="fr-CH">
                <a:solidFill>
                  <a:srgbClr val="2E75B5"/>
                </a:solidFill>
                <a:latin typeface="Arial"/>
                <a:ea typeface="Arial"/>
                <a:cs typeface="Arial"/>
                <a:sym typeface="Arial"/>
              </a:rPr>
            </a:br>
            <a:r>
              <a:rPr b="0" lang="fr-CH">
                <a:solidFill>
                  <a:srgbClr val="2E75B5"/>
                </a:solidFill>
                <a:latin typeface="Arial"/>
                <a:ea typeface="Arial"/>
                <a:cs typeface="Arial"/>
                <a:sym typeface="Arial"/>
              </a:rPr>
              <a:t> </a:t>
            </a:r>
            <a:r>
              <a:rPr b="0" lang="fr-CH" sz="2400">
                <a:solidFill>
                  <a:srgbClr val="2E75B5"/>
                </a:solidFill>
                <a:latin typeface="Arial"/>
                <a:ea typeface="Arial"/>
                <a:cs typeface="Arial"/>
                <a:sym typeface="Arial"/>
              </a:rPr>
              <a:t>FR 10A - sous-projet N°6</a:t>
            </a:r>
            <a:br>
              <a:rPr b="0" lang="fr-CH" sz="2400">
                <a:solidFill>
                  <a:srgbClr val="2E75B5"/>
                </a:solidFill>
                <a:latin typeface="Arial"/>
                <a:ea typeface="Arial"/>
                <a:cs typeface="Arial"/>
                <a:sym typeface="Arial"/>
              </a:rPr>
            </a:br>
            <a:r>
              <a:rPr b="0" lang="fr-CH" sz="2400">
                <a:solidFill>
                  <a:srgbClr val="2E75B5"/>
                </a:solidFill>
                <a:latin typeface="Arial"/>
                <a:ea typeface="Arial"/>
                <a:cs typeface="Arial"/>
                <a:sym typeface="Arial"/>
              </a:rPr>
              <a:t> </a:t>
            </a:r>
            <a:br>
              <a:rPr b="0" lang="fr-CH" sz="2400">
                <a:solidFill>
                  <a:srgbClr val="2E75B5"/>
                </a:solidFill>
                <a:latin typeface="Arial"/>
                <a:ea typeface="Arial"/>
                <a:cs typeface="Arial"/>
                <a:sym typeface="Arial"/>
              </a:rPr>
            </a:br>
            <a:endParaRPr i="1" sz="1600">
              <a:latin typeface="Arial"/>
              <a:ea typeface="Arial"/>
              <a:cs typeface="Arial"/>
              <a:sym typeface="Arial"/>
            </a:endParaRPr>
          </a:p>
        </p:txBody>
      </p:sp>
      <p:sp>
        <p:nvSpPr>
          <p:cNvPr id="569" name="Google Shape;569;p60"/>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1"/>
          <p:cNvSpPr/>
          <p:nvPr/>
        </p:nvSpPr>
        <p:spPr>
          <a:xfrm>
            <a:off x="649668" y="3386328"/>
            <a:ext cx="4688524" cy="2790354"/>
          </a:xfrm>
          <a:prstGeom prst="rect">
            <a:avLst/>
          </a:prstGeom>
          <a:solidFill>
            <a:schemeClr val="lt1"/>
          </a:solidFill>
          <a:ln cap="flat" cmpd="sng" w="25400">
            <a:solidFill>
              <a:srgbClr val="F28C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76" name="Google Shape;576;p61"/>
          <p:cNvSpPr/>
          <p:nvPr/>
        </p:nvSpPr>
        <p:spPr>
          <a:xfrm>
            <a:off x="649667" y="1051435"/>
            <a:ext cx="4688524" cy="2047534"/>
          </a:xfrm>
          <a:prstGeom prst="rect">
            <a:avLst/>
          </a:prstGeom>
          <a:solidFill>
            <a:schemeClr val="lt1"/>
          </a:solidFill>
          <a:ln cap="flat" cmpd="sng" w="25400">
            <a:solidFill>
              <a:srgbClr val="F28C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77" name="Google Shape;577;p61"/>
          <p:cNvSpPr txBox="1"/>
          <p:nvPr/>
        </p:nvSpPr>
        <p:spPr>
          <a:xfrm>
            <a:off x="728915" y="114290"/>
            <a:ext cx="614544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Enjeux pour l’année 2025 – 2026 </a:t>
            </a:r>
            <a:endParaRPr/>
          </a:p>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Sous-projet 6 : Se former aux gestes qui sauvent</a:t>
            </a:r>
            <a:endParaRPr b="0" i="1" sz="1600" u="none" cap="none" strike="noStrike">
              <a:solidFill>
                <a:srgbClr val="000000"/>
              </a:solidFill>
              <a:latin typeface="Arial"/>
              <a:ea typeface="Arial"/>
              <a:cs typeface="Arial"/>
              <a:sym typeface="Arial"/>
            </a:endParaRPr>
          </a:p>
        </p:txBody>
      </p:sp>
      <p:pic>
        <p:nvPicPr>
          <p:cNvPr id="578" name="Google Shape;578;p61"/>
          <p:cNvPicPr preferRelativeResize="0"/>
          <p:nvPr/>
        </p:nvPicPr>
        <p:blipFill rotWithShape="1">
          <a:blip r:embed="rId3">
            <a:alphaModFix/>
          </a:blip>
          <a:srcRect b="0" l="0" r="1760" t="0"/>
          <a:stretch/>
        </p:blipFill>
        <p:spPr>
          <a:xfrm>
            <a:off x="5444097" y="1150723"/>
            <a:ext cx="6553732" cy="4967759"/>
          </a:xfrm>
          <a:prstGeom prst="rect">
            <a:avLst/>
          </a:prstGeom>
          <a:noFill/>
          <a:ln cap="flat" cmpd="sng" w="9525">
            <a:solidFill>
              <a:schemeClr val="dk1"/>
            </a:solidFill>
            <a:prstDash val="solid"/>
            <a:round/>
            <a:headEnd len="sm" w="sm" type="none"/>
            <a:tailEnd len="sm" w="sm" type="none"/>
          </a:ln>
        </p:spPr>
      </p:pic>
      <p:sp>
        <p:nvSpPr>
          <p:cNvPr id="579" name="Google Shape;579;p61"/>
          <p:cNvSpPr txBox="1"/>
          <p:nvPr>
            <p:ph idx="1" type="body"/>
          </p:nvPr>
        </p:nvSpPr>
        <p:spPr>
          <a:xfrm>
            <a:off x="893670" y="3673686"/>
            <a:ext cx="1781954" cy="213287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1000"/>
              </a:spcBef>
              <a:spcAft>
                <a:spcPts val="0"/>
              </a:spcAft>
              <a:buSzPts val="1800"/>
              <a:buNone/>
            </a:pPr>
            <a:r>
              <a:rPr lang="fr-CH" sz="1200"/>
              <a:t>Avril – juin 2026</a:t>
            </a:r>
            <a:endParaRPr/>
          </a:p>
          <a:p>
            <a:pPr indent="0" lvl="0" marL="0" rtl="0" algn="l">
              <a:lnSpc>
                <a:spcPct val="150000"/>
              </a:lnSpc>
              <a:spcBef>
                <a:spcPts val="1000"/>
              </a:spcBef>
              <a:spcAft>
                <a:spcPts val="0"/>
              </a:spcAft>
              <a:buSzPts val="1800"/>
              <a:buNone/>
            </a:pPr>
            <a:r>
              <a:t/>
            </a:r>
            <a:endParaRPr sz="1200"/>
          </a:p>
          <a:p>
            <a:pPr indent="0" lvl="0" marL="0" rtl="0" algn="l">
              <a:lnSpc>
                <a:spcPct val="150000"/>
              </a:lnSpc>
              <a:spcBef>
                <a:spcPts val="1000"/>
              </a:spcBef>
              <a:spcAft>
                <a:spcPts val="0"/>
              </a:spcAft>
              <a:buSzPts val="1800"/>
              <a:buNone/>
            </a:pPr>
            <a:r>
              <a:t/>
            </a:r>
            <a:endParaRPr sz="1200"/>
          </a:p>
          <a:p>
            <a:pPr indent="0" lvl="0" marL="0" rtl="0" algn="l">
              <a:lnSpc>
                <a:spcPct val="150000"/>
              </a:lnSpc>
              <a:spcBef>
                <a:spcPts val="1000"/>
              </a:spcBef>
              <a:spcAft>
                <a:spcPts val="0"/>
              </a:spcAft>
              <a:buSzPts val="1800"/>
              <a:buNone/>
            </a:pPr>
            <a:r>
              <a:rPr lang="fr-CH" sz="1200"/>
              <a:t>Dès septembre 2026 </a:t>
            </a:r>
            <a:endParaRPr/>
          </a:p>
        </p:txBody>
      </p:sp>
      <p:sp>
        <p:nvSpPr>
          <p:cNvPr id="580" name="Google Shape;580;p61"/>
          <p:cNvSpPr txBox="1"/>
          <p:nvPr/>
        </p:nvSpPr>
        <p:spPr>
          <a:xfrm>
            <a:off x="3396842" y="3605402"/>
            <a:ext cx="178195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Rédaction des notes de synthèse sur les deux cours 7P et 11 CO et soumission à décision.</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200" u="none" cap="none" strike="noStrike">
                <a:solidFill>
                  <a:srgbClr val="000000"/>
                </a:solidFill>
                <a:latin typeface="Arial"/>
                <a:ea typeface="Arial"/>
                <a:cs typeface="Arial"/>
                <a:sym typeface="Arial"/>
              </a:rPr>
              <a:t>Clôture du sous-projet 6 et travaux de soutien au déploiement des cours selon décision.</a:t>
            </a:r>
            <a:endParaRPr/>
          </a:p>
        </p:txBody>
      </p:sp>
      <p:grpSp>
        <p:nvGrpSpPr>
          <p:cNvPr id="581" name="Google Shape;581;p61"/>
          <p:cNvGrpSpPr/>
          <p:nvPr/>
        </p:nvGrpSpPr>
        <p:grpSpPr>
          <a:xfrm>
            <a:off x="2810375" y="4702894"/>
            <a:ext cx="205860" cy="187131"/>
            <a:chOff x="5937564" y="3833745"/>
            <a:chExt cx="306171" cy="306910"/>
          </a:xfrm>
        </p:grpSpPr>
        <p:sp>
          <p:nvSpPr>
            <p:cNvPr id="582" name="Google Shape;582;p61"/>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583" name="Google Shape;583;p61"/>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sp>
        <p:nvSpPr>
          <p:cNvPr id="584" name="Google Shape;584;p61"/>
          <p:cNvSpPr txBox="1"/>
          <p:nvPr/>
        </p:nvSpPr>
        <p:spPr>
          <a:xfrm>
            <a:off x="817657" y="1246197"/>
            <a:ext cx="4352544" cy="1754326"/>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rgbClr val="000000"/>
              </a:buClr>
              <a:buSzPts val="1200"/>
              <a:buFont typeface="Arial"/>
              <a:buAutoNum type="arabicPeriod"/>
            </a:pPr>
            <a:r>
              <a:rPr b="0" i="0" lang="fr-CH" sz="1200" u="none" cap="none" strike="noStrike">
                <a:solidFill>
                  <a:srgbClr val="000000"/>
                </a:solidFill>
                <a:latin typeface="Arial"/>
                <a:ea typeface="Arial"/>
                <a:cs typeface="Arial"/>
                <a:sym typeface="Arial"/>
              </a:rPr>
              <a:t>Bilan de la première phase pilote (mars – mai 2025) réalisé</a:t>
            </a:r>
            <a:endParaRPr/>
          </a:p>
          <a:p>
            <a:pPr indent="-152400" lvl="0" marL="2286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0" lang="fr-CH" sz="1200" u="none" cap="none" strike="noStrike">
                <a:solidFill>
                  <a:srgbClr val="000000"/>
                </a:solidFill>
                <a:latin typeface="Arial"/>
                <a:ea typeface="Arial"/>
                <a:cs typeface="Arial"/>
                <a:sym typeface="Arial"/>
              </a:rPr>
              <a:t>Deuxième phase du pilote du cours 7P réalisée entre le 30/10 et le 04/12 pour  tester les ajustements apportés au cours à la suite des évaluations du 1</a:t>
            </a:r>
            <a:r>
              <a:rPr b="0" baseline="30000" i="0" lang="fr-CH" sz="1200" u="none" cap="none" strike="noStrike">
                <a:solidFill>
                  <a:srgbClr val="000000"/>
                </a:solidFill>
                <a:latin typeface="Arial"/>
                <a:ea typeface="Arial"/>
                <a:cs typeface="Arial"/>
                <a:sym typeface="Arial"/>
              </a:rPr>
              <a:t>er</a:t>
            </a:r>
            <a:r>
              <a:rPr b="0" i="0" lang="fr-CH" sz="1200" u="none" cap="none" strike="noStrike">
                <a:solidFill>
                  <a:srgbClr val="000000"/>
                </a:solidFill>
                <a:latin typeface="Arial"/>
                <a:ea typeface="Arial"/>
                <a:cs typeface="Arial"/>
                <a:sym typeface="Arial"/>
              </a:rPr>
              <a:t> semestre</a:t>
            </a:r>
            <a:endParaRPr/>
          </a:p>
          <a:p>
            <a:pPr indent="-152400" lvl="0" marL="2286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0" lang="fr-CH" sz="1200" u="none" cap="none" strike="noStrike">
                <a:solidFill>
                  <a:srgbClr val="000000"/>
                </a:solidFill>
                <a:latin typeface="Arial"/>
                <a:ea typeface="Arial"/>
                <a:cs typeface="Arial"/>
                <a:sym typeface="Arial"/>
              </a:rPr>
              <a:t>Groupe de travail du déploiement du cours 11ème CO formation des élèves au défibrillateur</a:t>
            </a:r>
            <a:endParaRPr/>
          </a:p>
        </p:txBody>
      </p:sp>
      <p:grpSp>
        <p:nvGrpSpPr>
          <p:cNvPr id="585" name="Google Shape;585;p61"/>
          <p:cNvGrpSpPr/>
          <p:nvPr/>
        </p:nvGrpSpPr>
        <p:grpSpPr>
          <a:xfrm>
            <a:off x="2835020" y="3690209"/>
            <a:ext cx="205860" cy="187131"/>
            <a:chOff x="5937564" y="3833745"/>
            <a:chExt cx="306171" cy="306910"/>
          </a:xfrm>
        </p:grpSpPr>
        <p:sp>
          <p:nvSpPr>
            <p:cNvPr id="586" name="Google Shape;586;p61"/>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587" name="Google Shape;587;p61"/>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sp>
        <p:nvSpPr>
          <p:cNvPr id="588" name="Google Shape;588;p61"/>
          <p:cNvSpPr txBox="1"/>
          <p:nvPr/>
        </p:nvSpPr>
        <p:spPr>
          <a:xfrm>
            <a:off x="923564" y="3247828"/>
            <a:ext cx="2666209" cy="276999"/>
          </a:xfrm>
          <a:prstGeom prst="rect">
            <a:avLst/>
          </a:prstGeom>
          <a:solidFill>
            <a:srgbClr val="F28C8C"/>
          </a:solidFill>
          <a:ln cap="flat" cmpd="sng" w="25400">
            <a:solidFill>
              <a:srgbClr val="F28C8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833C0B"/>
                </a:solidFill>
                <a:latin typeface="Arial"/>
                <a:ea typeface="Arial"/>
                <a:cs typeface="Arial"/>
                <a:sym typeface="Arial"/>
              </a:rPr>
              <a:t>Planning 2026</a:t>
            </a:r>
            <a:endParaRPr b="0" i="0" sz="1200" u="none" cap="none" strike="noStrike">
              <a:solidFill>
                <a:srgbClr val="833C0B"/>
              </a:solidFill>
              <a:latin typeface="Arial"/>
              <a:ea typeface="Arial"/>
              <a:cs typeface="Arial"/>
              <a:sym typeface="Arial"/>
            </a:endParaRPr>
          </a:p>
        </p:txBody>
      </p:sp>
      <p:sp>
        <p:nvSpPr>
          <p:cNvPr id="589" name="Google Shape;589;p61"/>
          <p:cNvSpPr txBox="1"/>
          <p:nvPr/>
        </p:nvSpPr>
        <p:spPr>
          <a:xfrm>
            <a:off x="923563" y="909480"/>
            <a:ext cx="3172148" cy="276999"/>
          </a:xfrm>
          <a:prstGeom prst="rect">
            <a:avLst/>
          </a:prstGeom>
          <a:solidFill>
            <a:srgbClr val="F28C8C"/>
          </a:solidFill>
          <a:ln cap="flat" cmpd="sng" w="25400">
            <a:solidFill>
              <a:srgbClr val="F28C8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833C0B"/>
                </a:solidFill>
                <a:latin typeface="Arial"/>
                <a:ea typeface="Arial"/>
                <a:cs typeface="Arial"/>
                <a:sym typeface="Arial"/>
              </a:rPr>
              <a:t>Réalisé Août – Décembre 2025</a:t>
            </a:r>
            <a:endParaRPr b="0" i="0" sz="1200" u="none" cap="none" strike="noStrike">
              <a:solidFill>
                <a:srgbClr val="833C0B"/>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2"/>
          <p:cNvSpPr txBox="1"/>
          <p:nvPr>
            <p:ph type="title"/>
          </p:nvPr>
        </p:nvSpPr>
        <p:spPr>
          <a:xfrm>
            <a:off x="1981200" y="1970643"/>
            <a:ext cx="8229600" cy="291671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45454"/>
              <a:buNone/>
            </a:pPr>
            <a:r>
              <a:rPr lang="fr-CH">
                <a:solidFill>
                  <a:srgbClr val="2E75B5"/>
                </a:solidFill>
                <a:latin typeface="Arial"/>
                <a:ea typeface="Arial"/>
                <a:cs typeface="Arial"/>
                <a:sym typeface="Arial"/>
              </a:rPr>
              <a:t>Santé et usages numériques</a:t>
            </a:r>
            <a:br>
              <a:rPr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b="0" lang="fr-CH" sz="2400">
                <a:solidFill>
                  <a:srgbClr val="2E75B5"/>
                </a:solidFill>
                <a:latin typeface="Arial"/>
                <a:ea typeface="Arial"/>
                <a:cs typeface="Arial"/>
                <a:sym typeface="Arial"/>
              </a:rPr>
              <a:t>FR 10A - sous-projet N°7</a:t>
            </a:r>
            <a:br>
              <a:rPr b="0" lang="fr-CH" sz="2400">
                <a:solidFill>
                  <a:srgbClr val="2E75B5"/>
                </a:solidFill>
                <a:latin typeface="Arial"/>
                <a:ea typeface="Arial"/>
                <a:cs typeface="Arial"/>
                <a:sym typeface="Arial"/>
              </a:rPr>
            </a:br>
            <a:br>
              <a:rPr b="0" lang="fr-CH" sz="2400">
                <a:solidFill>
                  <a:srgbClr val="2E75B5"/>
                </a:solidFill>
                <a:latin typeface="Arial"/>
                <a:ea typeface="Arial"/>
                <a:cs typeface="Arial"/>
                <a:sym typeface="Arial"/>
              </a:rPr>
            </a:br>
            <a:br>
              <a:rPr b="0" lang="fr-CH">
                <a:solidFill>
                  <a:srgbClr val="2E75B5"/>
                </a:solidFill>
                <a:latin typeface="Arial"/>
                <a:ea typeface="Arial"/>
                <a:cs typeface="Arial"/>
                <a:sym typeface="Arial"/>
              </a:rPr>
            </a:br>
            <a:endParaRPr b="0">
              <a:solidFill>
                <a:srgbClr val="2E75B5"/>
              </a:solidFill>
              <a:latin typeface="Arial"/>
              <a:ea typeface="Arial"/>
              <a:cs typeface="Arial"/>
              <a:sym typeface="Arial"/>
            </a:endParaRPr>
          </a:p>
        </p:txBody>
      </p:sp>
      <p:sp>
        <p:nvSpPr>
          <p:cNvPr id="596" name="Google Shape;596;p62"/>
          <p:cNvSpPr txBox="1"/>
          <p:nvPr>
            <p:ph idx="1" type="body"/>
          </p:nvPr>
        </p:nvSpPr>
        <p:spPr>
          <a:xfrm>
            <a:off x="1981200" y="4675695"/>
            <a:ext cx="8229600" cy="76866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Arial"/>
              <a:buNone/>
            </a:pPr>
            <a:r>
              <a:t/>
            </a:r>
            <a:endParaRPr sz="1800"/>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228600" lvl="0" marL="457200" rtl="0" algn="l">
              <a:lnSpc>
                <a:spcPct val="90000"/>
              </a:lnSpc>
              <a:spcBef>
                <a:spcPts val="0"/>
              </a:spcBef>
              <a:spcAft>
                <a:spcPts val="0"/>
              </a:spcAft>
              <a:buSzPts val="1800"/>
              <a:buFont typeface="Calibri"/>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b="1" i="1"/>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i="1" sz="18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txBox="1"/>
          <p:nvPr>
            <p:ph type="title"/>
          </p:nvPr>
        </p:nvSpPr>
        <p:spPr>
          <a:xfrm>
            <a:off x="395416" y="-203254"/>
            <a:ext cx="9379205" cy="9822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AC331"/>
              </a:buClr>
              <a:buSzPts val="3600"/>
              <a:buFont typeface="Arial"/>
              <a:buNone/>
            </a:pPr>
            <a:r>
              <a:rPr b="1" lang="fr-CH" sz="3600">
                <a:solidFill>
                  <a:srgbClr val="0080B7"/>
                </a:solidFill>
              </a:rPr>
              <a:t>Préoccupations principales des parents </a:t>
            </a:r>
            <a:endParaRPr b="1" sz="3600">
              <a:solidFill>
                <a:srgbClr val="0080B7"/>
              </a:solidFill>
            </a:endParaRPr>
          </a:p>
        </p:txBody>
      </p:sp>
      <p:sp>
        <p:nvSpPr>
          <p:cNvPr id="129" name="Google Shape;129;p3"/>
          <p:cNvSpPr txBox="1"/>
          <p:nvPr>
            <p:ph idx="1" type="body"/>
          </p:nvPr>
        </p:nvSpPr>
        <p:spPr>
          <a:xfrm>
            <a:off x="1827610" y="1387638"/>
            <a:ext cx="9318185" cy="2554167"/>
          </a:xfrm>
          <a:prstGeom prst="rect">
            <a:avLst/>
          </a:prstGeom>
          <a:noFill/>
          <a:ln>
            <a:noFill/>
          </a:ln>
        </p:spPr>
        <p:txBody>
          <a:bodyPr anchorCtr="0" anchor="t" bIns="45700" lIns="91425" spcFirstLastPara="1" rIns="91425" wrap="square" tIns="45700">
            <a:normAutofit/>
          </a:bodyPr>
          <a:lstStyle/>
          <a:p>
            <a:pPr indent="-142897" lvl="0" marL="250022" rtl="0" algn="l">
              <a:lnSpc>
                <a:spcPct val="90000"/>
              </a:lnSpc>
              <a:spcBef>
                <a:spcPts val="0"/>
              </a:spcBef>
              <a:spcAft>
                <a:spcPts val="0"/>
              </a:spcAft>
              <a:buClr>
                <a:srgbClr val="000000"/>
              </a:buClr>
              <a:buSzPts val="1687"/>
              <a:buNone/>
            </a:pPr>
            <a:r>
              <a:t/>
            </a:r>
            <a:endParaRPr sz="1687">
              <a:solidFill>
                <a:srgbClr val="008AC5"/>
              </a:solidFill>
              <a:latin typeface="Arial"/>
              <a:ea typeface="Arial"/>
              <a:cs typeface="Arial"/>
              <a:sym typeface="Arial"/>
            </a:endParaRPr>
          </a:p>
        </p:txBody>
      </p:sp>
      <p:pic>
        <p:nvPicPr>
          <p:cNvPr descr="FAPEO_logo.jpg" id="130" name="Google Shape;130;p3"/>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graphicFrame>
        <p:nvGraphicFramePr>
          <p:cNvPr id="131" name="Google Shape;131;p3"/>
          <p:cNvGraphicFramePr/>
          <p:nvPr/>
        </p:nvGraphicFramePr>
        <p:xfrm>
          <a:off x="122558" y="1074144"/>
          <a:ext cx="3000000" cy="3000000"/>
        </p:xfrm>
        <a:graphic>
          <a:graphicData uri="http://schemas.openxmlformats.org/drawingml/2006/table">
            <a:tbl>
              <a:tblPr bandRow="1" firstCol="1" firstRow="1">
                <a:noFill/>
                <a:tableStyleId>{C95D7C9C-B927-44FA-83C1-372B84F144D1}</a:tableStyleId>
              </a:tblPr>
              <a:tblGrid>
                <a:gridCol w="5360025"/>
                <a:gridCol w="976275"/>
                <a:gridCol w="1165925"/>
              </a:tblGrid>
              <a:tr h="682075">
                <a:tc>
                  <a:txBody>
                    <a:bodyPr/>
                    <a:lstStyle/>
                    <a:p>
                      <a:pPr indent="0" lvl="0" marL="0" marR="0" rtl="0" algn="just">
                        <a:lnSpc>
                          <a:spcPct val="100000"/>
                        </a:lnSpc>
                        <a:spcBef>
                          <a:spcPts val="0"/>
                        </a:spcBef>
                        <a:spcAft>
                          <a:spcPts val="0"/>
                        </a:spcAft>
                        <a:buClr>
                          <a:srgbClr val="000000"/>
                        </a:buClr>
                        <a:buSzPts val="1600"/>
                        <a:buFont typeface="Arial"/>
                        <a:buNone/>
                      </a:pPr>
                      <a:r>
                        <a:rPr lang="fr-CH" sz="1600" u="none" cap="none" strike="noStrike"/>
                        <a:t>THEMES</a:t>
                      </a:r>
                      <a:endParaRPr sz="1600" u="none" cap="none" strike="noStrike">
                        <a:latin typeface="Calibri"/>
                        <a:ea typeface="Calibri"/>
                        <a:cs typeface="Calibri"/>
                        <a:sym typeface="Calibri"/>
                      </a:endParaRPr>
                    </a:p>
                  </a:txBody>
                  <a:tcPr marT="0" marB="0" marR="68575" marL="68575">
                    <a:solidFill>
                      <a:srgbClr val="86D056"/>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fr-CH" sz="1600" u="none" cap="none" strike="noStrike"/>
                        <a:t># Réponses</a:t>
                      </a:r>
                      <a:endParaRPr sz="1600" u="none" cap="none" strike="noStrike">
                        <a:latin typeface="Calibri"/>
                        <a:ea typeface="Calibri"/>
                        <a:cs typeface="Calibri"/>
                        <a:sym typeface="Calibri"/>
                      </a:endParaRPr>
                    </a:p>
                  </a:txBody>
                  <a:tcPr marT="0" marB="0" marR="68575" marL="68575">
                    <a:solidFill>
                      <a:srgbClr val="86D056"/>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fr-CH" sz="1600" u="none" cap="none" strike="noStrike"/>
                        <a:t>Rang</a:t>
                      </a:r>
                      <a:endParaRPr sz="1600" u="none" cap="none" strike="noStrike">
                        <a:latin typeface="Calibri"/>
                        <a:ea typeface="Calibri"/>
                        <a:cs typeface="Calibri"/>
                        <a:sym typeface="Calibri"/>
                      </a:endParaRPr>
                    </a:p>
                  </a:txBody>
                  <a:tcPr marT="0" marB="0" marR="68575" marL="68575">
                    <a:solidFill>
                      <a:srgbClr val="86D056"/>
                    </a:solidFill>
                  </a:tcPr>
                </a:tc>
              </a:tr>
              <a:tr h="504250">
                <a:tc>
                  <a:txBody>
                    <a:bodyPr/>
                    <a:lstStyle/>
                    <a:p>
                      <a:pPr indent="0" lvl="0" marL="0" marR="0" rtl="0" algn="just">
                        <a:lnSpc>
                          <a:spcPct val="100000"/>
                        </a:lnSpc>
                        <a:spcBef>
                          <a:spcPts val="0"/>
                        </a:spcBef>
                        <a:spcAft>
                          <a:spcPts val="0"/>
                        </a:spcAft>
                        <a:buClr>
                          <a:srgbClr val="000000"/>
                        </a:buClr>
                        <a:buSzPts val="1400"/>
                        <a:buFont typeface="Arial"/>
                        <a:buNone/>
                      </a:pPr>
                      <a:r>
                        <a:rPr b="1" lang="fr-CH" sz="1400" u="none" cap="none" strike="noStrike"/>
                        <a:t>Violences, harcèlement, discriminations et incivilités au sein de l’école</a:t>
                      </a:r>
                      <a:endParaRPr b="1"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281</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a:t>
                      </a:r>
                      <a:endParaRPr b="1" sz="1400" u="none" cap="none" strike="noStrike">
                        <a:latin typeface="Calibri"/>
                        <a:ea typeface="Calibri"/>
                        <a:cs typeface="Calibri"/>
                        <a:sym typeface="Calibri"/>
                      </a:endParaRPr>
                    </a:p>
                  </a:txBody>
                  <a:tcPr marT="0" marB="0" marR="68575" marL="68575" anchor="ctr"/>
                </a:tc>
              </a:tr>
              <a:tr h="75635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Densification (augmentation des élèves) et état des bâtiments des </a:t>
                      </a:r>
                      <a:endParaRPr sz="1400" u="none" cap="none" strike="noStrike"/>
                    </a:p>
                    <a:p>
                      <a:pPr indent="0" lvl="0" marL="0" marR="0" rtl="0" algn="just">
                        <a:lnSpc>
                          <a:spcPct val="100000"/>
                        </a:lnSpc>
                        <a:spcBef>
                          <a:spcPts val="0"/>
                        </a:spcBef>
                        <a:spcAft>
                          <a:spcPts val="0"/>
                        </a:spcAft>
                        <a:buClr>
                          <a:srgbClr val="000000"/>
                        </a:buClr>
                        <a:buSzPts val="1400"/>
                        <a:buFont typeface="Arial"/>
                        <a:buNone/>
                      </a:pPr>
                      <a:r>
                        <a:rPr lang="fr-CH" sz="1400" u="none" cap="none" strike="noStrike"/>
                        <a:t>écoles et des cycles d'orientation</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158</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#2</a:t>
                      </a:r>
                      <a:endParaRPr b="1" sz="1400" u="none" cap="none" strike="noStrike">
                        <a:latin typeface="Calibri"/>
                        <a:ea typeface="Calibri"/>
                        <a:cs typeface="Calibri"/>
                        <a:sym typeface="Calibri"/>
                      </a:endParaRPr>
                    </a:p>
                  </a:txBody>
                  <a:tcPr marT="0" marB="0" marR="68575" marL="68575" anchor="ctr"/>
                </a:tc>
              </a:tr>
              <a:tr h="50425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Qualité de l’enseignement / Conditions d'apprentissage</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155</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#3</a:t>
                      </a:r>
                      <a:endParaRPr b="1" sz="1400" u="none" cap="none" strike="noStrike">
                        <a:latin typeface="Calibri"/>
                        <a:ea typeface="Calibri"/>
                        <a:cs typeface="Calibri"/>
                        <a:sym typeface="Calibri"/>
                      </a:endParaRPr>
                    </a:p>
                  </a:txBody>
                  <a:tcPr marT="0" marB="0" marR="68575" marL="68575" anchor="ctr"/>
                </a:tc>
              </a:tr>
              <a:tr h="303575">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Sécurité dans et autour des écoles</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140</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#4</a:t>
                      </a:r>
                      <a:endParaRPr b="1" sz="1400" u="none" cap="none" strike="noStrike">
                        <a:latin typeface="Calibri"/>
                        <a:ea typeface="Calibri"/>
                        <a:cs typeface="Calibri"/>
                        <a:sym typeface="Calibri"/>
                      </a:endParaRPr>
                    </a:p>
                  </a:txBody>
                  <a:tcPr marT="0" marB="0" marR="68575" marL="68575" anchor="ctr"/>
                </a:tc>
              </a:tr>
              <a:tr h="303575">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Qualité d'encadrement et capacité du parascolaire</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119</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#5</a:t>
                      </a:r>
                      <a:endParaRPr b="1" sz="1400" u="none" cap="none" strike="noStrike">
                        <a:latin typeface="Calibri"/>
                        <a:ea typeface="Calibri"/>
                        <a:cs typeface="Calibri"/>
                        <a:sym typeface="Calibri"/>
                      </a:endParaRPr>
                    </a:p>
                  </a:txBody>
                  <a:tcPr marT="0" marB="0" marR="68575" marL="68575" anchor="ctr"/>
                </a:tc>
              </a:tr>
              <a:tr h="50425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Communication et relation entre l’école et les parents</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100</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#6</a:t>
                      </a:r>
                      <a:endParaRPr b="1" sz="1400" u="none" cap="none" strike="noStrike">
                        <a:latin typeface="Calibri"/>
                        <a:ea typeface="Calibri"/>
                        <a:cs typeface="Calibri"/>
                        <a:sym typeface="Calibri"/>
                      </a:endParaRPr>
                    </a:p>
                  </a:txBody>
                  <a:tcPr marT="0" marB="0" marR="68575" marL="68575" anchor="ctr"/>
                </a:tc>
              </a:tr>
              <a:tr h="32760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Education sexuelle et directive ‘transition de genre’</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99</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#7</a:t>
                      </a:r>
                      <a:endParaRPr b="1" sz="1400" u="none" cap="none" strike="noStrike">
                        <a:latin typeface="Calibri"/>
                        <a:ea typeface="Calibri"/>
                        <a:cs typeface="Calibri"/>
                        <a:sym typeface="Calibri"/>
                      </a:endParaRPr>
                    </a:p>
                  </a:txBody>
                  <a:tcPr marT="0" marB="0" marR="68575" marL="68575" anchor="ctr"/>
                </a:tc>
              </a:tr>
              <a:tr h="28800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Gestion des écrans au sein de l’école</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98</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#8</a:t>
                      </a:r>
                      <a:endParaRPr b="1" sz="1400" u="none" cap="none" strike="noStrike">
                        <a:latin typeface="Calibri"/>
                        <a:ea typeface="Calibri"/>
                        <a:cs typeface="Calibri"/>
                        <a:sym typeface="Calibri"/>
                      </a:endParaRPr>
                    </a:p>
                  </a:txBody>
                  <a:tcPr marT="0" marB="0" marR="68575" marL="68575" anchor="ctr"/>
                </a:tc>
              </a:tr>
              <a:tr h="50425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Accompagnement des enfants à besoins spécifiques/neuro-atypiques</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82</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#9</a:t>
                      </a:r>
                      <a:endParaRPr b="1" sz="1400" u="none" cap="none" strike="noStrike">
                        <a:latin typeface="Calibri"/>
                        <a:ea typeface="Calibri"/>
                        <a:cs typeface="Calibri"/>
                        <a:sym typeface="Calibri"/>
                      </a:endParaRPr>
                    </a:p>
                  </a:txBody>
                  <a:tcPr marT="0" marB="0" marR="68575" marL="68575" anchor="ctr"/>
                </a:tc>
              </a:tr>
              <a:tr h="504250">
                <a:tc>
                  <a:txBody>
                    <a:bodyPr/>
                    <a:lstStyle/>
                    <a:p>
                      <a:pPr indent="0" lvl="0" marL="0" marR="0" rtl="0" algn="just">
                        <a:lnSpc>
                          <a:spcPct val="100000"/>
                        </a:lnSpc>
                        <a:spcBef>
                          <a:spcPts val="0"/>
                        </a:spcBef>
                        <a:spcAft>
                          <a:spcPts val="0"/>
                        </a:spcAft>
                        <a:buClr>
                          <a:srgbClr val="000000"/>
                        </a:buClr>
                        <a:buSzPts val="1400"/>
                        <a:buFont typeface="Arial"/>
                        <a:buNone/>
                      </a:pPr>
                      <a:r>
                        <a:rPr lang="fr-CH" sz="1400" u="none" cap="none" strike="noStrike"/>
                        <a:t>Contenu des cours et intervenants dans les classes</a:t>
                      </a:r>
                      <a:endParaRPr/>
                    </a:p>
                    <a:p>
                      <a:pPr indent="0" lvl="0" marL="0" marR="0" rtl="0" algn="just">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0" marB="0" marR="68575" marL="68575" anchor="ctr">
                    <a:solidFill>
                      <a:srgbClr val="0080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74</a:t>
                      </a:r>
                      <a:endParaRPr b="1"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fr-CH" sz="1400" u="none" cap="none" strike="noStrike"/>
                        <a:t>#10</a:t>
                      </a:r>
                      <a:endParaRPr b="1" sz="1400" u="none" cap="none" strike="noStrike">
                        <a:latin typeface="Calibri"/>
                        <a:ea typeface="Calibri"/>
                        <a:cs typeface="Calibri"/>
                        <a:sym typeface="Calibri"/>
                      </a:endParaRPr>
                    </a:p>
                  </a:txBody>
                  <a:tcPr marT="0" marB="0" marR="68575" marL="68575" anchor="ctr"/>
                </a:tc>
              </a:tr>
            </a:tbl>
          </a:graphicData>
        </a:graphic>
      </p:graphicFrame>
      <p:pic>
        <p:nvPicPr>
          <p:cNvPr descr="Une image contenant texte, capture d’écran, Caractère coloré, Police&#10;&#10;Description générée automatiquement" id="132" name="Google Shape;132;p3"/>
          <p:cNvPicPr preferRelativeResize="0"/>
          <p:nvPr/>
        </p:nvPicPr>
        <p:blipFill rotWithShape="1">
          <a:blip r:embed="rId4">
            <a:alphaModFix/>
          </a:blip>
          <a:srcRect b="0" l="0" r="0" t="0"/>
          <a:stretch/>
        </p:blipFill>
        <p:spPr>
          <a:xfrm>
            <a:off x="7700451" y="1442527"/>
            <a:ext cx="4368991" cy="46863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63"/>
          <p:cNvSpPr txBox="1"/>
          <p:nvPr/>
        </p:nvSpPr>
        <p:spPr>
          <a:xfrm>
            <a:off x="1772786" y="56333"/>
            <a:ext cx="8067675"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État d’avancement 2025 – 2026</a:t>
            </a:r>
            <a:endParaRPr/>
          </a:p>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Sous-projet 7 : Santé et usages numériques</a:t>
            </a:r>
            <a:endParaRPr/>
          </a:p>
          <a:p>
            <a:pPr indent="0" lvl="0" marL="0" marR="0" rtl="0" algn="l">
              <a:lnSpc>
                <a:spcPct val="100000"/>
              </a:lnSpc>
              <a:spcBef>
                <a:spcPts val="0"/>
              </a:spcBef>
              <a:spcAft>
                <a:spcPts val="0"/>
              </a:spcAft>
              <a:buNone/>
            </a:pPr>
            <a:r>
              <a:rPr b="0" i="1" lang="fr-CH" sz="1600" u="none" cap="none" strike="noStrike">
                <a:solidFill>
                  <a:srgbClr val="000000"/>
                </a:solidFill>
                <a:latin typeface="Arial"/>
                <a:ea typeface="Arial"/>
                <a:cs typeface="Arial"/>
                <a:sym typeface="Arial"/>
              </a:rPr>
              <a:t>Actualités et nouvelles prestations (1/2)</a:t>
            </a:r>
            <a:endParaRPr/>
          </a:p>
          <a:p>
            <a:pPr indent="0" lvl="0" marL="0" marR="0" rtl="0" algn="l">
              <a:lnSpc>
                <a:spcPct val="100000"/>
              </a:lnSpc>
              <a:spcBef>
                <a:spcPts val="0"/>
              </a:spcBef>
              <a:spcAft>
                <a:spcPts val="0"/>
              </a:spcAft>
              <a:buNone/>
            </a:pPr>
            <a:r>
              <a:t/>
            </a:r>
            <a:endParaRPr b="0" i="1" sz="1600" u="none" cap="none" strike="noStrike">
              <a:solidFill>
                <a:srgbClr val="000000"/>
              </a:solidFill>
              <a:latin typeface="Arial"/>
              <a:ea typeface="Arial"/>
              <a:cs typeface="Arial"/>
              <a:sym typeface="Arial"/>
            </a:endParaRPr>
          </a:p>
        </p:txBody>
      </p:sp>
      <p:sp>
        <p:nvSpPr>
          <p:cNvPr id="603" name="Google Shape;603;p63"/>
          <p:cNvSpPr/>
          <p:nvPr/>
        </p:nvSpPr>
        <p:spPr>
          <a:xfrm>
            <a:off x="1814567" y="1269525"/>
            <a:ext cx="3802974" cy="1656556"/>
          </a:xfrm>
          <a:prstGeom prst="rect">
            <a:avLst/>
          </a:prstGeom>
          <a:solidFill>
            <a:schemeClr val="lt1"/>
          </a:solidFill>
          <a:ln cap="flat" cmpd="sng" w="25400">
            <a:solidFill>
              <a:srgbClr val="90CBF0"/>
            </a:solidFill>
            <a:prstDash val="solid"/>
            <a:round/>
            <a:headEnd len="sm" w="sm" type="none"/>
            <a:tailEnd len="sm" w="sm" type="none"/>
          </a:ln>
        </p:spPr>
        <p:txBody>
          <a:bodyPr anchorCtr="0" anchor="t" bIns="72000" lIns="72000" spcFirstLastPara="1" rIns="72000" wrap="square" tIns="72000">
            <a:noAutofit/>
          </a:bodyPr>
          <a:lstStyle/>
          <a:p>
            <a:pPr indent="0" lvl="0" marL="0" marR="0" rtl="0" algn="ctr">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1" lang="fr-CH" sz="1200" u="none" cap="none" strike="noStrike">
                <a:solidFill>
                  <a:schemeClr val="dk1"/>
                </a:solidFill>
                <a:latin typeface="Arial"/>
                <a:ea typeface="Arial"/>
                <a:cs typeface="Arial"/>
                <a:sym typeface="Arial"/>
              </a:rPr>
              <a:t>Réalisé:</a:t>
            </a:r>
            <a:endParaRPr/>
          </a:p>
          <a:p>
            <a:pPr indent="0" lvl="0" marL="0" marR="0" rtl="0" algn="l">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Validation de la tournée (AI – DIP - communes) pour 2026 - 2028 au-delà de la ville de Genève.</a:t>
            </a:r>
            <a:endParaRPr/>
          </a:p>
          <a:p>
            <a:pPr indent="0" lvl="0" marL="0" marR="0" rtl="0" algn="l">
              <a:lnSpc>
                <a:spcPct val="100000"/>
              </a:lnSpc>
              <a:spcBef>
                <a:spcPts val="0"/>
              </a:spcBef>
              <a:spcAft>
                <a:spcPts val="0"/>
              </a:spcAft>
              <a:buNone/>
            </a:pPr>
            <a:r>
              <a:t/>
            </a:r>
            <a:endParaRPr b="1"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1" lang="fr-CH" sz="1200" u="none" cap="none" strike="noStrike">
                <a:solidFill>
                  <a:schemeClr val="dk1"/>
                </a:solidFill>
                <a:latin typeface="Arial"/>
                <a:ea typeface="Arial"/>
                <a:cs typeface="Arial"/>
                <a:sym typeface="Arial"/>
              </a:rPr>
              <a:t>En cours</a:t>
            </a:r>
            <a:endParaRPr/>
          </a:p>
          <a:p>
            <a:pPr indent="0" lvl="0" marL="0" marR="0" rtl="0" algn="l">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Échanges avec AI sur la prise de contact avec les communes</a:t>
            </a:r>
            <a:endParaRPr/>
          </a:p>
          <a:p>
            <a:pPr indent="0" lvl="0" marL="0" marR="0" rtl="0" algn="ctr">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604" name="Google Shape;604;p63"/>
          <p:cNvSpPr txBox="1"/>
          <p:nvPr/>
        </p:nvSpPr>
        <p:spPr>
          <a:xfrm>
            <a:off x="2055308" y="1121396"/>
            <a:ext cx="2498973" cy="276999"/>
          </a:xfrm>
          <a:prstGeom prst="rect">
            <a:avLst/>
          </a:prstGeom>
          <a:solidFill>
            <a:srgbClr val="90CBF0"/>
          </a:solidFill>
          <a:ln cap="flat" cmpd="sng" w="25400">
            <a:solidFill>
              <a:srgbClr val="90CB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757070"/>
                </a:solidFill>
                <a:latin typeface="Arial"/>
                <a:ea typeface="Arial"/>
                <a:cs typeface="Arial"/>
                <a:sym typeface="Arial"/>
              </a:rPr>
              <a:t>Pavillon AI - </a:t>
            </a:r>
            <a:r>
              <a:rPr b="0" i="1" lang="fr-CH" sz="1200" u="none" cap="none" strike="noStrike">
                <a:solidFill>
                  <a:srgbClr val="757070"/>
                </a:solidFill>
                <a:latin typeface="Arial"/>
                <a:ea typeface="Arial"/>
                <a:cs typeface="Arial"/>
                <a:sym typeface="Arial"/>
              </a:rPr>
              <a:t>Écrans parlons-en! </a:t>
            </a:r>
            <a:endParaRPr b="0" i="0" sz="1200" u="none" cap="none" strike="noStrike">
              <a:solidFill>
                <a:srgbClr val="757070"/>
              </a:solidFill>
              <a:latin typeface="Arial"/>
              <a:ea typeface="Arial"/>
              <a:cs typeface="Arial"/>
              <a:sym typeface="Arial"/>
            </a:endParaRPr>
          </a:p>
        </p:txBody>
      </p:sp>
      <p:sp>
        <p:nvSpPr>
          <p:cNvPr id="605" name="Google Shape;605;p63"/>
          <p:cNvSpPr/>
          <p:nvPr/>
        </p:nvSpPr>
        <p:spPr>
          <a:xfrm>
            <a:off x="5806624" y="1251880"/>
            <a:ext cx="4687773" cy="2021673"/>
          </a:xfrm>
          <a:prstGeom prst="rect">
            <a:avLst/>
          </a:prstGeom>
          <a:solidFill>
            <a:schemeClr val="lt1"/>
          </a:solidFill>
          <a:ln cap="flat" cmpd="sng" w="25400">
            <a:solidFill>
              <a:srgbClr val="90CBF0"/>
            </a:solidFill>
            <a:prstDash val="solid"/>
            <a:round/>
            <a:headEnd len="sm" w="sm" type="none"/>
            <a:tailEnd len="sm" w="sm" type="none"/>
          </a:ln>
        </p:spPr>
        <p:txBody>
          <a:bodyPr anchorCtr="0" anchor="t" bIns="72000" lIns="72000" spcFirstLastPara="1" rIns="72000" wrap="square" tIns="72000">
            <a:noAutofit/>
          </a:bodyPr>
          <a:lstStyle/>
          <a:p>
            <a:pPr indent="0" lvl="2"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1" i="0" lang="fr-CH" sz="1200" u="none" cap="none" strike="noStrike">
                <a:solidFill>
                  <a:schemeClr val="dk1"/>
                </a:solidFill>
                <a:latin typeface="Arial"/>
                <a:ea typeface="Arial"/>
                <a:cs typeface="Arial"/>
                <a:sym typeface="Arial"/>
              </a:rPr>
              <a:t>Réalisé:</a:t>
            </a:r>
            <a:endParaRPr/>
          </a:p>
          <a:p>
            <a:pPr indent="0" lvl="0" marL="0" marR="0" rtl="0" algn="l">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Diffusion à la large échelle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fr-CH" sz="1200" u="none" cap="none" strike="noStrike">
                <a:solidFill>
                  <a:schemeClr val="dk1"/>
                </a:solidFill>
                <a:latin typeface="Arial"/>
                <a:ea typeface="Arial"/>
                <a:cs typeface="Arial"/>
                <a:sym typeface="Arial"/>
              </a:rPr>
              <a:t>En cours</a:t>
            </a:r>
            <a:endParaRPr/>
          </a:p>
          <a:p>
            <a:pPr indent="0" lvl="0" marL="0" marR="0" rtl="0" algn="l">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Livraison</a:t>
            </a:r>
            <a:r>
              <a:rPr b="1" i="0" lang="fr-CH" sz="1200" u="none" cap="none" strike="noStrike">
                <a:solidFill>
                  <a:schemeClr val="dk1"/>
                </a:solidFill>
                <a:latin typeface="Arial"/>
                <a:ea typeface="Arial"/>
                <a:cs typeface="Arial"/>
                <a:sym typeface="Arial"/>
              </a:rPr>
              <a:t> </a:t>
            </a:r>
            <a:r>
              <a:rPr b="0" i="0" lang="fr-CH" sz="1200" u="none" cap="none" strike="noStrike">
                <a:solidFill>
                  <a:schemeClr val="dk1"/>
                </a:solidFill>
                <a:latin typeface="Arial"/>
                <a:ea typeface="Arial"/>
                <a:cs typeface="Arial"/>
                <a:sym typeface="Arial"/>
              </a:rPr>
              <a:t>de brochures aux DG-E pour les besoins complémentaires des établissements</a:t>
            </a:r>
            <a:endParaRPr/>
          </a:p>
          <a:p>
            <a:pPr indent="0" lvl="0" marL="0" marR="0" rtl="0" algn="l">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Ajustement du langage épicène dans la version française de la brochure pour R26 (AI)</a:t>
            </a:r>
            <a:endParaRPr/>
          </a:p>
          <a:p>
            <a:pPr indent="0" lvl="0" marL="0" marR="0" rtl="0" algn="l">
              <a:lnSpc>
                <a:spcPct val="100000"/>
              </a:lnSpc>
              <a:spcBef>
                <a:spcPts val="0"/>
              </a:spcBef>
              <a:spcAft>
                <a:spcPts val="0"/>
              </a:spcAft>
              <a:buNone/>
            </a:pPr>
            <a:r>
              <a:rPr b="0" i="0" lang="fr-CH" sz="1200" u="none" cap="none" strike="noStrike">
                <a:solidFill>
                  <a:schemeClr val="dk1"/>
                </a:solidFill>
                <a:latin typeface="Arial"/>
                <a:ea typeface="Arial"/>
                <a:cs typeface="Arial"/>
                <a:sym typeface="Arial"/>
              </a:rPr>
              <a:t>Estimation des besoins pour R26 d’ici fin février</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00" u="none" cap="none" strike="noStrike">
              <a:solidFill>
                <a:schemeClr val="dk1"/>
              </a:solidFill>
              <a:latin typeface="Arial"/>
              <a:ea typeface="Arial"/>
              <a:cs typeface="Arial"/>
              <a:sym typeface="Arial"/>
            </a:endParaRPr>
          </a:p>
        </p:txBody>
      </p:sp>
      <p:sp>
        <p:nvSpPr>
          <p:cNvPr id="606" name="Google Shape;606;p63"/>
          <p:cNvSpPr txBox="1"/>
          <p:nvPr/>
        </p:nvSpPr>
        <p:spPr>
          <a:xfrm>
            <a:off x="5969716" y="1113380"/>
            <a:ext cx="2501873" cy="276999"/>
          </a:xfrm>
          <a:prstGeom prst="rect">
            <a:avLst/>
          </a:prstGeom>
          <a:solidFill>
            <a:srgbClr val="90CBF0"/>
          </a:solidFill>
          <a:ln cap="flat" cmpd="sng" w="25400">
            <a:solidFill>
              <a:srgbClr val="90CB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757070"/>
                </a:solidFill>
                <a:latin typeface="Arial"/>
                <a:ea typeface="Arial"/>
                <a:cs typeface="Arial"/>
                <a:sym typeface="Arial"/>
              </a:rPr>
              <a:t>Vivre avec les écrans</a:t>
            </a:r>
            <a:endParaRPr/>
          </a:p>
        </p:txBody>
      </p:sp>
      <p:sp>
        <p:nvSpPr>
          <p:cNvPr id="607" name="Google Shape;607;p63"/>
          <p:cNvSpPr/>
          <p:nvPr/>
        </p:nvSpPr>
        <p:spPr>
          <a:xfrm>
            <a:off x="1981200" y="4399089"/>
            <a:ext cx="5340096" cy="1949969"/>
          </a:xfrm>
          <a:prstGeom prst="rect">
            <a:avLst/>
          </a:prstGeom>
          <a:solidFill>
            <a:schemeClr val="lt1"/>
          </a:solidFill>
          <a:ln cap="flat" cmpd="sng" w="25400">
            <a:solidFill>
              <a:srgbClr val="90CBF0"/>
            </a:solidFill>
            <a:prstDash val="solid"/>
            <a:round/>
            <a:headEnd len="sm" w="sm" type="none"/>
            <a:tailEnd len="sm" w="sm" type="none"/>
          </a:ln>
        </p:spPr>
        <p:txBody>
          <a:bodyPr anchorCtr="0" anchor="t" bIns="72000" lIns="72000" spcFirstLastPara="1" rIns="72000" wrap="square" tIns="72000">
            <a:noAutofit/>
          </a:bodyPr>
          <a:lstStyle/>
          <a:p>
            <a:pPr indent="0" lvl="2"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00" u="none" cap="none" strike="noStrike">
              <a:solidFill>
                <a:schemeClr val="dk1"/>
              </a:solidFill>
              <a:latin typeface="Arial"/>
              <a:ea typeface="Arial"/>
              <a:cs typeface="Arial"/>
              <a:sym typeface="Arial"/>
            </a:endParaRPr>
          </a:p>
          <a:p>
            <a:pPr indent="0" lvl="0" marL="182563" marR="0" rtl="0" algn="l">
              <a:lnSpc>
                <a:spcPct val="100000"/>
              </a:lnSpc>
              <a:spcBef>
                <a:spcPts val="0"/>
              </a:spcBef>
              <a:spcAft>
                <a:spcPts val="0"/>
              </a:spcAft>
              <a:buNone/>
            </a:pPr>
            <a:r>
              <a:rPr b="1" i="0" lang="fr-CH" sz="1200" u="none" cap="none" strike="noStrike">
                <a:solidFill>
                  <a:schemeClr val="dk1"/>
                </a:solidFill>
                <a:latin typeface="Arial"/>
                <a:ea typeface="Arial"/>
                <a:cs typeface="Arial"/>
                <a:sym typeface="Arial"/>
              </a:rPr>
              <a:t>Demande d’ Action Innocence</a:t>
            </a:r>
            <a:endParaRPr/>
          </a:p>
          <a:p>
            <a:pPr indent="0" lvl="0" marL="0" marR="0" rtl="0" algn="l">
              <a:lnSpc>
                <a:spcPct val="100000"/>
              </a:lnSpc>
              <a:spcBef>
                <a:spcPts val="0"/>
              </a:spcBef>
              <a:spcAft>
                <a:spcPts val="0"/>
              </a:spcAft>
              <a:buNone/>
            </a:pPr>
            <a:r>
              <a:t/>
            </a:r>
            <a:endParaRPr b="1" i="0" sz="1200" u="none" cap="none" strike="noStrike">
              <a:solidFill>
                <a:schemeClr val="dk1"/>
              </a:solidFill>
              <a:latin typeface="Arial"/>
              <a:ea typeface="Arial"/>
              <a:cs typeface="Arial"/>
              <a:sym typeface="Arial"/>
            </a:endParaRPr>
          </a:p>
          <a:p>
            <a:pPr indent="-180975" lvl="0" marL="180975" marR="0" rtl="0" algn="l">
              <a:lnSpc>
                <a:spcPct val="100000"/>
              </a:lnSpc>
              <a:spcBef>
                <a:spcPts val="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Diffuser le flyers de CitÉcrans pour les parents à R26 via le cartable des élèves du primaire</a:t>
            </a:r>
            <a:endParaRPr/>
          </a:p>
          <a:p>
            <a:pPr indent="0" lvl="0" marL="0" marR="0" rtl="0" algn="ctr">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608" name="Google Shape;608;p63"/>
          <p:cNvSpPr txBox="1"/>
          <p:nvPr/>
        </p:nvSpPr>
        <p:spPr>
          <a:xfrm>
            <a:off x="2288403" y="4263151"/>
            <a:ext cx="3034812" cy="276999"/>
          </a:xfrm>
          <a:prstGeom prst="rect">
            <a:avLst/>
          </a:prstGeom>
          <a:solidFill>
            <a:srgbClr val="90CBF0"/>
          </a:solidFill>
          <a:ln cap="flat" cmpd="sng" w="25400">
            <a:solidFill>
              <a:srgbClr val="90CB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200" u="sng" cap="none" strike="noStrike">
                <a:solidFill>
                  <a:schemeClr val="dk1"/>
                </a:solidFill>
                <a:latin typeface="Arial"/>
                <a:ea typeface="Arial"/>
                <a:cs typeface="Arial"/>
                <a:sym typeface="Arial"/>
                <a:hlinkClick r:id="rId3">
                  <a:extLst>
                    <a:ext uri="{A12FA001-AC4F-418D-AE19-62706E023703}">
                      <ahyp:hlinkClr val="tx"/>
                    </a:ext>
                  </a:extLst>
                </a:hlinkClick>
              </a:rPr>
              <a:t>accueil - CitÉcrans</a:t>
            </a:r>
            <a:endParaRPr b="1" i="1" sz="1200" u="none" cap="none" strike="noStrike">
              <a:solidFill>
                <a:schemeClr val="lt1"/>
              </a:solidFill>
              <a:latin typeface="Arial"/>
              <a:ea typeface="Arial"/>
              <a:cs typeface="Arial"/>
              <a:sym typeface="Arial"/>
            </a:endParaRPr>
          </a:p>
        </p:txBody>
      </p:sp>
      <p:pic>
        <p:nvPicPr>
          <p:cNvPr id="609" name="Google Shape;609;p63"/>
          <p:cNvPicPr preferRelativeResize="0"/>
          <p:nvPr/>
        </p:nvPicPr>
        <p:blipFill rotWithShape="1">
          <a:blip r:embed="rId4">
            <a:alphaModFix/>
          </a:blip>
          <a:srcRect b="0" l="0" r="0" t="0"/>
          <a:stretch/>
        </p:blipFill>
        <p:spPr>
          <a:xfrm>
            <a:off x="8518132" y="3767741"/>
            <a:ext cx="1976265" cy="2581317"/>
          </a:xfrm>
          <a:prstGeom prst="rect">
            <a:avLst/>
          </a:prstGeom>
          <a:noFill/>
          <a:ln cap="flat" cmpd="sng" w="28575">
            <a:solidFill>
              <a:srgbClr val="90CBF0"/>
            </a:solidFill>
            <a:prstDash val="solid"/>
            <a:round/>
            <a:headEnd len="sm" w="sm" type="none"/>
            <a:tailEnd len="sm" w="sm" type="none"/>
          </a:ln>
        </p:spPr>
      </p:pic>
      <p:pic>
        <p:nvPicPr>
          <p:cNvPr id="610" name="Google Shape;610;p63"/>
          <p:cNvPicPr preferRelativeResize="0"/>
          <p:nvPr/>
        </p:nvPicPr>
        <p:blipFill rotWithShape="1">
          <a:blip r:embed="rId5">
            <a:alphaModFix/>
          </a:blip>
          <a:srcRect b="0" l="0" r="0" t="0"/>
          <a:stretch/>
        </p:blipFill>
        <p:spPr>
          <a:xfrm>
            <a:off x="2157664" y="4611521"/>
            <a:ext cx="3290636" cy="446249"/>
          </a:xfrm>
          <a:prstGeom prst="rect">
            <a:avLst/>
          </a:prstGeom>
          <a:noFill/>
          <a:ln>
            <a:noFill/>
          </a:ln>
        </p:spPr>
      </p:pic>
      <p:sp>
        <p:nvSpPr>
          <p:cNvPr id="611" name="Google Shape;611;p63"/>
          <p:cNvSpPr txBox="1"/>
          <p:nvPr>
            <p:ph type="title"/>
          </p:nvPr>
        </p:nvSpPr>
        <p:spPr>
          <a:xfrm>
            <a:off x="2474976" y="3584449"/>
            <a:ext cx="5614416" cy="5294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CH" sz="1200"/>
              <a:t>Proposition de communication au sein du DIP de CitÉcrans d’une action de prévention proposée par Action Innocence – pour 2026/2027</a:t>
            </a:r>
            <a:endParaRPr sz="1800"/>
          </a:p>
        </p:txBody>
      </p:sp>
      <p:grpSp>
        <p:nvGrpSpPr>
          <p:cNvPr id="612" name="Google Shape;612;p63"/>
          <p:cNvGrpSpPr/>
          <p:nvPr/>
        </p:nvGrpSpPr>
        <p:grpSpPr>
          <a:xfrm>
            <a:off x="2046237" y="3692895"/>
            <a:ext cx="324061" cy="312176"/>
            <a:chOff x="5937564" y="3833745"/>
            <a:chExt cx="306171" cy="306910"/>
          </a:xfrm>
        </p:grpSpPr>
        <p:sp>
          <p:nvSpPr>
            <p:cNvPr id="613" name="Google Shape;613;p63"/>
            <p:cNvSpPr/>
            <p:nvPr/>
          </p:nvSpPr>
          <p:spPr>
            <a:xfrm>
              <a:off x="5937564" y="3833745"/>
              <a:ext cx="306171" cy="306910"/>
            </a:xfrm>
            <a:custGeom>
              <a:rect b="b" l="l" r="r" t="t"/>
              <a:pathLst>
                <a:path extrusionOk="0" h="1052" w="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lt2"/>
            </a:solidFill>
            <a:ln cap="flat" cmpd="sng" w="9525">
              <a:solidFill>
                <a:schemeClr val="lt2"/>
              </a:solidFill>
              <a:prstDash val="solid"/>
              <a:round/>
              <a:headEnd len="sm" w="sm" type="none"/>
              <a:tailEnd len="sm" w="sm" type="none"/>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sp>
          <p:nvSpPr>
            <p:cNvPr id="614" name="Google Shape;614;p63"/>
            <p:cNvSpPr/>
            <p:nvPr/>
          </p:nvSpPr>
          <p:spPr>
            <a:xfrm>
              <a:off x="6053995" y="3876005"/>
              <a:ext cx="120251" cy="224731"/>
            </a:xfrm>
            <a:custGeom>
              <a:rect b="b" l="l" r="r" t="t"/>
              <a:pathLst>
                <a:path extrusionOk="0" h="1824" w="976">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anchorCtr="0" anchor="t" bIns="48850" lIns="97700" spcFirstLastPara="1" rIns="97700" wrap="square" tIns="48850">
              <a:noAutofit/>
            </a:bodyPr>
            <a:lstStyle/>
            <a:p>
              <a:pPr indent="0" lvl="0" marL="0" marR="0" rtl="0" algn="l">
                <a:lnSpc>
                  <a:spcPct val="100000"/>
                </a:lnSpc>
                <a:spcBef>
                  <a:spcPts val="0"/>
                </a:spcBef>
                <a:spcAft>
                  <a:spcPts val="0"/>
                </a:spcAft>
                <a:buNone/>
              </a:pPr>
              <a:r>
                <a:t/>
              </a:r>
              <a:endParaRPr b="0" i="0" sz="1984" u="none" cap="none" strike="noStrike">
                <a:solidFill>
                  <a:srgbClr val="6E6F73"/>
                </a:solidFill>
                <a:latin typeface="Arial"/>
                <a:ea typeface="Arial"/>
                <a:cs typeface="Arial"/>
                <a:sym typeface="Arial"/>
              </a:endParaRPr>
            </a:p>
          </p:txBody>
        </p:sp>
      </p:grpSp>
      <p:cxnSp>
        <p:nvCxnSpPr>
          <p:cNvPr id="615" name="Google Shape;615;p63"/>
          <p:cNvCxnSpPr/>
          <p:nvPr/>
        </p:nvCxnSpPr>
        <p:spPr>
          <a:xfrm>
            <a:off x="1814568" y="3465576"/>
            <a:ext cx="8679829" cy="0"/>
          </a:xfrm>
          <a:prstGeom prst="straightConnector1">
            <a:avLst/>
          </a:prstGeom>
          <a:noFill/>
          <a:ln cap="flat" cmpd="sng" w="9525">
            <a:solidFill>
              <a:srgbClr val="3E6EC2"/>
            </a:solidFill>
            <a:prstDash val="dash"/>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4"/>
          <p:cNvSpPr txBox="1"/>
          <p:nvPr/>
        </p:nvSpPr>
        <p:spPr>
          <a:xfrm>
            <a:off x="1776679" y="75126"/>
            <a:ext cx="4966360"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Enjeux pour l’année 2025 – 2026 : </a:t>
            </a:r>
            <a:endParaRPr/>
          </a:p>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Sous-projet 7 : Santé et usages numériques</a:t>
            </a:r>
            <a:endParaRPr/>
          </a:p>
          <a:p>
            <a:pPr indent="0" lvl="0" marL="0" marR="0" rtl="0" algn="l">
              <a:lnSpc>
                <a:spcPct val="100000"/>
              </a:lnSpc>
              <a:spcBef>
                <a:spcPts val="0"/>
              </a:spcBef>
              <a:spcAft>
                <a:spcPts val="0"/>
              </a:spcAft>
              <a:buNone/>
            </a:pPr>
            <a:r>
              <a:rPr b="0" i="1" lang="fr-CH" sz="1600" u="none" cap="none" strike="noStrike">
                <a:solidFill>
                  <a:srgbClr val="000000"/>
                </a:solidFill>
                <a:latin typeface="Arial"/>
                <a:ea typeface="Arial"/>
                <a:cs typeface="Arial"/>
                <a:sym typeface="Arial"/>
              </a:rPr>
              <a:t>Actualités et nouvelles prestations (2/2)</a:t>
            </a:r>
            <a:endParaRPr/>
          </a:p>
          <a:p>
            <a:pPr indent="0" lvl="0" marL="0" marR="0" rtl="0" algn="l">
              <a:lnSpc>
                <a:spcPct val="100000"/>
              </a:lnSpc>
              <a:spcBef>
                <a:spcPts val="0"/>
              </a:spcBef>
              <a:spcAft>
                <a:spcPts val="0"/>
              </a:spcAft>
              <a:buNone/>
            </a:pPr>
            <a:r>
              <a:t/>
            </a:r>
            <a:endParaRPr b="0" i="1" sz="1600" u="none" cap="none" strike="noStrike">
              <a:solidFill>
                <a:srgbClr val="000000"/>
              </a:solidFill>
              <a:latin typeface="Arial"/>
              <a:ea typeface="Arial"/>
              <a:cs typeface="Arial"/>
              <a:sym typeface="Arial"/>
            </a:endParaRPr>
          </a:p>
        </p:txBody>
      </p:sp>
      <p:sp>
        <p:nvSpPr>
          <p:cNvPr id="622" name="Google Shape;622;p64"/>
          <p:cNvSpPr/>
          <p:nvPr/>
        </p:nvSpPr>
        <p:spPr>
          <a:xfrm>
            <a:off x="1776679" y="1213898"/>
            <a:ext cx="8638642" cy="1750120"/>
          </a:xfrm>
          <a:prstGeom prst="rect">
            <a:avLst/>
          </a:prstGeom>
          <a:solidFill>
            <a:schemeClr val="lt1"/>
          </a:solidFill>
          <a:ln cap="flat" cmpd="sng" w="25400">
            <a:solidFill>
              <a:srgbClr val="90CBF0"/>
            </a:solidFill>
            <a:prstDash val="solid"/>
            <a:round/>
            <a:headEnd len="sm" w="sm" type="none"/>
            <a:tailEnd len="sm" w="sm" type="none"/>
          </a:ln>
        </p:spPr>
        <p:txBody>
          <a:bodyPr anchorCtr="0" anchor="t" bIns="72000" lIns="72000" spcFirstLastPara="1" rIns="72000" wrap="square" tIns="72000">
            <a:noAutofit/>
          </a:bodyPr>
          <a:lstStyle/>
          <a:p>
            <a:pPr indent="0" lvl="0" marL="0" marR="0" rtl="0" algn="l">
              <a:lnSpc>
                <a:spcPct val="100000"/>
              </a:lnSpc>
              <a:spcBef>
                <a:spcPts val="0"/>
              </a:spcBef>
              <a:spcAft>
                <a:spcPts val="0"/>
              </a:spcAft>
              <a:buNone/>
            </a:pPr>
            <a:r>
              <a:rPr b="1" i="0" lang="fr-CH" sz="1200" u="none" cap="none" strike="noStrike">
                <a:solidFill>
                  <a:schemeClr val="dk1"/>
                </a:solidFill>
                <a:latin typeface="Arial"/>
                <a:ea typeface="Arial"/>
                <a:cs typeface="Arial"/>
                <a:sym typeface="Arial"/>
              </a:rPr>
              <a:t>Réalisé</a:t>
            </a:r>
            <a:endParaRPr/>
          </a:p>
          <a:p>
            <a:pPr indent="-171450" lvl="0" marL="1714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Inscription de 11 CO – classe de 11ème année</a:t>
            </a:r>
            <a:endParaRPr/>
          </a:p>
          <a:p>
            <a:pPr indent="-171450" lvl="0" marL="1714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Planification définie pour décembre – avril 26</a:t>
            </a:r>
            <a:endParaRPr/>
          </a:p>
          <a:p>
            <a:pPr indent="-171450" lvl="0" marL="1714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Préparation de l’évaluation pour les élèves et les enseignants du contenu des interventions </a:t>
            </a:r>
            <a:endParaRPr/>
          </a:p>
          <a:p>
            <a:pPr indent="0" lvl="0" marL="182563" marR="0" rtl="0" algn="l">
              <a:lnSpc>
                <a:spcPct val="100000"/>
              </a:lnSpc>
              <a:spcBef>
                <a:spcPts val="200"/>
              </a:spcBef>
              <a:spcAft>
                <a:spcPts val="0"/>
              </a:spcAft>
              <a:buNone/>
            </a:pPr>
            <a:r>
              <a:rPr b="0" i="0" lang="fr-CH" sz="1200" u="none" cap="none" strike="noStrike">
                <a:solidFill>
                  <a:schemeClr val="dk1"/>
                </a:solidFill>
                <a:latin typeface="Arial"/>
                <a:ea typeface="Arial"/>
                <a:cs typeface="Arial"/>
                <a:sym typeface="Arial"/>
              </a:rPr>
              <a:t>de RNVP</a:t>
            </a:r>
            <a:endParaRPr/>
          </a:p>
          <a:p>
            <a:pPr indent="0" lvl="0" marL="0" marR="0" rtl="0" algn="l">
              <a:lnSpc>
                <a:spcPct val="100000"/>
              </a:lnSpc>
              <a:spcBef>
                <a:spcPts val="200"/>
              </a:spcBef>
              <a:spcAft>
                <a:spcPts val="0"/>
              </a:spcAft>
              <a:buNone/>
            </a:pPr>
            <a:r>
              <a:rPr b="1" i="0" lang="fr-CH" sz="1200" u="none" cap="none" strike="noStrike">
                <a:solidFill>
                  <a:schemeClr val="dk1"/>
                </a:solidFill>
                <a:latin typeface="Arial"/>
                <a:ea typeface="Arial"/>
                <a:cs typeface="Arial"/>
                <a:sym typeface="Arial"/>
              </a:rPr>
              <a:t>En cours</a:t>
            </a:r>
            <a:endParaRPr/>
          </a:p>
          <a:p>
            <a:pPr indent="-171450" lvl="0" marL="1714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 Discussion de la mise en cohérence avec le moyen d'enseignement 11ème CO du DIP</a:t>
            </a:r>
            <a:endParaRPr/>
          </a:p>
          <a:p>
            <a:pPr indent="-171450" lvl="0" marL="1714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Synthèse des données de l’évaluation des interventions et bilan pour rédaction d’une note pour décision par le DIP</a:t>
            </a:r>
            <a:endParaRPr/>
          </a:p>
        </p:txBody>
      </p:sp>
      <p:sp>
        <p:nvSpPr>
          <p:cNvPr id="623" name="Google Shape;623;p64"/>
          <p:cNvSpPr txBox="1"/>
          <p:nvPr/>
        </p:nvSpPr>
        <p:spPr>
          <a:xfrm>
            <a:off x="2007740" y="1001336"/>
            <a:ext cx="3292722" cy="276999"/>
          </a:xfrm>
          <a:prstGeom prst="rect">
            <a:avLst/>
          </a:prstGeom>
          <a:solidFill>
            <a:srgbClr val="90CBF0"/>
          </a:solidFill>
          <a:ln cap="flat" cmpd="sng" w="25400">
            <a:solidFill>
              <a:srgbClr val="90CB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757070"/>
                </a:solidFill>
                <a:latin typeface="Arial"/>
                <a:ea typeface="Arial"/>
                <a:cs typeface="Arial"/>
                <a:sym typeface="Arial"/>
              </a:rPr>
              <a:t>Prévention des jeux vidéos – RNVP 11 CO</a:t>
            </a:r>
            <a:endParaRPr b="0" i="0" sz="1200" u="none" cap="none" strike="noStrike">
              <a:solidFill>
                <a:srgbClr val="757070"/>
              </a:solidFill>
              <a:latin typeface="Arial"/>
              <a:ea typeface="Arial"/>
              <a:cs typeface="Arial"/>
              <a:sym typeface="Arial"/>
            </a:endParaRPr>
          </a:p>
        </p:txBody>
      </p:sp>
      <p:sp>
        <p:nvSpPr>
          <p:cNvPr id="624" name="Google Shape;624;p64"/>
          <p:cNvSpPr/>
          <p:nvPr/>
        </p:nvSpPr>
        <p:spPr>
          <a:xfrm>
            <a:off x="1809533" y="3189426"/>
            <a:ext cx="8605789" cy="1574599"/>
          </a:xfrm>
          <a:prstGeom prst="rect">
            <a:avLst/>
          </a:prstGeom>
          <a:solidFill>
            <a:schemeClr val="lt1"/>
          </a:solidFill>
          <a:ln cap="flat" cmpd="sng" w="25400">
            <a:solidFill>
              <a:srgbClr val="90CBF0"/>
            </a:solidFill>
            <a:prstDash val="solid"/>
            <a:round/>
            <a:headEnd len="sm" w="sm" type="none"/>
            <a:tailEnd len="sm" w="sm" type="none"/>
          </a:ln>
        </p:spPr>
        <p:txBody>
          <a:bodyPr anchorCtr="0" anchor="t" bIns="72000" lIns="72000" spcFirstLastPara="1" rIns="72000" wrap="square" tIns="72000">
            <a:noAutofit/>
          </a:bodyPr>
          <a:lstStyle/>
          <a:p>
            <a:pPr indent="0" lvl="2"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1" i="0" lang="fr-CH" sz="1200" u="none" cap="none" strike="noStrike">
                <a:solidFill>
                  <a:schemeClr val="dk1"/>
                </a:solidFill>
                <a:latin typeface="Arial"/>
                <a:ea typeface="Arial"/>
                <a:cs typeface="Arial"/>
                <a:sym typeface="Arial"/>
              </a:rPr>
              <a:t>Réalisé</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Lancement des travaux du groupe automne 25</a:t>
            </a:r>
            <a:endParaRPr/>
          </a:p>
          <a:p>
            <a:pPr indent="0" lvl="0" marL="0" marR="0" rtl="0" algn="l">
              <a:lnSpc>
                <a:spcPct val="100000"/>
              </a:lnSpc>
              <a:spcBef>
                <a:spcPts val="200"/>
              </a:spcBef>
              <a:spcAft>
                <a:spcPts val="0"/>
              </a:spcAft>
              <a:buNone/>
            </a:pPr>
            <a:r>
              <a:rPr b="1" i="0" lang="fr-CH" sz="1200" u="none" cap="none" strike="noStrike">
                <a:solidFill>
                  <a:schemeClr val="dk1"/>
                </a:solidFill>
                <a:latin typeface="Arial"/>
                <a:ea typeface="Arial"/>
                <a:cs typeface="Arial"/>
                <a:sym typeface="Arial"/>
              </a:rPr>
              <a:t>En cours</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Recensement de l'existant</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Étude d'offres existantes</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Proposition de nouveaux supports</a:t>
            </a:r>
            <a:endParaRPr/>
          </a:p>
        </p:txBody>
      </p:sp>
      <p:sp>
        <p:nvSpPr>
          <p:cNvPr id="625" name="Google Shape;625;p64"/>
          <p:cNvSpPr txBox="1"/>
          <p:nvPr/>
        </p:nvSpPr>
        <p:spPr>
          <a:xfrm>
            <a:off x="2007740" y="3041298"/>
            <a:ext cx="4291234" cy="276999"/>
          </a:xfrm>
          <a:prstGeom prst="rect">
            <a:avLst/>
          </a:prstGeom>
          <a:solidFill>
            <a:srgbClr val="90CBF0"/>
          </a:solidFill>
          <a:ln cap="flat" cmpd="sng" w="25400">
            <a:solidFill>
              <a:srgbClr val="90CB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757070"/>
                </a:solidFill>
                <a:latin typeface="Arial"/>
                <a:ea typeface="Arial"/>
                <a:cs typeface="Arial"/>
                <a:sym typeface="Arial"/>
              </a:rPr>
              <a:t>Groupe de travail -  Sommeil – moyens d'enseignement</a:t>
            </a:r>
            <a:endParaRPr/>
          </a:p>
        </p:txBody>
      </p:sp>
      <p:pic>
        <p:nvPicPr>
          <p:cNvPr id="626" name="Google Shape;626;p64"/>
          <p:cNvPicPr preferRelativeResize="0"/>
          <p:nvPr/>
        </p:nvPicPr>
        <p:blipFill rotWithShape="1">
          <a:blip r:embed="rId3">
            <a:alphaModFix/>
          </a:blip>
          <a:srcRect b="0" l="0" r="0" t="0"/>
          <a:stretch/>
        </p:blipFill>
        <p:spPr>
          <a:xfrm>
            <a:off x="8319798" y="1305001"/>
            <a:ext cx="1943492" cy="1045351"/>
          </a:xfrm>
          <a:prstGeom prst="rect">
            <a:avLst/>
          </a:prstGeom>
          <a:noFill/>
          <a:ln>
            <a:noFill/>
          </a:ln>
        </p:spPr>
      </p:pic>
      <p:pic>
        <p:nvPicPr>
          <p:cNvPr id="627" name="Google Shape;627;p64"/>
          <p:cNvPicPr preferRelativeResize="0"/>
          <p:nvPr/>
        </p:nvPicPr>
        <p:blipFill rotWithShape="1">
          <a:blip r:embed="rId4">
            <a:alphaModFix/>
          </a:blip>
          <a:srcRect b="0" l="0" r="0" t="0"/>
          <a:stretch/>
        </p:blipFill>
        <p:spPr>
          <a:xfrm>
            <a:off x="8404026" y="3357589"/>
            <a:ext cx="1859265" cy="1238271"/>
          </a:xfrm>
          <a:prstGeom prst="rect">
            <a:avLst/>
          </a:prstGeom>
          <a:noFill/>
          <a:ln>
            <a:noFill/>
          </a:ln>
        </p:spPr>
      </p:pic>
      <p:sp>
        <p:nvSpPr>
          <p:cNvPr id="628" name="Google Shape;628;p64"/>
          <p:cNvSpPr/>
          <p:nvPr/>
        </p:nvSpPr>
        <p:spPr>
          <a:xfrm>
            <a:off x="1776679" y="5068582"/>
            <a:ext cx="8638642" cy="1462075"/>
          </a:xfrm>
          <a:prstGeom prst="rect">
            <a:avLst/>
          </a:prstGeom>
          <a:solidFill>
            <a:schemeClr val="lt1"/>
          </a:solidFill>
          <a:ln cap="flat" cmpd="sng" w="25400">
            <a:solidFill>
              <a:srgbClr val="90CBF0"/>
            </a:solidFill>
            <a:prstDash val="solid"/>
            <a:round/>
            <a:headEnd len="sm" w="sm" type="none"/>
            <a:tailEnd len="sm" w="sm" type="none"/>
          </a:ln>
        </p:spPr>
        <p:txBody>
          <a:bodyPr anchorCtr="0" anchor="t" bIns="72000" lIns="72000" spcFirstLastPara="1" rIns="72000" wrap="square" tIns="72000">
            <a:noAutofit/>
          </a:bodyPr>
          <a:lstStyle/>
          <a:p>
            <a:pPr indent="0" lvl="0" marL="0" marR="0" rtl="0" algn="l">
              <a:lnSpc>
                <a:spcPct val="100000"/>
              </a:lnSpc>
              <a:spcBef>
                <a:spcPts val="0"/>
              </a:spcBef>
              <a:spcAft>
                <a:spcPts val="0"/>
              </a:spcAft>
              <a:buNone/>
            </a:pPr>
            <a:r>
              <a:rPr b="1" i="0" lang="fr-CH" sz="1200" u="none" cap="none" strike="noStrike">
                <a:solidFill>
                  <a:schemeClr val="dk1"/>
                </a:solidFill>
                <a:latin typeface="Arial"/>
                <a:ea typeface="Arial"/>
                <a:cs typeface="Arial"/>
                <a:sym typeface="Arial"/>
              </a:rPr>
              <a:t>Réalisé</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Offre de diffusion validée par le DIP du projet "Parentalité et utilisation des écrans</a:t>
            </a:r>
            <a:endParaRPr/>
          </a:p>
          <a:p>
            <a:pPr indent="0" lvl="0" marL="265113" marR="0" rtl="0" algn="l">
              <a:lnSpc>
                <a:spcPct val="100000"/>
              </a:lnSpc>
              <a:spcBef>
                <a:spcPts val="200"/>
              </a:spcBef>
              <a:spcAft>
                <a:spcPts val="0"/>
              </a:spcAft>
              <a:buNone/>
            </a:pPr>
            <a:r>
              <a:rPr b="0" i="0" lang="fr-CH" sz="1200" u="none" cap="none" strike="noStrike">
                <a:solidFill>
                  <a:schemeClr val="dk1"/>
                </a:solidFill>
                <a:latin typeface="Arial"/>
                <a:ea typeface="Arial"/>
                <a:cs typeface="Arial"/>
                <a:sym typeface="Arial"/>
              </a:rPr>
              <a:t>chez les adolescents: 	le théâtre –forum comme outil de participation" </a:t>
            </a:r>
            <a:endParaRPr/>
          </a:p>
          <a:p>
            <a:pPr indent="0" lvl="0" marL="0" marR="0" rtl="0" algn="l">
              <a:lnSpc>
                <a:spcPct val="100000"/>
              </a:lnSpc>
              <a:spcBef>
                <a:spcPts val="200"/>
              </a:spcBef>
              <a:spcAft>
                <a:spcPts val="0"/>
              </a:spcAft>
              <a:buNone/>
            </a:pPr>
            <a:r>
              <a:rPr b="1" i="0" lang="fr-CH" sz="1200" u="none" cap="none" strike="noStrike">
                <a:solidFill>
                  <a:schemeClr val="dk1"/>
                </a:solidFill>
                <a:latin typeface="Arial"/>
                <a:ea typeface="Arial"/>
                <a:cs typeface="Arial"/>
                <a:sym typeface="Arial"/>
              </a:rPr>
              <a:t>En cours</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Communication aux établissements scolaires ES I et ES II de cette offre</a:t>
            </a:r>
            <a:endParaRPr/>
          </a:p>
          <a:p>
            <a:pPr indent="-285750" lvl="0" marL="285750" marR="0" rtl="0" algn="l">
              <a:lnSpc>
                <a:spcPct val="100000"/>
              </a:lnSpc>
              <a:spcBef>
                <a:spcPts val="200"/>
              </a:spcBef>
              <a:spcAft>
                <a:spcPts val="0"/>
              </a:spcAft>
              <a:buClr>
                <a:srgbClr val="000000"/>
              </a:buClr>
              <a:buSzPts val="1200"/>
              <a:buFont typeface="Arial"/>
              <a:buChar char="•"/>
            </a:pPr>
            <a:r>
              <a:rPr b="0" i="0" lang="fr-CH" sz="1200" u="none" cap="none" strike="noStrike">
                <a:solidFill>
                  <a:schemeClr val="dk1"/>
                </a:solidFill>
                <a:latin typeface="Arial"/>
                <a:ea typeface="Arial"/>
                <a:cs typeface="Arial"/>
                <a:sym typeface="Arial"/>
              </a:rPr>
              <a:t>Planification par Medialab des soirées de parents pour le 1</a:t>
            </a:r>
            <a:r>
              <a:rPr b="0" baseline="30000" i="0" lang="fr-CH" sz="1200" u="none" cap="none" strike="noStrike">
                <a:solidFill>
                  <a:schemeClr val="dk1"/>
                </a:solidFill>
                <a:latin typeface="Arial"/>
                <a:ea typeface="Arial"/>
                <a:cs typeface="Arial"/>
                <a:sym typeface="Arial"/>
              </a:rPr>
              <a:t>er</a:t>
            </a:r>
            <a:r>
              <a:rPr b="0" i="0" lang="fr-CH" sz="1200" u="none" cap="none" strike="noStrike">
                <a:solidFill>
                  <a:schemeClr val="dk1"/>
                </a:solidFill>
                <a:latin typeface="Arial"/>
                <a:ea typeface="Arial"/>
                <a:cs typeface="Arial"/>
                <a:sym typeface="Arial"/>
              </a:rPr>
              <a:t> semestre 2026</a:t>
            </a:r>
            <a:endParaRPr/>
          </a:p>
        </p:txBody>
      </p:sp>
      <p:sp>
        <p:nvSpPr>
          <p:cNvPr id="629" name="Google Shape;629;p64"/>
          <p:cNvSpPr txBox="1"/>
          <p:nvPr/>
        </p:nvSpPr>
        <p:spPr>
          <a:xfrm>
            <a:off x="2007741" y="4841304"/>
            <a:ext cx="4988379" cy="276999"/>
          </a:xfrm>
          <a:prstGeom prst="rect">
            <a:avLst/>
          </a:prstGeom>
          <a:solidFill>
            <a:srgbClr val="90CBF0"/>
          </a:solidFill>
          <a:ln cap="flat" cmpd="sng" w="25400">
            <a:solidFill>
              <a:srgbClr val="90CB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fr-CH" sz="1200" u="none" cap="none" strike="noStrike">
                <a:solidFill>
                  <a:srgbClr val="757070"/>
                </a:solidFill>
                <a:latin typeface="Arial"/>
                <a:ea typeface="Arial"/>
                <a:cs typeface="Arial"/>
                <a:sym typeface="Arial"/>
              </a:rPr>
              <a:t>Offre de prévention pour les parents par UNIGE (Medialab)</a:t>
            </a:r>
            <a:endParaRPr/>
          </a:p>
        </p:txBody>
      </p:sp>
      <p:pic>
        <p:nvPicPr>
          <p:cNvPr id="630" name="Google Shape;630;p64"/>
          <p:cNvPicPr preferRelativeResize="0"/>
          <p:nvPr/>
        </p:nvPicPr>
        <p:blipFill rotWithShape="1">
          <a:blip r:embed="rId5">
            <a:alphaModFix/>
          </a:blip>
          <a:srcRect b="0" l="0" r="0" t="0"/>
          <a:stretch/>
        </p:blipFill>
        <p:spPr>
          <a:xfrm>
            <a:off x="8404026" y="5160976"/>
            <a:ext cx="1859265" cy="127728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5"/>
          <p:cNvSpPr txBox="1"/>
          <p:nvPr>
            <p:ph type="title"/>
          </p:nvPr>
        </p:nvSpPr>
        <p:spPr>
          <a:xfrm>
            <a:off x="1981200" y="1839668"/>
            <a:ext cx="8229600" cy="347371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fr-CH">
                <a:solidFill>
                  <a:srgbClr val="2E75B5"/>
                </a:solidFill>
                <a:latin typeface="Arial"/>
                <a:ea typeface="Arial"/>
                <a:cs typeface="Arial"/>
                <a:sym typeface="Arial"/>
              </a:rPr>
              <a:t>Conclusions FR 10A exercice 2024-2025</a:t>
            </a: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&amp; Suites dès R25</a:t>
            </a:r>
            <a:br>
              <a:rPr lang="fr-CH">
                <a:solidFill>
                  <a:schemeClr val="lt1"/>
                </a:solidFill>
              </a:rPr>
            </a:br>
            <a:br>
              <a:rPr b="0" lang="fr-CH">
                <a:solidFill>
                  <a:srgbClr val="2E75B5"/>
                </a:solidFill>
                <a:latin typeface="Arial"/>
                <a:ea typeface="Arial"/>
                <a:cs typeface="Arial"/>
                <a:sym typeface="Arial"/>
              </a:rPr>
            </a:br>
            <a:endParaRPr b="0">
              <a:solidFill>
                <a:srgbClr val="2E75B5"/>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6"/>
          <p:cNvSpPr/>
          <p:nvPr/>
        </p:nvSpPr>
        <p:spPr>
          <a:xfrm>
            <a:off x="1636890" y="1095022"/>
            <a:ext cx="8918221" cy="5687190"/>
          </a:xfrm>
          <a:prstGeom prst="rect">
            <a:avLst/>
          </a:prstGeom>
          <a:solidFill>
            <a:srgbClr val="FFFF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3" name="Google Shape;643;p66"/>
          <p:cNvSpPr/>
          <p:nvPr/>
        </p:nvSpPr>
        <p:spPr>
          <a:xfrm>
            <a:off x="8692451" y="158044"/>
            <a:ext cx="1806221" cy="869071"/>
          </a:xfrm>
          <a:prstGeom prst="rect">
            <a:avLst/>
          </a:prstGeom>
          <a:solidFill>
            <a:srgbClr val="FFFF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4" name="Google Shape;644;p66"/>
          <p:cNvSpPr txBox="1"/>
          <p:nvPr/>
        </p:nvSpPr>
        <p:spPr>
          <a:xfrm>
            <a:off x="1721905" y="559233"/>
            <a:ext cx="658177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H" sz="1400" u="none" cap="none" strike="noStrike">
                <a:solidFill>
                  <a:srgbClr val="000000"/>
                </a:solidFill>
                <a:latin typeface="Arial"/>
                <a:ea typeface="Arial"/>
                <a:cs typeface="Arial"/>
                <a:sym typeface="Arial"/>
              </a:rPr>
              <a:t>Planning macro des sous-projets FR10A sur 2025-2026</a:t>
            </a:r>
            <a:endParaRPr b="0" i="1" sz="1600" u="none" cap="none" strike="noStrike">
              <a:solidFill>
                <a:srgbClr val="000000"/>
              </a:solidFill>
              <a:latin typeface="Arial"/>
              <a:ea typeface="Arial"/>
              <a:cs typeface="Arial"/>
              <a:sym typeface="Arial"/>
            </a:endParaRPr>
          </a:p>
        </p:txBody>
      </p:sp>
      <p:sp>
        <p:nvSpPr>
          <p:cNvPr id="645" name="Google Shape;645;p66"/>
          <p:cNvSpPr/>
          <p:nvPr/>
        </p:nvSpPr>
        <p:spPr>
          <a:xfrm rot="-5400000">
            <a:off x="1572027" y="1594084"/>
            <a:ext cx="807055" cy="60959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chemeClr val="dk1"/>
                </a:solidFill>
                <a:latin typeface="Arial"/>
                <a:ea typeface="Arial"/>
                <a:cs typeface="Arial"/>
                <a:sym typeface="Arial"/>
              </a:rPr>
              <a:t>Prévention des consommations à risque</a:t>
            </a:r>
            <a:endParaRPr/>
          </a:p>
        </p:txBody>
      </p:sp>
      <p:sp>
        <p:nvSpPr>
          <p:cNvPr id="646" name="Google Shape;646;p66"/>
          <p:cNvSpPr/>
          <p:nvPr/>
        </p:nvSpPr>
        <p:spPr>
          <a:xfrm rot="-5400000">
            <a:off x="1572027" y="2475281"/>
            <a:ext cx="807055" cy="609595"/>
          </a:xfrm>
          <a:prstGeom prst="rect">
            <a:avLst/>
          </a:prstGeom>
          <a:solidFill>
            <a:srgbClr val="FF99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chemeClr val="dk1"/>
                </a:solidFill>
                <a:latin typeface="Arial"/>
                <a:ea typeface="Arial"/>
                <a:cs typeface="Arial"/>
                <a:sym typeface="Arial"/>
              </a:rPr>
              <a:t>Vie affective et santé sexuelle</a:t>
            </a:r>
            <a:endParaRPr/>
          </a:p>
        </p:txBody>
      </p:sp>
      <p:sp>
        <p:nvSpPr>
          <p:cNvPr id="647" name="Google Shape;647;p66"/>
          <p:cNvSpPr/>
          <p:nvPr/>
        </p:nvSpPr>
        <p:spPr>
          <a:xfrm rot="-5400000">
            <a:off x="1572027" y="3352004"/>
            <a:ext cx="807055" cy="609595"/>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chemeClr val="dk1"/>
                </a:solidFill>
                <a:latin typeface="Arial"/>
                <a:ea typeface="Arial"/>
                <a:cs typeface="Arial"/>
                <a:sym typeface="Arial"/>
              </a:rPr>
              <a:t>De bonnes habitudes de vie</a:t>
            </a:r>
            <a:endParaRPr/>
          </a:p>
        </p:txBody>
      </p:sp>
      <p:sp>
        <p:nvSpPr>
          <p:cNvPr id="648" name="Google Shape;648;p66"/>
          <p:cNvSpPr/>
          <p:nvPr/>
        </p:nvSpPr>
        <p:spPr>
          <a:xfrm rot="-5400000">
            <a:off x="1572027" y="4228727"/>
            <a:ext cx="807055" cy="60959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chemeClr val="dk1"/>
                </a:solidFill>
                <a:latin typeface="Arial"/>
                <a:ea typeface="Arial"/>
                <a:cs typeface="Arial"/>
                <a:sym typeface="Arial"/>
              </a:rPr>
              <a:t>Rester en bonne santé mentale</a:t>
            </a:r>
            <a:endParaRPr/>
          </a:p>
        </p:txBody>
      </p:sp>
      <p:sp>
        <p:nvSpPr>
          <p:cNvPr id="649" name="Google Shape;649;p66"/>
          <p:cNvSpPr/>
          <p:nvPr/>
        </p:nvSpPr>
        <p:spPr>
          <a:xfrm rot="-5400000">
            <a:off x="1562440" y="5105449"/>
            <a:ext cx="807055" cy="60959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chemeClr val="dk1"/>
                </a:solidFill>
                <a:latin typeface="Arial"/>
                <a:ea typeface="Arial"/>
                <a:cs typeface="Arial"/>
                <a:sym typeface="Arial"/>
              </a:rPr>
              <a:t>Se former aux gestes qui sauvent</a:t>
            </a:r>
            <a:endParaRPr/>
          </a:p>
        </p:txBody>
      </p:sp>
      <p:sp>
        <p:nvSpPr>
          <p:cNvPr id="650" name="Google Shape;650;p66"/>
          <p:cNvSpPr txBox="1"/>
          <p:nvPr/>
        </p:nvSpPr>
        <p:spPr>
          <a:xfrm>
            <a:off x="2449687" y="1218773"/>
            <a:ext cx="8003822" cy="246221"/>
          </a:xfrm>
          <a:prstGeom prst="rect">
            <a:avLst/>
          </a:prstGeom>
          <a:noFill/>
          <a:ln>
            <a:noFill/>
          </a:ln>
        </p:spPr>
        <p:txBody>
          <a:bodyPr anchorCtr="0" anchor="t" bIns="45700" lIns="91425" spcFirstLastPara="1" rIns="91425" wrap="square" tIns="45700">
            <a:spAutoFit/>
          </a:bodyPr>
          <a:lstStyle/>
          <a:p>
            <a:pPr indent="-90488" lvl="0" marL="90488" marR="0" rtl="0" algn="l">
              <a:lnSpc>
                <a:spcPct val="100000"/>
              </a:lnSpc>
              <a:spcBef>
                <a:spcPts val="0"/>
              </a:spcBef>
              <a:spcAft>
                <a:spcPts val="0"/>
              </a:spcAft>
              <a:buNone/>
            </a:pPr>
            <a:r>
              <a:rPr b="1" i="0" lang="fr-CH" sz="1000" u="none" cap="none" strike="noStrike">
                <a:solidFill>
                  <a:srgbClr val="000000"/>
                </a:solidFill>
                <a:latin typeface="Arial"/>
                <a:ea typeface="Arial"/>
                <a:cs typeface="Arial"/>
                <a:sym typeface="Arial"/>
              </a:rPr>
              <a:t>Août         Septembre         Octobre         Novembre         Décembre         Janvier         Février          Mars         Avril         Mai         Juin</a:t>
            </a:r>
            <a:endParaRPr/>
          </a:p>
        </p:txBody>
      </p:sp>
      <p:sp>
        <p:nvSpPr>
          <p:cNvPr id="651" name="Google Shape;651;p66"/>
          <p:cNvSpPr/>
          <p:nvPr/>
        </p:nvSpPr>
        <p:spPr>
          <a:xfrm>
            <a:off x="2449687" y="1560895"/>
            <a:ext cx="2991556" cy="137642"/>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Finalisation note d’initialisation et envoi au COPIL</a:t>
            </a:r>
            <a:endParaRPr/>
          </a:p>
        </p:txBody>
      </p:sp>
      <p:cxnSp>
        <p:nvCxnSpPr>
          <p:cNvPr id="652" name="Google Shape;652;p66"/>
          <p:cNvCxnSpPr/>
          <p:nvPr/>
        </p:nvCxnSpPr>
        <p:spPr>
          <a:xfrm>
            <a:off x="7277100" y="1481116"/>
            <a:ext cx="0" cy="5179277"/>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sp>
        <p:nvSpPr>
          <p:cNvPr id="653" name="Google Shape;653;p66"/>
          <p:cNvSpPr/>
          <p:nvPr/>
        </p:nvSpPr>
        <p:spPr>
          <a:xfrm>
            <a:off x="4243698" y="1911493"/>
            <a:ext cx="2587002" cy="176612"/>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Lancement comité de suivi du sous-projet</a:t>
            </a:r>
            <a:endParaRPr/>
          </a:p>
        </p:txBody>
      </p:sp>
      <p:sp>
        <p:nvSpPr>
          <p:cNvPr id="654" name="Google Shape;654;p66"/>
          <p:cNvSpPr/>
          <p:nvPr/>
        </p:nvSpPr>
        <p:spPr>
          <a:xfrm>
            <a:off x="6181127" y="2971980"/>
            <a:ext cx="2816578" cy="166128"/>
          </a:xfrm>
          <a:prstGeom prst="homePlate">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Lancement projet pilote Alternatives</a:t>
            </a:r>
            <a:endParaRPr/>
          </a:p>
        </p:txBody>
      </p:sp>
      <p:sp>
        <p:nvSpPr>
          <p:cNvPr id="655" name="Google Shape;655;p66"/>
          <p:cNvSpPr/>
          <p:nvPr/>
        </p:nvSpPr>
        <p:spPr>
          <a:xfrm>
            <a:off x="6830700" y="2411384"/>
            <a:ext cx="2166996" cy="280584"/>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Si Validation nouvelle proposition du cours 3P, adaptation et tests</a:t>
            </a:r>
            <a:endParaRPr/>
          </a:p>
        </p:txBody>
      </p:sp>
      <p:sp>
        <p:nvSpPr>
          <p:cNvPr id="656" name="Google Shape;656;p66"/>
          <p:cNvSpPr/>
          <p:nvPr/>
        </p:nvSpPr>
        <p:spPr>
          <a:xfrm>
            <a:off x="8737606" y="191910"/>
            <a:ext cx="203200" cy="136734"/>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7" name="Google Shape;657;p66"/>
          <p:cNvSpPr/>
          <p:nvPr/>
        </p:nvSpPr>
        <p:spPr>
          <a:xfrm>
            <a:off x="8737606" y="490866"/>
            <a:ext cx="203200" cy="136734"/>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8" name="Google Shape;658;p66"/>
          <p:cNvSpPr/>
          <p:nvPr/>
        </p:nvSpPr>
        <p:spPr>
          <a:xfrm>
            <a:off x="8737606" y="802215"/>
            <a:ext cx="203200" cy="136734"/>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9" name="Google Shape;659;p66"/>
          <p:cNvSpPr txBox="1"/>
          <p:nvPr/>
        </p:nvSpPr>
        <p:spPr>
          <a:xfrm>
            <a:off x="8952551" y="136275"/>
            <a:ext cx="1930400"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Initialisation / conception</a:t>
            </a:r>
            <a:endParaRPr/>
          </a:p>
          <a:p>
            <a:pPr indent="0" lvl="0"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Projets pilotes</a:t>
            </a:r>
            <a:endParaRPr/>
          </a:p>
          <a:p>
            <a:pPr indent="0" lvl="0"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CH" sz="1000" u="none" cap="none" strike="noStrike">
                <a:solidFill>
                  <a:srgbClr val="000000"/>
                </a:solidFill>
                <a:latin typeface="Arial"/>
                <a:ea typeface="Arial"/>
                <a:cs typeface="Arial"/>
                <a:sym typeface="Arial"/>
              </a:rPr>
              <a:t>Déploiement</a:t>
            </a:r>
            <a:endParaRPr/>
          </a:p>
        </p:txBody>
      </p:sp>
      <p:sp>
        <p:nvSpPr>
          <p:cNvPr id="660" name="Google Shape;660;p66"/>
          <p:cNvSpPr/>
          <p:nvPr/>
        </p:nvSpPr>
        <p:spPr>
          <a:xfrm>
            <a:off x="8920524" y="2381527"/>
            <a:ext cx="1431386" cy="144575"/>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Pilote 3P</a:t>
            </a:r>
            <a:endParaRPr/>
          </a:p>
        </p:txBody>
      </p:sp>
      <p:sp>
        <p:nvSpPr>
          <p:cNvPr id="661" name="Google Shape;661;p66"/>
          <p:cNvSpPr/>
          <p:nvPr/>
        </p:nvSpPr>
        <p:spPr>
          <a:xfrm>
            <a:off x="8920524" y="2778307"/>
            <a:ext cx="1510396" cy="153092"/>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50" u="none" cap="none" strike="noStrike">
                <a:solidFill>
                  <a:schemeClr val="lt1"/>
                </a:solidFill>
                <a:latin typeface="Arial"/>
                <a:ea typeface="Arial"/>
                <a:cs typeface="Arial"/>
                <a:sym typeface="Arial"/>
              </a:rPr>
              <a:t>Déploiement cours 7P</a:t>
            </a:r>
            <a:endParaRPr/>
          </a:p>
        </p:txBody>
      </p:sp>
      <p:sp>
        <p:nvSpPr>
          <p:cNvPr id="662" name="Google Shape;662;p66"/>
          <p:cNvSpPr/>
          <p:nvPr/>
        </p:nvSpPr>
        <p:spPr>
          <a:xfrm>
            <a:off x="6830700" y="2783837"/>
            <a:ext cx="1863126" cy="147563"/>
          </a:xfrm>
          <a:prstGeom prst="homePlate">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Classes pilotes cours 7P</a:t>
            </a:r>
            <a:endParaRPr/>
          </a:p>
        </p:txBody>
      </p:sp>
      <p:sp>
        <p:nvSpPr>
          <p:cNvPr id="663" name="Google Shape;663;p66"/>
          <p:cNvSpPr/>
          <p:nvPr/>
        </p:nvSpPr>
        <p:spPr>
          <a:xfrm>
            <a:off x="4243699" y="2789182"/>
            <a:ext cx="2512699" cy="145664"/>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Finalisation cours 7P</a:t>
            </a:r>
            <a:endParaRPr/>
          </a:p>
        </p:txBody>
      </p:sp>
      <p:sp>
        <p:nvSpPr>
          <p:cNvPr id="664" name="Google Shape;664;p66"/>
          <p:cNvSpPr/>
          <p:nvPr/>
        </p:nvSpPr>
        <p:spPr>
          <a:xfrm>
            <a:off x="2602087" y="3350187"/>
            <a:ext cx="2991556" cy="244960"/>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Finalisation note d’initialisation et envoi au COPIL</a:t>
            </a:r>
            <a:endParaRPr/>
          </a:p>
        </p:txBody>
      </p:sp>
      <p:sp>
        <p:nvSpPr>
          <p:cNvPr id="665" name="Google Shape;665;p66"/>
          <p:cNvSpPr/>
          <p:nvPr/>
        </p:nvSpPr>
        <p:spPr>
          <a:xfrm>
            <a:off x="3341515" y="4202501"/>
            <a:ext cx="3189089" cy="152398"/>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Mise en contact des prestataires et des pilotes</a:t>
            </a:r>
            <a:endParaRPr/>
          </a:p>
        </p:txBody>
      </p:sp>
      <p:sp>
        <p:nvSpPr>
          <p:cNvPr id="666" name="Google Shape;666;p66"/>
          <p:cNvSpPr/>
          <p:nvPr/>
        </p:nvSpPr>
        <p:spPr>
          <a:xfrm>
            <a:off x="6880574" y="4214998"/>
            <a:ext cx="3471337" cy="169972"/>
          </a:xfrm>
          <a:prstGeom prst="homePlate">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Lancement des projets pilotes et évaluations</a:t>
            </a:r>
            <a:endParaRPr/>
          </a:p>
        </p:txBody>
      </p:sp>
      <p:sp>
        <p:nvSpPr>
          <p:cNvPr id="667" name="Google Shape;667;p66"/>
          <p:cNvSpPr/>
          <p:nvPr/>
        </p:nvSpPr>
        <p:spPr>
          <a:xfrm>
            <a:off x="5192889" y="2157774"/>
            <a:ext cx="5085872" cy="106875"/>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2025 tournée théâtre forum Caméléon Trop le trip ce truc dans 7 CO </a:t>
            </a:r>
            <a:endParaRPr/>
          </a:p>
        </p:txBody>
      </p:sp>
      <p:sp>
        <p:nvSpPr>
          <p:cNvPr id="668" name="Google Shape;668;p66"/>
          <p:cNvSpPr/>
          <p:nvPr/>
        </p:nvSpPr>
        <p:spPr>
          <a:xfrm>
            <a:off x="3431357" y="1740104"/>
            <a:ext cx="5566339" cy="136431"/>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Déploiement des actions 4.4 pour les ES II inscrits </a:t>
            </a:r>
            <a:endParaRPr/>
          </a:p>
        </p:txBody>
      </p:sp>
      <p:sp>
        <p:nvSpPr>
          <p:cNvPr id="669" name="Google Shape;669;p66"/>
          <p:cNvSpPr/>
          <p:nvPr/>
        </p:nvSpPr>
        <p:spPr>
          <a:xfrm>
            <a:off x="4091298" y="4451270"/>
            <a:ext cx="887096" cy="42521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Semaine de la santé mentale</a:t>
            </a:r>
            <a:endParaRPr/>
          </a:p>
        </p:txBody>
      </p:sp>
      <p:sp>
        <p:nvSpPr>
          <p:cNvPr id="670" name="Google Shape;670;p66"/>
          <p:cNvSpPr/>
          <p:nvPr/>
        </p:nvSpPr>
        <p:spPr>
          <a:xfrm>
            <a:off x="2440100" y="5038682"/>
            <a:ext cx="1541064" cy="258425"/>
          </a:xfrm>
          <a:prstGeom prst="homePlate">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Bilan première phase pilote </a:t>
            </a:r>
            <a:endParaRPr/>
          </a:p>
        </p:txBody>
      </p:sp>
      <p:sp>
        <p:nvSpPr>
          <p:cNvPr id="671" name="Google Shape;671;p66"/>
          <p:cNvSpPr/>
          <p:nvPr/>
        </p:nvSpPr>
        <p:spPr>
          <a:xfrm>
            <a:off x="5183302" y="5048718"/>
            <a:ext cx="3210376" cy="248388"/>
          </a:xfrm>
          <a:prstGeom prst="homePlate">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Lancement deuxième phase pilote cours 7P formation aux premiers secours </a:t>
            </a:r>
            <a:endParaRPr/>
          </a:p>
        </p:txBody>
      </p:sp>
      <p:sp>
        <p:nvSpPr>
          <p:cNvPr id="672" name="Google Shape;672;p66"/>
          <p:cNvSpPr/>
          <p:nvPr/>
        </p:nvSpPr>
        <p:spPr>
          <a:xfrm>
            <a:off x="4884014" y="5463520"/>
            <a:ext cx="2393086" cy="292219"/>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800" u="none" cap="none" strike="noStrike">
                <a:solidFill>
                  <a:schemeClr val="dk1"/>
                </a:solidFill>
                <a:latin typeface="Arial"/>
                <a:ea typeface="Arial"/>
                <a:cs typeface="Arial"/>
                <a:sym typeface="Arial"/>
              </a:rPr>
              <a:t>Lancement groupe de travail déploiement cours 11ème CO</a:t>
            </a:r>
            <a:endParaRPr/>
          </a:p>
        </p:txBody>
      </p:sp>
      <p:sp>
        <p:nvSpPr>
          <p:cNvPr id="673" name="Google Shape;673;p66"/>
          <p:cNvSpPr/>
          <p:nvPr/>
        </p:nvSpPr>
        <p:spPr>
          <a:xfrm>
            <a:off x="8920524" y="3469583"/>
            <a:ext cx="887096" cy="251845"/>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Master chef des goûters</a:t>
            </a:r>
            <a:endParaRPr/>
          </a:p>
        </p:txBody>
      </p:sp>
      <p:sp>
        <p:nvSpPr>
          <p:cNvPr id="674" name="Google Shape;674;p66"/>
          <p:cNvSpPr/>
          <p:nvPr/>
        </p:nvSpPr>
        <p:spPr>
          <a:xfrm rot="-5400000">
            <a:off x="1562440" y="5975435"/>
            <a:ext cx="807055" cy="6095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1000" u="none" cap="none" strike="noStrike">
                <a:solidFill>
                  <a:schemeClr val="dk1"/>
                </a:solidFill>
                <a:latin typeface="Arial"/>
                <a:ea typeface="Arial"/>
                <a:cs typeface="Arial"/>
                <a:sym typeface="Arial"/>
              </a:rPr>
              <a:t>Santé et usages  numériques</a:t>
            </a:r>
            <a:endParaRPr/>
          </a:p>
        </p:txBody>
      </p:sp>
      <p:sp>
        <p:nvSpPr>
          <p:cNvPr id="675" name="Google Shape;675;p66"/>
          <p:cNvSpPr/>
          <p:nvPr/>
        </p:nvSpPr>
        <p:spPr>
          <a:xfrm>
            <a:off x="2385976" y="5859513"/>
            <a:ext cx="1814734" cy="281124"/>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Distribution supports Etat - AI  - Vivre avec les écrans </a:t>
            </a:r>
            <a:endParaRPr/>
          </a:p>
        </p:txBody>
      </p:sp>
      <p:sp>
        <p:nvSpPr>
          <p:cNvPr id="676" name="Google Shape;676;p66"/>
          <p:cNvSpPr/>
          <p:nvPr/>
        </p:nvSpPr>
        <p:spPr>
          <a:xfrm>
            <a:off x="3207357" y="6369442"/>
            <a:ext cx="2371055" cy="164819"/>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Lancement du groupe de travail sommeil</a:t>
            </a:r>
            <a:endParaRPr/>
          </a:p>
        </p:txBody>
      </p:sp>
      <p:sp>
        <p:nvSpPr>
          <p:cNvPr id="677" name="Google Shape;677;p66"/>
          <p:cNvSpPr/>
          <p:nvPr/>
        </p:nvSpPr>
        <p:spPr>
          <a:xfrm>
            <a:off x="4968807" y="5925278"/>
            <a:ext cx="4222313" cy="147355"/>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800" u="none" cap="none" strike="noStrike">
                <a:solidFill>
                  <a:schemeClr val="lt1"/>
                </a:solidFill>
                <a:latin typeface="Arial"/>
                <a:ea typeface="Arial"/>
                <a:cs typeface="Arial"/>
                <a:sym typeface="Arial"/>
              </a:rPr>
              <a:t>Tournée pièce Caméléon harcèlement/cyberharcèlement Un pour tous, tous pourris ! </a:t>
            </a:r>
            <a:endParaRPr/>
          </a:p>
        </p:txBody>
      </p:sp>
      <p:sp>
        <p:nvSpPr>
          <p:cNvPr id="678" name="Google Shape;678;p66"/>
          <p:cNvSpPr/>
          <p:nvPr/>
        </p:nvSpPr>
        <p:spPr>
          <a:xfrm>
            <a:off x="3421768" y="6131897"/>
            <a:ext cx="5757596" cy="139091"/>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Groupe de travail dossier pédagogique de la pièce de théâtre – Un pour tous, tous pourris</a:t>
            </a:r>
            <a:endParaRPr/>
          </a:p>
        </p:txBody>
      </p:sp>
      <p:sp>
        <p:nvSpPr>
          <p:cNvPr id="679" name="Google Shape;679;p66"/>
          <p:cNvSpPr/>
          <p:nvPr/>
        </p:nvSpPr>
        <p:spPr>
          <a:xfrm>
            <a:off x="5578412" y="6327465"/>
            <a:ext cx="4763911" cy="253391"/>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Déploiement interventions RNVP sur les jeux vidéo et réseaux sociaux dans  11 CO 11ème  et évaluation</a:t>
            </a:r>
            <a:endParaRPr/>
          </a:p>
        </p:txBody>
      </p:sp>
      <p:sp>
        <p:nvSpPr>
          <p:cNvPr id="680" name="Google Shape;680;p66"/>
          <p:cNvSpPr/>
          <p:nvPr/>
        </p:nvSpPr>
        <p:spPr>
          <a:xfrm>
            <a:off x="3446992" y="6623073"/>
            <a:ext cx="6953356" cy="169971"/>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Création avec AI vidéo Grandir avec les écrans – 2- 3ans </a:t>
            </a:r>
            <a:endParaRPr/>
          </a:p>
        </p:txBody>
      </p:sp>
      <p:sp>
        <p:nvSpPr>
          <p:cNvPr id="681" name="Google Shape;681;p66"/>
          <p:cNvSpPr/>
          <p:nvPr/>
        </p:nvSpPr>
        <p:spPr>
          <a:xfrm>
            <a:off x="7302030" y="5463520"/>
            <a:ext cx="2033879" cy="292219"/>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800" u="none" cap="none" strike="noStrike">
                <a:solidFill>
                  <a:schemeClr val="dk1"/>
                </a:solidFill>
                <a:latin typeface="Arial"/>
                <a:ea typeface="Arial"/>
                <a:cs typeface="Arial"/>
                <a:sym typeface="Arial"/>
              </a:rPr>
              <a:t>Note de synthèse pour décision COPIL et DIP</a:t>
            </a:r>
            <a:endParaRPr/>
          </a:p>
        </p:txBody>
      </p:sp>
      <p:cxnSp>
        <p:nvCxnSpPr>
          <p:cNvPr id="682" name="Google Shape;682;p66"/>
          <p:cNvCxnSpPr/>
          <p:nvPr/>
        </p:nvCxnSpPr>
        <p:spPr>
          <a:xfrm>
            <a:off x="2440101" y="2302409"/>
            <a:ext cx="8013409" cy="0"/>
          </a:xfrm>
          <a:prstGeom prst="straightConnector1">
            <a:avLst/>
          </a:prstGeom>
          <a:noFill/>
          <a:ln cap="flat" cmpd="sng" w="9525">
            <a:solidFill>
              <a:schemeClr val="dk1"/>
            </a:solidFill>
            <a:prstDash val="dash"/>
            <a:round/>
            <a:headEnd len="sm" w="sm" type="none"/>
            <a:tailEnd len="sm" w="sm" type="none"/>
          </a:ln>
        </p:spPr>
      </p:cxnSp>
      <p:cxnSp>
        <p:nvCxnSpPr>
          <p:cNvPr id="683" name="Google Shape;683;p66"/>
          <p:cNvCxnSpPr/>
          <p:nvPr/>
        </p:nvCxnSpPr>
        <p:spPr>
          <a:xfrm>
            <a:off x="2386940" y="3220355"/>
            <a:ext cx="8013409" cy="0"/>
          </a:xfrm>
          <a:prstGeom prst="straightConnector1">
            <a:avLst/>
          </a:prstGeom>
          <a:noFill/>
          <a:ln cap="flat" cmpd="sng" w="9525">
            <a:solidFill>
              <a:schemeClr val="dk1"/>
            </a:solidFill>
            <a:prstDash val="dash"/>
            <a:round/>
            <a:headEnd len="sm" w="sm" type="none"/>
            <a:tailEnd len="sm" w="sm" type="none"/>
          </a:ln>
        </p:spPr>
      </p:cxnSp>
      <p:cxnSp>
        <p:nvCxnSpPr>
          <p:cNvPr id="684" name="Google Shape;684;p66"/>
          <p:cNvCxnSpPr/>
          <p:nvPr/>
        </p:nvCxnSpPr>
        <p:spPr>
          <a:xfrm>
            <a:off x="2362140" y="4081585"/>
            <a:ext cx="8013409" cy="0"/>
          </a:xfrm>
          <a:prstGeom prst="straightConnector1">
            <a:avLst/>
          </a:prstGeom>
          <a:noFill/>
          <a:ln cap="flat" cmpd="sng" w="9525">
            <a:solidFill>
              <a:schemeClr val="dk1"/>
            </a:solidFill>
            <a:prstDash val="dash"/>
            <a:round/>
            <a:headEnd len="sm" w="sm" type="none"/>
            <a:tailEnd len="sm" w="sm" type="none"/>
          </a:ln>
        </p:spPr>
      </p:cxnSp>
      <p:cxnSp>
        <p:nvCxnSpPr>
          <p:cNvPr id="685" name="Google Shape;685;p66"/>
          <p:cNvCxnSpPr/>
          <p:nvPr/>
        </p:nvCxnSpPr>
        <p:spPr>
          <a:xfrm>
            <a:off x="2337340" y="4978255"/>
            <a:ext cx="8013409" cy="0"/>
          </a:xfrm>
          <a:prstGeom prst="straightConnector1">
            <a:avLst/>
          </a:prstGeom>
          <a:noFill/>
          <a:ln cap="flat" cmpd="sng" w="9525">
            <a:solidFill>
              <a:schemeClr val="dk1"/>
            </a:solidFill>
            <a:prstDash val="dash"/>
            <a:round/>
            <a:headEnd len="sm" w="sm" type="none"/>
            <a:tailEnd len="sm" w="sm" type="none"/>
          </a:ln>
        </p:spPr>
      </p:cxnSp>
      <p:cxnSp>
        <p:nvCxnSpPr>
          <p:cNvPr id="686" name="Google Shape;686;p66"/>
          <p:cNvCxnSpPr/>
          <p:nvPr/>
        </p:nvCxnSpPr>
        <p:spPr>
          <a:xfrm>
            <a:off x="2312540" y="5839485"/>
            <a:ext cx="8013409" cy="0"/>
          </a:xfrm>
          <a:prstGeom prst="straightConnector1">
            <a:avLst/>
          </a:prstGeom>
          <a:noFill/>
          <a:ln cap="flat" cmpd="sng" w="9525">
            <a:solidFill>
              <a:schemeClr val="dk1"/>
            </a:solidFill>
            <a:prstDash val="dash"/>
            <a:round/>
            <a:headEnd len="sm" w="sm" type="none"/>
            <a:tailEnd len="sm" w="sm" type="none"/>
          </a:ln>
        </p:spPr>
      </p:cxnSp>
      <p:sp>
        <p:nvSpPr>
          <p:cNvPr id="687" name="Google Shape;687;p66"/>
          <p:cNvSpPr/>
          <p:nvPr/>
        </p:nvSpPr>
        <p:spPr>
          <a:xfrm>
            <a:off x="5610415" y="3595148"/>
            <a:ext cx="1838396" cy="475607"/>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dk1"/>
                </a:solidFill>
                <a:latin typeface="Arial"/>
                <a:ea typeface="Arial"/>
                <a:cs typeface="Arial"/>
                <a:sym typeface="Arial"/>
              </a:rPr>
              <a:t>Webinaire de lancement pour les apprentissages fondamentaux en salle de jeu</a:t>
            </a:r>
            <a:endParaRPr/>
          </a:p>
        </p:txBody>
      </p:sp>
      <p:sp>
        <p:nvSpPr>
          <p:cNvPr id="688" name="Google Shape;688;p66"/>
          <p:cNvSpPr/>
          <p:nvPr/>
        </p:nvSpPr>
        <p:spPr>
          <a:xfrm>
            <a:off x="1721904" y="119186"/>
            <a:ext cx="3355450" cy="25702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fr-CH" sz="1400" u="none" cap="none" strike="noStrike">
                <a:solidFill>
                  <a:schemeClr val="lt1"/>
                </a:solidFill>
                <a:latin typeface="Arial"/>
                <a:ea typeface="Arial"/>
                <a:cs typeface="Arial"/>
                <a:sym typeface="Arial"/>
              </a:rPr>
              <a:t>CoDIP du 16 octobre 2025</a:t>
            </a:r>
            <a:endParaRPr/>
          </a:p>
        </p:txBody>
      </p:sp>
      <p:sp>
        <p:nvSpPr>
          <p:cNvPr id="689" name="Google Shape;689;p66"/>
          <p:cNvSpPr/>
          <p:nvPr/>
        </p:nvSpPr>
        <p:spPr>
          <a:xfrm>
            <a:off x="6960059" y="1580039"/>
            <a:ext cx="2375851" cy="135647"/>
          </a:xfrm>
          <a:prstGeom prst="homePlate">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CH" sz="900" u="none" cap="none" strike="noStrike">
                <a:solidFill>
                  <a:schemeClr val="lt1"/>
                </a:solidFill>
                <a:latin typeface="Arial"/>
                <a:ea typeface="Arial"/>
                <a:cs typeface="Arial"/>
                <a:sym typeface="Arial"/>
              </a:rPr>
              <a:t>Lancement projet pilote FFF</a:t>
            </a:r>
            <a:endParaRPr/>
          </a:p>
        </p:txBody>
      </p:sp>
      <p:sp>
        <p:nvSpPr>
          <p:cNvPr id="690" name="Google Shape;690;p66"/>
          <p:cNvSpPr txBox="1"/>
          <p:nvPr/>
        </p:nvSpPr>
        <p:spPr>
          <a:xfrm>
            <a:off x="63434" y="1146418"/>
            <a:ext cx="1465660" cy="52937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H" sz="1600" u="none" cap="none" strike="noStrike">
                <a:solidFill>
                  <a:srgbClr val="000000"/>
                </a:solidFill>
                <a:latin typeface="Arial"/>
                <a:ea typeface="Arial"/>
                <a:cs typeface="Arial"/>
                <a:sym typeface="Arial"/>
              </a:rPr>
              <a:t>Sous-projets</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fr-CH" sz="1600" u="none" cap="none" strike="noStrike">
                <a:solidFill>
                  <a:srgbClr val="000000"/>
                </a:solidFill>
                <a:latin typeface="Arial"/>
                <a:ea typeface="Arial"/>
                <a:cs typeface="Arial"/>
                <a:sym typeface="Arial"/>
              </a:rPr>
              <a:t>1</a:t>
            </a:r>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fr-CH" sz="1600" u="none" cap="none" strike="noStrike">
                <a:solidFill>
                  <a:srgbClr val="000000"/>
                </a:solidFill>
                <a:latin typeface="Arial"/>
                <a:ea typeface="Arial"/>
                <a:cs typeface="Arial"/>
                <a:sym typeface="Arial"/>
              </a:rPr>
              <a:t>2</a:t>
            </a:r>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fr-CH" sz="1600" u="none" cap="none" strike="noStrike">
                <a:solidFill>
                  <a:srgbClr val="000000"/>
                </a:solidFill>
                <a:latin typeface="Arial"/>
                <a:ea typeface="Arial"/>
                <a:cs typeface="Arial"/>
                <a:sym typeface="Arial"/>
              </a:rPr>
              <a:t>3 - 4</a:t>
            </a:r>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fr-CH" sz="1600" u="none" cap="none" strike="noStrike">
                <a:solidFill>
                  <a:srgbClr val="000000"/>
                </a:solidFill>
                <a:latin typeface="Arial"/>
                <a:ea typeface="Arial"/>
                <a:cs typeface="Arial"/>
                <a:sym typeface="Arial"/>
              </a:rPr>
              <a:t>5</a:t>
            </a:r>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fr-CH" sz="1600" u="none" cap="none" strike="noStrike">
                <a:solidFill>
                  <a:srgbClr val="000000"/>
                </a:solidFill>
                <a:latin typeface="Arial"/>
                <a:ea typeface="Arial"/>
                <a:cs typeface="Arial"/>
                <a:sym typeface="Arial"/>
              </a:rPr>
              <a:t>6</a:t>
            </a:r>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fr-CH" sz="1600" u="none" cap="none" strike="noStrike">
                <a:solidFill>
                  <a:srgbClr val="000000"/>
                </a:solidFill>
                <a:latin typeface="Arial"/>
                <a:ea typeface="Arial"/>
                <a:cs typeface="Arial"/>
                <a:sym typeface="Arial"/>
              </a:rPr>
              <a:t>7</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7"/>
          <p:cNvSpPr txBox="1"/>
          <p:nvPr/>
        </p:nvSpPr>
        <p:spPr>
          <a:xfrm>
            <a:off x="1625596" y="1631371"/>
            <a:ext cx="8915400" cy="40338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80"/>
              <a:buFont typeface="Arial"/>
              <a:buNone/>
            </a:pPr>
            <a:r>
              <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480"/>
              </a:spcBef>
              <a:spcAft>
                <a:spcPts val="0"/>
              </a:spcAft>
              <a:buClr>
                <a:srgbClr val="000000"/>
              </a:buClr>
              <a:buSzPts val="2280"/>
              <a:buFont typeface="Arial"/>
              <a:buNone/>
            </a:pPr>
            <a:r>
              <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680"/>
              </a:spcBef>
              <a:spcAft>
                <a:spcPts val="0"/>
              </a:spcAft>
              <a:buClr>
                <a:srgbClr val="000000"/>
              </a:buClr>
              <a:buSzPts val="3230"/>
              <a:buFont typeface="Arial"/>
              <a:buNone/>
            </a:pPr>
            <a:r>
              <a:rPr b="1" i="0" lang="fr-CH" sz="3400" u="none" cap="none" strike="noStrike">
                <a:solidFill>
                  <a:schemeClr val="dk1"/>
                </a:solidFill>
                <a:latin typeface="Arial"/>
                <a:ea typeface="Arial"/>
                <a:cs typeface="Arial"/>
                <a:sym typeface="Arial"/>
              </a:rPr>
              <a:t>Merci de votre attention</a:t>
            </a:r>
            <a:endParaRPr/>
          </a:p>
        </p:txBody>
      </p:sp>
      <p:sp>
        <p:nvSpPr>
          <p:cNvPr id="697" name="Google Shape;697;p67"/>
          <p:cNvSpPr txBox="1"/>
          <p:nvPr>
            <p:ph idx="10" type="dt"/>
          </p:nvPr>
        </p:nvSpPr>
        <p:spPr>
          <a:xfrm>
            <a:off x="2954338" y="6029326"/>
            <a:ext cx="7480300" cy="2730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CH"/>
              <a:t>Office de l'enfance et de la jeunesse</a:t>
            </a:r>
            <a:endParaRPr/>
          </a:p>
          <a:p>
            <a:pPr indent="0" lvl="0" marL="0" rtl="0" algn="l">
              <a:lnSpc>
                <a:spcPct val="100000"/>
              </a:lnSpc>
              <a:spcBef>
                <a:spcPts val="0"/>
              </a:spcBef>
              <a:spcAft>
                <a:spcPts val="0"/>
              </a:spcAft>
              <a:buSzPts val="1400"/>
              <a:buNone/>
            </a:pPr>
            <a:r>
              <a:rPr lang="fr-CH"/>
              <a:t>Pôle promotion de la santé et prévention</a:t>
            </a:r>
            <a:endParaRPr/>
          </a:p>
        </p:txBody>
      </p:sp>
      <p:sp>
        <p:nvSpPr>
          <p:cNvPr id="698" name="Google Shape;698;p67"/>
          <p:cNvSpPr txBox="1"/>
          <p:nvPr>
            <p:ph idx="11" type="ftr"/>
          </p:nvPr>
        </p:nvSpPr>
        <p:spPr>
          <a:xfrm>
            <a:off x="2916239" y="5867401"/>
            <a:ext cx="7494587" cy="25876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fr-CH"/>
              <a:t>Département de l'instruction publique, de la formation et de la jeunesse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
          <p:cNvSpPr txBox="1"/>
          <p:nvPr>
            <p:ph type="title"/>
          </p:nvPr>
        </p:nvSpPr>
        <p:spPr>
          <a:xfrm>
            <a:off x="172996" y="232172"/>
            <a:ext cx="8863137" cy="9822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AC331"/>
              </a:buClr>
              <a:buSzPct val="111111"/>
              <a:buFont typeface="Arial"/>
              <a:buNone/>
            </a:pPr>
            <a:r>
              <a:rPr b="1" lang="fr-CH">
                <a:solidFill>
                  <a:srgbClr val="0080B7"/>
                </a:solidFill>
              </a:rPr>
              <a:t>Cafés de parents: les prochaines dates</a:t>
            </a:r>
            <a:endParaRPr b="1">
              <a:solidFill>
                <a:srgbClr val="0080B7"/>
              </a:solidFill>
            </a:endParaRPr>
          </a:p>
        </p:txBody>
      </p:sp>
      <p:sp>
        <p:nvSpPr>
          <p:cNvPr id="705" name="Google Shape;705;p7"/>
          <p:cNvSpPr txBox="1"/>
          <p:nvPr>
            <p:ph idx="1" type="body"/>
          </p:nvPr>
        </p:nvSpPr>
        <p:spPr>
          <a:xfrm>
            <a:off x="343930" y="1770698"/>
            <a:ext cx="5899215" cy="423070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8108"/>
              <a:buChar char="•"/>
            </a:pPr>
            <a:r>
              <a:rPr lang="fr-CH" sz="3200">
                <a:solidFill>
                  <a:srgbClr val="0080B7"/>
                </a:solidFill>
              </a:rPr>
              <a:t>Café de parents sur les écrans, APE Chêne-Bougeries, </a:t>
            </a:r>
            <a:r>
              <a:rPr b="1" lang="fr-CH" sz="3200">
                <a:solidFill>
                  <a:srgbClr val="0080B7"/>
                </a:solidFill>
              </a:rPr>
              <a:t>le lundi 2 mars</a:t>
            </a:r>
            <a:r>
              <a:rPr lang="fr-CH" sz="3200">
                <a:solidFill>
                  <a:srgbClr val="0080B7"/>
                </a:solidFill>
              </a:rPr>
              <a:t>.</a:t>
            </a:r>
            <a:endParaRPr/>
          </a:p>
          <a:p>
            <a:pPr indent="0" lvl="0" marL="0" rtl="0" algn="l">
              <a:lnSpc>
                <a:spcPct val="90000"/>
              </a:lnSpc>
              <a:spcBef>
                <a:spcPts val="0"/>
              </a:spcBef>
              <a:spcAft>
                <a:spcPts val="0"/>
              </a:spcAft>
              <a:buClr>
                <a:schemeClr val="dk1"/>
              </a:buClr>
              <a:buSzPct val="108108"/>
              <a:buNone/>
            </a:pPr>
            <a:r>
              <a:t/>
            </a:r>
            <a:endParaRPr sz="3200">
              <a:solidFill>
                <a:srgbClr val="0080B7"/>
              </a:solidFill>
            </a:endParaRPr>
          </a:p>
          <a:p>
            <a:pPr indent="-228600" lvl="0" marL="228600" rtl="0" algn="l">
              <a:lnSpc>
                <a:spcPct val="90000"/>
              </a:lnSpc>
              <a:spcBef>
                <a:spcPts val="1000"/>
              </a:spcBef>
              <a:spcAft>
                <a:spcPts val="0"/>
              </a:spcAft>
              <a:buClr>
                <a:schemeClr val="dk1"/>
              </a:buClr>
              <a:buSzPct val="108108"/>
              <a:buChar char="•"/>
            </a:pPr>
            <a:r>
              <a:rPr lang="fr-CH" sz="3200">
                <a:solidFill>
                  <a:srgbClr val="0080B7"/>
                </a:solidFill>
              </a:rPr>
              <a:t>Café de parents sur les écrans, APE Meyrin, APECO Golette &amp; Commune de Meyrin, </a:t>
            </a:r>
            <a:br>
              <a:rPr lang="fr-CH" sz="3200">
                <a:solidFill>
                  <a:srgbClr val="0080B7"/>
                </a:solidFill>
              </a:rPr>
            </a:br>
            <a:r>
              <a:rPr b="1" lang="fr-CH" sz="3200">
                <a:solidFill>
                  <a:srgbClr val="0080B7"/>
                </a:solidFill>
              </a:rPr>
              <a:t>le jeudi 5 mars</a:t>
            </a:r>
            <a:r>
              <a:rPr lang="fr-CH" sz="3200">
                <a:solidFill>
                  <a:srgbClr val="0080B7"/>
                </a:solidFill>
              </a:rPr>
              <a:t>.</a:t>
            </a:r>
            <a:endParaRPr/>
          </a:p>
          <a:p>
            <a:pPr indent="0" lvl="0" marL="0" rtl="0" algn="l">
              <a:lnSpc>
                <a:spcPct val="90000"/>
              </a:lnSpc>
              <a:spcBef>
                <a:spcPts val="1000"/>
              </a:spcBef>
              <a:spcAft>
                <a:spcPts val="0"/>
              </a:spcAft>
              <a:buClr>
                <a:schemeClr val="dk1"/>
              </a:buClr>
              <a:buSzPct val="108108"/>
              <a:buNone/>
            </a:pPr>
            <a:r>
              <a:t/>
            </a:r>
            <a:endParaRPr sz="3200">
              <a:solidFill>
                <a:srgbClr val="0080B7"/>
              </a:solidFill>
            </a:endParaRPr>
          </a:p>
          <a:p>
            <a:pPr indent="-228600" lvl="0" marL="228600" rtl="0" algn="l">
              <a:lnSpc>
                <a:spcPct val="90000"/>
              </a:lnSpc>
              <a:spcBef>
                <a:spcPts val="1000"/>
              </a:spcBef>
              <a:spcAft>
                <a:spcPts val="0"/>
              </a:spcAft>
              <a:buClr>
                <a:schemeClr val="dk1"/>
              </a:buClr>
              <a:buSzPct val="108108"/>
              <a:buChar char="•"/>
            </a:pPr>
            <a:r>
              <a:rPr lang="fr-CH" sz="3200">
                <a:solidFill>
                  <a:srgbClr val="0080B7"/>
                </a:solidFill>
              </a:rPr>
              <a:t>Café de parents sur le harcèlement, APE Chêne-Bougeries, </a:t>
            </a:r>
            <a:r>
              <a:rPr b="1" lang="fr-CH" sz="3200">
                <a:solidFill>
                  <a:srgbClr val="0080B7"/>
                </a:solidFill>
              </a:rPr>
              <a:t>le lundi 27 avril</a:t>
            </a:r>
            <a:r>
              <a:rPr lang="fr-CH" sz="3200">
                <a:solidFill>
                  <a:srgbClr val="0080B7"/>
                </a:solidFill>
              </a:rPr>
              <a:t>.</a:t>
            </a:r>
            <a:endParaRPr sz="3200">
              <a:solidFill>
                <a:srgbClr val="0080B7"/>
              </a:solidFill>
            </a:endParaRPr>
          </a:p>
          <a:p>
            <a:pPr indent="-50800" lvl="0" marL="228600" rtl="0" algn="l">
              <a:lnSpc>
                <a:spcPct val="90000"/>
              </a:lnSpc>
              <a:spcBef>
                <a:spcPts val="1000"/>
              </a:spcBef>
              <a:spcAft>
                <a:spcPts val="0"/>
              </a:spcAft>
              <a:buClr>
                <a:schemeClr val="dk1"/>
              </a:buClr>
              <a:buSzPct val="108108"/>
              <a:buNone/>
            </a:pPr>
            <a:r>
              <a:t/>
            </a:r>
            <a:endParaRPr/>
          </a:p>
          <a:p>
            <a:pPr indent="-279400" lvl="0" marL="342900" rtl="0" algn="just">
              <a:lnSpc>
                <a:spcPct val="90000"/>
              </a:lnSpc>
              <a:spcBef>
                <a:spcPts val="1000"/>
              </a:spcBef>
              <a:spcAft>
                <a:spcPts val="0"/>
              </a:spcAft>
              <a:buClr>
                <a:schemeClr val="dk1"/>
              </a:buClr>
              <a:buSzPct val="64083"/>
              <a:buFont typeface="Noto Sans Symbols"/>
              <a:buNone/>
            </a:pPr>
            <a:r>
              <a:t/>
            </a:r>
            <a:endParaRPr sz="1687">
              <a:solidFill>
                <a:srgbClr val="008AC5"/>
              </a:solidFill>
              <a:latin typeface="Arial"/>
              <a:ea typeface="Arial"/>
              <a:cs typeface="Arial"/>
              <a:sym typeface="Arial"/>
            </a:endParaRPr>
          </a:p>
        </p:txBody>
      </p:sp>
      <p:sp>
        <p:nvSpPr>
          <p:cNvPr id="706" name="Google Shape;706;p7"/>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707" name="Google Shape;707;p7"/>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pic>
        <p:nvPicPr>
          <p:cNvPr descr="Une image contenant texte, dessin humoristique, habits, chaussures&#10;&#10;Description générée automatiquement" id="708" name="Google Shape;708;p7"/>
          <p:cNvPicPr preferRelativeResize="0"/>
          <p:nvPr/>
        </p:nvPicPr>
        <p:blipFill rotWithShape="1">
          <a:blip r:embed="rId4">
            <a:alphaModFix/>
          </a:blip>
          <a:srcRect b="0" l="0" r="0" t="0"/>
          <a:stretch/>
        </p:blipFill>
        <p:spPr>
          <a:xfrm>
            <a:off x="7298807" y="1118342"/>
            <a:ext cx="4893193" cy="57396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descr="Une image contenant Graphique, clipart, Police, logo&#10;&#10;Description générée automatiquement" id="714" name="Google Shape;714;p9"/>
          <p:cNvPicPr preferRelativeResize="0"/>
          <p:nvPr/>
        </p:nvPicPr>
        <p:blipFill rotWithShape="1">
          <a:blip r:embed="rId3">
            <a:alphaModFix/>
          </a:blip>
          <a:srcRect b="0" l="0" r="0" t="0"/>
          <a:stretch/>
        </p:blipFill>
        <p:spPr>
          <a:xfrm rot="-865371">
            <a:off x="270581" y="1933539"/>
            <a:ext cx="3472759" cy="2144940"/>
          </a:xfrm>
          <a:prstGeom prst="rect">
            <a:avLst/>
          </a:prstGeom>
          <a:noFill/>
          <a:ln>
            <a:noFill/>
          </a:ln>
        </p:spPr>
      </p:pic>
      <p:sp>
        <p:nvSpPr>
          <p:cNvPr id="715" name="Google Shape;715;p9"/>
          <p:cNvSpPr txBox="1"/>
          <p:nvPr>
            <p:ph type="title"/>
          </p:nvPr>
        </p:nvSpPr>
        <p:spPr>
          <a:xfrm>
            <a:off x="172996" y="232172"/>
            <a:ext cx="10256107" cy="9822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AC331"/>
              </a:buClr>
              <a:buSzPct val="100000"/>
              <a:buFont typeface="Arial"/>
              <a:buNone/>
            </a:pPr>
            <a:r>
              <a:rPr b="1" lang="fr-CH">
                <a:solidFill>
                  <a:srgbClr val="0080B7"/>
                </a:solidFill>
              </a:rPr>
              <a:t>Cafés de parents: financement et liste d’attente</a:t>
            </a:r>
            <a:endParaRPr b="1">
              <a:solidFill>
                <a:srgbClr val="0080B7"/>
              </a:solidFill>
            </a:endParaRPr>
          </a:p>
        </p:txBody>
      </p:sp>
      <p:sp>
        <p:nvSpPr>
          <p:cNvPr id="716" name="Google Shape;716;p9"/>
          <p:cNvSpPr txBox="1"/>
          <p:nvPr>
            <p:ph idx="1" type="body"/>
          </p:nvPr>
        </p:nvSpPr>
        <p:spPr>
          <a:xfrm>
            <a:off x="343930" y="1770698"/>
            <a:ext cx="11504139" cy="2476929"/>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279400" lvl="0" marL="342900" rtl="0" algn="just">
              <a:lnSpc>
                <a:spcPct val="90000"/>
              </a:lnSpc>
              <a:spcBef>
                <a:spcPts val="1000"/>
              </a:spcBef>
              <a:spcAft>
                <a:spcPts val="0"/>
              </a:spcAft>
              <a:buClr>
                <a:schemeClr val="dk1"/>
              </a:buClr>
              <a:buSzPts val="1000"/>
              <a:buFont typeface="Noto Sans Symbols"/>
              <a:buNone/>
            </a:pPr>
            <a:r>
              <a:t/>
            </a:r>
            <a:endParaRPr sz="1687">
              <a:solidFill>
                <a:srgbClr val="008AC5"/>
              </a:solidFill>
              <a:latin typeface="Arial"/>
              <a:ea typeface="Arial"/>
              <a:cs typeface="Arial"/>
              <a:sym typeface="Arial"/>
            </a:endParaRPr>
          </a:p>
        </p:txBody>
      </p:sp>
      <p:sp>
        <p:nvSpPr>
          <p:cNvPr id="717" name="Google Shape;717;p9"/>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718" name="Google Shape;718;p9"/>
          <p:cNvPicPr preferRelativeResize="0"/>
          <p:nvPr/>
        </p:nvPicPr>
        <p:blipFill rotWithShape="1">
          <a:blip r:embed="rId4">
            <a:alphaModFix/>
          </a:blip>
          <a:srcRect b="0" l="0" r="0" t="0"/>
          <a:stretch/>
        </p:blipFill>
        <p:spPr>
          <a:xfrm>
            <a:off x="10511994" y="232172"/>
            <a:ext cx="1267602" cy="896861"/>
          </a:xfrm>
          <a:prstGeom prst="rect">
            <a:avLst/>
          </a:prstGeom>
          <a:noFill/>
          <a:ln>
            <a:noFill/>
          </a:ln>
        </p:spPr>
      </p:pic>
      <p:sp>
        <p:nvSpPr>
          <p:cNvPr id="719" name="Google Shape;719;p9"/>
          <p:cNvSpPr txBox="1"/>
          <p:nvPr/>
        </p:nvSpPr>
        <p:spPr>
          <a:xfrm>
            <a:off x="4179202" y="1871200"/>
            <a:ext cx="7802700" cy="42306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3200"/>
              <a:buFont typeface="Arial"/>
              <a:buNone/>
            </a:pPr>
            <a:r>
              <a:t/>
            </a:r>
            <a:endParaRPr b="1" i="0" sz="3200" u="none" cap="none" strike="noStrike">
              <a:solidFill>
                <a:srgbClr val="0080B7"/>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1" i="0" sz="3200" u="none" cap="none" strike="noStrike">
              <a:solidFill>
                <a:srgbClr val="0080B7"/>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rPr b="1" i="0" lang="fr-CH" sz="3200" u="none" cap="none" strike="noStrike">
                <a:solidFill>
                  <a:srgbClr val="86D056"/>
                </a:solidFill>
                <a:latin typeface="Calibri"/>
                <a:ea typeface="Calibri"/>
                <a:cs typeface="Calibri"/>
                <a:sym typeface="Calibri"/>
              </a:rPr>
              <a:t>Thèmes de Café de parents actuels:</a:t>
            </a:r>
            <a:endParaRPr b="0" i="0" sz="3200" u="none" cap="none" strike="noStrike">
              <a:solidFill>
                <a:srgbClr val="86D056"/>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3200"/>
              <a:buFont typeface="Arial"/>
              <a:buChar char="•"/>
            </a:pPr>
            <a:r>
              <a:rPr b="0" i="0" lang="fr-CH" sz="3200" u="none" cap="none" strike="noStrike">
                <a:solidFill>
                  <a:srgbClr val="0080B7"/>
                </a:solidFill>
                <a:latin typeface="Calibri"/>
                <a:ea typeface="Calibri"/>
                <a:cs typeface="Calibri"/>
                <a:sym typeface="Calibri"/>
              </a:rPr>
              <a:t>Harcèlement à l’école.</a:t>
            </a:r>
            <a:endParaRPr/>
          </a:p>
          <a:p>
            <a:pPr indent="-228600" lvl="0" marL="228600" marR="0" rtl="0" algn="l">
              <a:lnSpc>
                <a:spcPct val="90000"/>
              </a:lnSpc>
              <a:spcBef>
                <a:spcPts val="1000"/>
              </a:spcBef>
              <a:spcAft>
                <a:spcPts val="0"/>
              </a:spcAft>
              <a:buClr>
                <a:schemeClr val="dk1"/>
              </a:buClr>
              <a:buSzPts val="3200"/>
              <a:buFont typeface="Arial"/>
              <a:buChar char="•"/>
            </a:pPr>
            <a:r>
              <a:rPr b="0" i="0" lang="fr-CH" sz="3200" u="none" cap="none" strike="noStrike">
                <a:solidFill>
                  <a:srgbClr val="0080B7"/>
                </a:solidFill>
                <a:latin typeface="Calibri"/>
                <a:ea typeface="Calibri"/>
                <a:cs typeface="Calibri"/>
                <a:sym typeface="Calibri"/>
              </a:rPr>
              <a:t>Les écrans, une réalité pour tous.</a:t>
            </a:r>
            <a:endParaRPr/>
          </a:p>
          <a:p>
            <a:pPr indent="-228600" lvl="0" marL="228600" marR="0" rtl="0" algn="l">
              <a:lnSpc>
                <a:spcPct val="90000"/>
              </a:lnSpc>
              <a:spcBef>
                <a:spcPts val="1000"/>
              </a:spcBef>
              <a:spcAft>
                <a:spcPts val="0"/>
              </a:spcAft>
              <a:buClr>
                <a:schemeClr val="dk1"/>
              </a:buClr>
              <a:buSzPts val="3200"/>
              <a:buFont typeface="Arial"/>
              <a:buChar char="•"/>
            </a:pPr>
            <a:r>
              <a:rPr b="0" i="0" lang="fr-CH" sz="3200" u="none" cap="none" strike="noStrike">
                <a:solidFill>
                  <a:srgbClr val="0080B7"/>
                </a:solidFill>
                <a:latin typeface="Calibri"/>
                <a:ea typeface="Calibri"/>
                <a:cs typeface="Calibri"/>
                <a:sym typeface="Calibri"/>
              </a:rPr>
              <a:t>Sexualité, </a:t>
            </a:r>
            <a:r>
              <a:rPr lang="fr-CH" sz="3200">
                <a:solidFill>
                  <a:srgbClr val="0080B7"/>
                </a:solidFill>
                <a:latin typeface="Calibri"/>
                <a:ea typeface="Calibri"/>
                <a:cs typeface="Calibri"/>
                <a:sym typeface="Calibri"/>
              </a:rPr>
              <a:t>comment en parler à ses ados</a:t>
            </a:r>
            <a:r>
              <a:rPr b="0" i="0" lang="fr-CH" sz="3200" u="none" cap="none" strike="noStrike">
                <a:solidFill>
                  <a:srgbClr val="0080B7"/>
                </a:solidFill>
                <a:latin typeface="Calibri"/>
                <a:ea typeface="Calibri"/>
                <a:cs typeface="Calibri"/>
                <a:sym typeface="Calibri"/>
              </a:rPr>
              <a:t>.</a:t>
            </a:r>
            <a:endParaRPr/>
          </a:p>
          <a:p>
            <a:pPr indent="-228600" lvl="0" marL="228600" marR="0" rtl="0" algn="l">
              <a:lnSpc>
                <a:spcPct val="90000"/>
              </a:lnSpc>
              <a:spcBef>
                <a:spcPts val="1000"/>
              </a:spcBef>
              <a:spcAft>
                <a:spcPts val="0"/>
              </a:spcAft>
              <a:buClr>
                <a:schemeClr val="dk1"/>
              </a:buClr>
              <a:buSzPts val="3200"/>
              <a:buFont typeface="Arial"/>
              <a:buChar char="•"/>
            </a:pPr>
            <a:r>
              <a:rPr b="0" i="0" lang="fr-CH" sz="3200" u="none" cap="none" strike="noStrike">
                <a:solidFill>
                  <a:srgbClr val="0080B7"/>
                </a:solidFill>
                <a:latin typeface="Calibri"/>
                <a:ea typeface="Calibri"/>
                <a:cs typeface="Calibri"/>
                <a:sym typeface="Calibri"/>
              </a:rPr>
              <a:t>Table ronde discussion parents d’ados.</a:t>
            </a:r>
            <a:endParaRPr/>
          </a:p>
          <a:p>
            <a:pPr indent="-25400" lvl="0" marL="228600" marR="0" rtl="0" algn="l">
              <a:lnSpc>
                <a:spcPct val="90000"/>
              </a:lnSpc>
              <a:spcBef>
                <a:spcPts val="1000"/>
              </a:spcBef>
              <a:spcAft>
                <a:spcPts val="0"/>
              </a:spcAft>
              <a:buClr>
                <a:schemeClr val="dk1"/>
              </a:buClr>
              <a:buSzPts val="3200"/>
              <a:buFont typeface="Arial"/>
              <a:buNone/>
            </a:pPr>
            <a:r>
              <a:t/>
            </a:r>
            <a:endParaRPr b="0" i="0" sz="3200" u="none" cap="none" strike="noStrike">
              <a:solidFill>
                <a:srgbClr val="0080B7"/>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79400" lvl="0" marL="342900" marR="0" rtl="0" algn="just">
              <a:lnSpc>
                <a:spcPct val="90000"/>
              </a:lnSpc>
              <a:spcBef>
                <a:spcPts val="1000"/>
              </a:spcBef>
              <a:spcAft>
                <a:spcPts val="0"/>
              </a:spcAft>
              <a:buClr>
                <a:schemeClr val="dk1"/>
              </a:buClr>
              <a:buSzPts val="1000"/>
              <a:buFont typeface="Noto Sans Symbols"/>
              <a:buNone/>
            </a:pPr>
            <a:r>
              <a:t/>
            </a:r>
            <a:endParaRPr b="0" i="0" sz="1687" u="none" cap="none" strike="noStrike">
              <a:solidFill>
                <a:srgbClr val="008AC5"/>
              </a:solidFill>
              <a:latin typeface="Arial"/>
              <a:ea typeface="Arial"/>
              <a:cs typeface="Arial"/>
              <a:sym typeface="Arial"/>
            </a:endParaRPr>
          </a:p>
        </p:txBody>
      </p:sp>
      <p:pic>
        <p:nvPicPr>
          <p:cNvPr descr="Une image contenant Police, texte, Graphique, symbole&#10;&#10;Description générée automatiquement" id="720" name="Google Shape;720;p9"/>
          <p:cNvPicPr preferRelativeResize="0"/>
          <p:nvPr/>
        </p:nvPicPr>
        <p:blipFill rotWithShape="1">
          <a:blip r:embed="rId5">
            <a:alphaModFix/>
          </a:blip>
          <a:srcRect b="0" l="0" r="0" t="0"/>
          <a:stretch/>
        </p:blipFill>
        <p:spPr>
          <a:xfrm>
            <a:off x="623411" y="4159455"/>
            <a:ext cx="2090137" cy="18800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1000"/>
                                        <p:tgtEl>
                                          <p:spTgt spid="71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
          <p:cNvSpPr txBox="1"/>
          <p:nvPr>
            <p:ph type="title"/>
          </p:nvPr>
        </p:nvSpPr>
        <p:spPr>
          <a:xfrm>
            <a:off x="172996" y="232172"/>
            <a:ext cx="10037030" cy="9822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AC331"/>
              </a:buClr>
              <a:buSzPct val="100000"/>
              <a:buFont typeface="Arial"/>
              <a:buNone/>
            </a:pPr>
            <a:r>
              <a:rPr b="1" lang="fr-CH">
                <a:solidFill>
                  <a:srgbClr val="0080B7"/>
                </a:solidFill>
              </a:rPr>
              <a:t>Nouveau Café de parents sur les besoins éducatifs particuliers et difficultés scolaires </a:t>
            </a:r>
            <a:endParaRPr b="1">
              <a:solidFill>
                <a:srgbClr val="0080B7"/>
              </a:solidFill>
            </a:endParaRPr>
          </a:p>
        </p:txBody>
      </p:sp>
      <p:sp>
        <p:nvSpPr>
          <p:cNvPr id="727" name="Google Shape;727;p8"/>
          <p:cNvSpPr txBox="1"/>
          <p:nvPr>
            <p:ph idx="1" type="body"/>
          </p:nvPr>
        </p:nvSpPr>
        <p:spPr>
          <a:xfrm>
            <a:off x="343930" y="1770698"/>
            <a:ext cx="11504139" cy="4693163"/>
          </a:xfrm>
          <a:prstGeom prst="rect">
            <a:avLst/>
          </a:prstGeom>
          <a:noFill/>
          <a:ln>
            <a:noFill/>
          </a:ln>
        </p:spPr>
        <p:txBody>
          <a:bodyPr anchorCtr="0" anchor="t" bIns="45700" lIns="91425" spcFirstLastPara="1" rIns="91425" wrap="square" tIns="45700">
            <a:normAutofit fontScale="85000" lnSpcReduction="20000"/>
          </a:bodyPr>
          <a:lstStyle/>
          <a:p>
            <a:pPr indent="-34289" lvl="0" marL="228600" rtl="0" algn="l">
              <a:lnSpc>
                <a:spcPct val="90000"/>
              </a:lnSpc>
              <a:spcBef>
                <a:spcPts val="0"/>
              </a:spcBef>
              <a:spcAft>
                <a:spcPts val="0"/>
              </a:spcAft>
              <a:buClr>
                <a:schemeClr val="dk1"/>
              </a:buClr>
              <a:buSzPct val="100000"/>
              <a:buNone/>
            </a:pPr>
            <a:r>
              <a:t/>
            </a:r>
            <a:endParaRPr sz="3600"/>
          </a:p>
          <a:p>
            <a:pPr indent="-228600" lvl="0" marL="228600" rtl="0" algn="l">
              <a:lnSpc>
                <a:spcPct val="90000"/>
              </a:lnSpc>
              <a:spcBef>
                <a:spcPts val="1000"/>
              </a:spcBef>
              <a:spcAft>
                <a:spcPts val="0"/>
              </a:spcAft>
              <a:buClr>
                <a:schemeClr val="dk1"/>
              </a:buClr>
              <a:buSzPct val="100000"/>
              <a:buChar char="•"/>
            </a:pPr>
            <a:r>
              <a:rPr lang="fr-CH" sz="3600"/>
              <a:t>Proposition de Café-Pilote avec le </a:t>
            </a:r>
            <a:r>
              <a:rPr b="1" lang="fr-CH" sz="3600">
                <a:solidFill>
                  <a:srgbClr val="0080B7"/>
                </a:solidFill>
              </a:rPr>
              <a:t>Centre d’Accompagnement des besoins éducatifs</a:t>
            </a:r>
            <a:r>
              <a:rPr lang="fr-CH" sz="3600"/>
              <a:t> (CABE)</a:t>
            </a:r>
            <a:endParaRPr/>
          </a:p>
          <a:p>
            <a:pPr indent="0" lvl="0" marL="0" rtl="0" algn="l">
              <a:lnSpc>
                <a:spcPct val="90000"/>
              </a:lnSpc>
              <a:spcBef>
                <a:spcPts val="1000"/>
              </a:spcBef>
              <a:spcAft>
                <a:spcPts val="0"/>
              </a:spcAft>
              <a:buClr>
                <a:schemeClr val="dk1"/>
              </a:buClr>
              <a:buSzPct val="100000"/>
              <a:buNone/>
            </a:pPr>
            <a:r>
              <a:t/>
            </a:r>
            <a:endParaRPr sz="3600"/>
          </a:p>
          <a:p>
            <a:pPr indent="-228600" lvl="0" marL="228600" rtl="0" algn="l">
              <a:lnSpc>
                <a:spcPct val="90000"/>
              </a:lnSpc>
              <a:spcBef>
                <a:spcPts val="1000"/>
              </a:spcBef>
              <a:spcAft>
                <a:spcPts val="0"/>
              </a:spcAft>
              <a:buClr>
                <a:schemeClr val="dk1"/>
              </a:buClr>
              <a:buSzPct val="100000"/>
              <a:buChar char="•"/>
            </a:pPr>
            <a:r>
              <a:rPr b="1" lang="fr-CH" sz="3600">
                <a:solidFill>
                  <a:srgbClr val="0080B7"/>
                </a:solidFill>
              </a:rPr>
              <a:t>Soutien aux difficultés scolaires en général </a:t>
            </a:r>
            <a:r>
              <a:rPr lang="fr-CH" sz="3600"/>
              <a:t>OU sur les </a:t>
            </a:r>
            <a:r>
              <a:rPr b="1" lang="fr-CH" sz="3600">
                <a:solidFill>
                  <a:srgbClr val="0080B7"/>
                </a:solidFill>
              </a:rPr>
              <a:t>troubles du neuro-développement</a:t>
            </a:r>
            <a:r>
              <a:rPr lang="fr-CH" sz="3600"/>
              <a:t>, la </a:t>
            </a:r>
            <a:r>
              <a:rPr b="1" lang="fr-CH" sz="3600">
                <a:solidFill>
                  <a:srgbClr val="0080B7"/>
                </a:solidFill>
              </a:rPr>
              <a:t>gestion des difficultés scolaires </a:t>
            </a:r>
            <a:r>
              <a:rPr lang="fr-CH" sz="3600"/>
              <a:t>qu'ils entraînent et les </a:t>
            </a:r>
            <a:r>
              <a:rPr b="1" lang="fr-CH" sz="3600">
                <a:solidFill>
                  <a:srgbClr val="0080B7"/>
                </a:solidFill>
              </a:rPr>
              <a:t>aménagements scolaires </a:t>
            </a:r>
            <a:r>
              <a:rPr lang="fr-CH" sz="3600"/>
              <a:t>qui peuvent leur être associés.</a:t>
            </a:r>
            <a:endParaRPr/>
          </a:p>
          <a:p>
            <a:pPr indent="0" lvl="0" marL="0" rtl="0" algn="l">
              <a:lnSpc>
                <a:spcPct val="90000"/>
              </a:lnSpc>
              <a:spcBef>
                <a:spcPts val="1000"/>
              </a:spcBef>
              <a:spcAft>
                <a:spcPts val="0"/>
              </a:spcAft>
              <a:buClr>
                <a:schemeClr val="dk1"/>
              </a:buClr>
              <a:buSzPct val="100000"/>
              <a:buNone/>
            </a:pPr>
            <a:r>
              <a:t/>
            </a:r>
            <a:endParaRPr b="1" sz="3600"/>
          </a:p>
          <a:p>
            <a:pPr indent="-228600" lvl="0" marL="228600" rtl="0" algn="l">
              <a:lnSpc>
                <a:spcPct val="90000"/>
              </a:lnSpc>
              <a:spcBef>
                <a:spcPts val="1000"/>
              </a:spcBef>
              <a:spcAft>
                <a:spcPts val="0"/>
              </a:spcAft>
              <a:buClr>
                <a:schemeClr val="dk1"/>
              </a:buClr>
              <a:buSzPct val="100000"/>
              <a:buChar char="•"/>
            </a:pPr>
            <a:r>
              <a:rPr lang="fr-CH" sz="3600"/>
              <a:t>Horaire : </a:t>
            </a:r>
            <a:r>
              <a:rPr b="1" lang="fr-CH" sz="3600">
                <a:solidFill>
                  <a:srgbClr val="0080B7"/>
                </a:solidFill>
              </a:rPr>
              <a:t>18h30-20h</a:t>
            </a:r>
            <a:endParaRPr b="1" sz="3600">
              <a:solidFill>
                <a:srgbClr val="0080B7"/>
              </a:solidFill>
            </a:endParaRPr>
          </a:p>
          <a:p>
            <a:pPr indent="0" lvl="0" marL="0" rtl="0" algn="l">
              <a:lnSpc>
                <a:spcPct val="90000"/>
              </a:lnSpc>
              <a:spcBef>
                <a:spcPts val="1000"/>
              </a:spcBef>
              <a:spcAft>
                <a:spcPts val="0"/>
              </a:spcAft>
              <a:buClr>
                <a:schemeClr val="dk1"/>
              </a:buClr>
              <a:buSzPct val="100000"/>
              <a:buNone/>
            </a:pPr>
            <a:r>
              <a:rPr b="1" lang="fr-CH"/>
              <a:t> </a:t>
            </a:r>
            <a:endParaRPr/>
          </a:p>
          <a:p>
            <a:pPr indent="-279400" lvl="0" marL="342900" rtl="0" algn="just">
              <a:lnSpc>
                <a:spcPct val="90000"/>
              </a:lnSpc>
              <a:spcBef>
                <a:spcPts val="1000"/>
              </a:spcBef>
              <a:spcAft>
                <a:spcPts val="0"/>
              </a:spcAft>
              <a:buClr>
                <a:schemeClr val="dk1"/>
              </a:buClr>
              <a:buSzPct val="69737"/>
              <a:buFont typeface="Noto Sans Symbols"/>
              <a:buNone/>
            </a:pPr>
            <a:r>
              <a:t/>
            </a:r>
            <a:endParaRPr sz="1687">
              <a:solidFill>
                <a:srgbClr val="008AC5"/>
              </a:solidFill>
              <a:latin typeface="Arial"/>
              <a:ea typeface="Arial"/>
              <a:cs typeface="Arial"/>
              <a:sym typeface="Arial"/>
            </a:endParaRPr>
          </a:p>
        </p:txBody>
      </p:sp>
      <p:sp>
        <p:nvSpPr>
          <p:cNvPr id="728" name="Google Shape;728;p8"/>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729" name="Google Shape;729;p8"/>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pic>
        <p:nvPicPr>
          <p:cNvPr descr="Une image contenant Police, logo, Graphique, texte&#10;&#10;Description générée automatiquement" id="730" name="Google Shape;730;p8"/>
          <p:cNvPicPr preferRelativeResize="0"/>
          <p:nvPr/>
        </p:nvPicPr>
        <p:blipFill rotWithShape="1">
          <a:blip r:embed="rId4">
            <a:alphaModFix/>
          </a:blip>
          <a:srcRect b="0" l="0" r="0" t="0"/>
          <a:stretch/>
        </p:blipFill>
        <p:spPr>
          <a:xfrm>
            <a:off x="7106147" y="4978400"/>
            <a:ext cx="4741921" cy="16474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1000"/>
                                        <p:tgtEl>
                                          <p:spTgt spid="7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8"/>
          <p:cNvSpPr txBox="1"/>
          <p:nvPr>
            <p:ph type="title"/>
          </p:nvPr>
        </p:nvSpPr>
        <p:spPr>
          <a:xfrm>
            <a:off x="188685" y="394139"/>
            <a:ext cx="10827657" cy="9822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AC331"/>
              </a:buClr>
              <a:buSzPct val="100000"/>
              <a:buNone/>
            </a:pPr>
            <a:r>
              <a:rPr b="1" lang="fr-CH" sz="3600">
                <a:solidFill>
                  <a:srgbClr val="0080B7"/>
                </a:solidFill>
              </a:rPr>
              <a:t>Nouveau Café de parents 2026-2027:</a:t>
            </a:r>
            <a:br>
              <a:rPr b="1" lang="fr-CH" sz="3600">
                <a:solidFill>
                  <a:srgbClr val="0080B7"/>
                </a:solidFill>
              </a:rPr>
            </a:br>
            <a:r>
              <a:rPr b="1" lang="fr-CH" sz="3600">
                <a:solidFill>
                  <a:srgbClr val="0080B7"/>
                </a:solidFill>
              </a:rPr>
              <a:t>Gestion et prévention de la violence, gestion des émotions</a:t>
            </a:r>
            <a:br>
              <a:rPr b="1" lang="fr-CH">
                <a:solidFill>
                  <a:srgbClr val="0080B7"/>
                </a:solidFill>
              </a:rPr>
            </a:br>
            <a:endParaRPr b="1">
              <a:solidFill>
                <a:srgbClr val="0080B7"/>
              </a:solidFill>
            </a:endParaRPr>
          </a:p>
        </p:txBody>
      </p:sp>
      <p:sp>
        <p:nvSpPr>
          <p:cNvPr id="737" name="Google Shape;737;p68"/>
          <p:cNvSpPr txBox="1"/>
          <p:nvPr>
            <p:ph idx="1" type="body"/>
          </p:nvPr>
        </p:nvSpPr>
        <p:spPr>
          <a:xfrm>
            <a:off x="343930" y="1770698"/>
            <a:ext cx="11504139" cy="4693163"/>
          </a:xfrm>
          <a:prstGeom prst="rect">
            <a:avLst/>
          </a:prstGeom>
          <a:noFill/>
          <a:ln>
            <a:noFill/>
          </a:ln>
        </p:spPr>
        <p:txBody>
          <a:bodyPr anchorCtr="0" anchor="t" bIns="45700" lIns="91425" spcFirstLastPara="1" rIns="91425" wrap="square" tIns="45700">
            <a:normAutofit/>
          </a:bodyPr>
          <a:lstStyle/>
          <a:p>
            <a:pPr indent="-34289" lvl="0" marL="228600" rtl="0" algn="l">
              <a:lnSpc>
                <a:spcPct val="90000"/>
              </a:lnSpc>
              <a:spcBef>
                <a:spcPts val="0"/>
              </a:spcBef>
              <a:spcAft>
                <a:spcPts val="0"/>
              </a:spcAft>
              <a:buClr>
                <a:schemeClr val="dk1"/>
              </a:buClr>
              <a:buSzPts val="3600"/>
              <a:buNone/>
            </a:pPr>
            <a:r>
              <a:t/>
            </a:r>
            <a:endParaRPr sz="3600"/>
          </a:p>
          <a:p>
            <a:pPr indent="0" lvl="0" marL="0" rtl="0" algn="l">
              <a:lnSpc>
                <a:spcPct val="90000"/>
              </a:lnSpc>
              <a:spcBef>
                <a:spcPts val="1000"/>
              </a:spcBef>
              <a:spcAft>
                <a:spcPts val="0"/>
              </a:spcAft>
              <a:buClr>
                <a:schemeClr val="dk1"/>
              </a:buClr>
              <a:buSzPts val="3600"/>
              <a:buNone/>
            </a:pPr>
            <a:r>
              <a:t/>
            </a:r>
            <a:endParaRPr b="1" sz="3600">
              <a:solidFill>
                <a:srgbClr val="0080B7"/>
              </a:solidFill>
            </a:endParaRPr>
          </a:p>
          <a:p>
            <a:pPr indent="0" lvl="0" marL="0" rtl="0" algn="l">
              <a:lnSpc>
                <a:spcPct val="90000"/>
              </a:lnSpc>
              <a:spcBef>
                <a:spcPts val="1000"/>
              </a:spcBef>
              <a:spcAft>
                <a:spcPts val="0"/>
              </a:spcAft>
              <a:buClr>
                <a:schemeClr val="dk1"/>
              </a:buClr>
              <a:buSzPts val="3600"/>
              <a:buNone/>
            </a:pPr>
            <a:r>
              <a:t/>
            </a:r>
            <a:endParaRPr sz="3600"/>
          </a:p>
          <a:p>
            <a:pPr indent="0" lvl="0" marL="0" rtl="0" algn="l">
              <a:lnSpc>
                <a:spcPct val="90000"/>
              </a:lnSpc>
              <a:spcBef>
                <a:spcPts val="1000"/>
              </a:spcBef>
              <a:spcAft>
                <a:spcPts val="0"/>
              </a:spcAft>
              <a:buClr>
                <a:schemeClr val="dk1"/>
              </a:buClr>
              <a:buSzPts val="3600"/>
              <a:buNone/>
            </a:pPr>
            <a:r>
              <a:rPr lang="fr-CH" sz="3600"/>
              <a:t>Pilote en discussion</a:t>
            </a:r>
            <a:endParaRPr sz="3600"/>
          </a:p>
          <a:p>
            <a:pPr indent="0" lvl="0" marL="0" rtl="0" algn="l">
              <a:lnSpc>
                <a:spcPct val="90000"/>
              </a:lnSpc>
              <a:spcBef>
                <a:spcPts val="1000"/>
              </a:spcBef>
              <a:spcAft>
                <a:spcPts val="0"/>
              </a:spcAft>
              <a:buClr>
                <a:schemeClr val="dk1"/>
              </a:buClr>
              <a:buSzPts val="3600"/>
              <a:buNone/>
            </a:pPr>
            <a:r>
              <a:t/>
            </a:r>
            <a:endParaRPr b="1" sz="3600"/>
          </a:p>
          <a:p>
            <a:pPr indent="0" lvl="0" marL="0" rtl="0" algn="l">
              <a:lnSpc>
                <a:spcPct val="90000"/>
              </a:lnSpc>
              <a:spcBef>
                <a:spcPts val="1000"/>
              </a:spcBef>
              <a:spcAft>
                <a:spcPts val="0"/>
              </a:spcAft>
              <a:buClr>
                <a:schemeClr val="dk1"/>
              </a:buClr>
              <a:buSzPts val="3600"/>
              <a:buNone/>
            </a:pPr>
            <a:r>
              <a:t/>
            </a:r>
            <a:endParaRPr b="1" sz="3600">
              <a:solidFill>
                <a:srgbClr val="0080B7"/>
              </a:solidFill>
            </a:endParaRPr>
          </a:p>
          <a:p>
            <a:pPr indent="0" lvl="0" marL="0" rtl="0" algn="l">
              <a:lnSpc>
                <a:spcPct val="90000"/>
              </a:lnSpc>
              <a:spcBef>
                <a:spcPts val="1000"/>
              </a:spcBef>
              <a:spcAft>
                <a:spcPts val="0"/>
              </a:spcAft>
              <a:buClr>
                <a:schemeClr val="dk1"/>
              </a:buClr>
              <a:buSzPts val="2800"/>
              <a:buNone/>
            </a:pPr>
            <a:r>
              <a:rPr b="1" lang="fr-CH"/>
              <a:t> </a:t>
            </a:r>
            <a:endParaRPr/>
          </a:p>
          <a:p>
            <a:pPr indent="-279400" lvl="0" marL="342900" rtl="0" algn="just">
              <a:lnSpc>
                <a:spcPct val="90000"/>
              </a:lnSpc>
              <a:spcBef>
                <a:spcPts val="1000"/>
              </a:spcBef>
              <a:spcAft>
                <a:spcPts val="0"/>
              </a:spcAft>
              <a:buClr>
                <a:schemeClr val="dk1"/>
              </a:buClr>
              <a:buSzPts val="1176"/>
              <a:buFont typeface="Noto Sans Symbols"/>
              <a:buNone/>
            </a:pPr>
            <a:r>
              <a:t/>
            </a:r>
            <a:endParaRPr sz="1687">
              <a:solidFill>
                <a:srgbClr val="008AC5"/>
              </a:solidFill>
              <a:latin typeface="Arial"/>
              <a:ea typeface="Arial"/>
              <a:cs typeface="Arial"/>
              <a:sym typeface="Arial"/>
            </a:endParaRPr>
          </a:p>
        </p:txBody>
      </p:sp>
      <p:sp>
        <p:nvSpPr>
          <p:cNvPr id="738" name="Google Shape;738;p68"/>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739" name="Google Shape;739;p68"/>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pic>
        <p:nvPicPr>
          <p:cNvPr descr="3 outils pour apprendre à gérer la colère - Mathilde Fabre - éducatrice  spécialisée en libérale sur Toulouse" id="740" name="Google Shape;740;p68"/>
          <p:cNvPicPr preferRelativeResize="0"/>
          <p:nvPr/>
        </p:nvPicPr>
        <p:blipFill rotWithShape="1">
          <a:blip r:embed="rId4">
            <a:alphaModFix/>
          </a:blip>
          <a:srcRect b="0" l="0" r="0" t="0"/>
          <a:stretch/>
        </p:blipFill>
        <p:spPr>
          <a:xfrm>
            <a:off x="5860143" y="2381774"/>
            <a:ext cx="2387600" cy="3416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0"/>
          <p:cNvSpPr txBox="1"/>
          <p:nvPr>
            <p:ph type="ctrTitle"/>
          </p:nvPr>
        </p:nvSpPr>
        <p:spPr>
          <a:xfrm>
            <a:off x="1008000" y="1408114"/>
            <a:ext cx="10177200" cy="133508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9090"/>
              </a:lnSpc>
              <a:spcBef>
                <a:spcPts val="0"/>
              </a:spcBef>
              <a:spcAft>
                <a:spcPts val="0"/>
              </a:spcAft>
              <a:buClr>
                <a:schemeClr val="dk1"/>
              </a:buClr>
              <a:buSzPct val="111111"/>
              <a:buFont typeface="Arial"/>
              <a:buNone/>
            </a:pPr>
            <a:r>
              <a:rPr b="1" lang="fr-CH">
                <a:solidFill>
                  <a:schemeClr val="dk1"/>
                </a:solidFill>
              </a:rPr>
              <a:t>Plan de mobilité scolaire et rue scolaire</a:t>
            </a:r>
            <a:endParaRPr b="1"/>
          </a:p>
        </p:txBody>
      </p:sp>
      <p:pic>
        <p:nvPicPr>
          <p:cNvPr id="746" name="Google Shape;746;p10"/>
          <p:cNvPicPr preferRelativeResize="0"/>
          <p:nvPr/>
        </p:nvPicPr>
        <p:blipFill rotWithShape="1">
          <a:blip r:embed="rId3">
            <a:alphaModFix/>
          </a:blip>
          <a:srcRect b="0" l="0" r="0" t="0"/>
          <a:stretch/>
        </p:blipFill>
        <p:spPr>
          <a:xfrm>
            <a:off x="7025331" y="5753100"/>
            <a:ext cx="1181100" cy="83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4"/>
          <p:cNvSpPr txBox="1"/>
          <p:nvPr>
            <p:ph type="title"/>
          </p:nvPr>
        </p:nvSpPr>
        <p:spPr>
          <a:xfrm>
            <a:off x="245566" y="637900"/>
            <a:ext cx="10266427" cy="9822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AC331"/>
              </a:buClr>
              <a:buSzPct val="100000"/>
              <a:buNone/>
            </a:pPr>
            <a:r>
              <a:rPr b="1" lang="fr-CH" sz="4000">
                <a:solidFill>
                  <a:srgbClr val="0080B7"/>
                </a:solidFill>
              </a:rPr>
              <a:t>Sondage FAPEO: Autres thèmes soulevés par les parents</a:t>
            </a:r>
            <a:br>
              <a:rPr b="1" lang="fr-CH">
                <a:solidFill>
                  <a:srgbClr val="0080B7"/>
                </a:solidFill>
              </a:rPr>
            </a:br>
            <a:endParaRPr b="1">
              <a:solidFill>
                <a:srgbClr val="0080B7"/>
              </a:solidFill>
            </a:endParaRPr>
          </a:p>
        </p:txBody>
      </p:sp>
      <p:sp>
        <p:nvSpPr>
          <p:cNvPr id="139" name="Google Shape;139;p4"/>
          <p:cNvSpPr txBox="1"/>
          <p:nvPr>
            <p:ph idx="1" type="body"/>
          </p:nvPr>
        </p:nvSpPr>
        <p:spPr>
          <a:xfrm>
            <a:off x="606596" y="1910881"/>
            <a:ext cx="10671004" cy="472965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0000"/>
              </a:buClr>
              <a:buSzPts val="1000"/>
              <a:buNone/>
            </a:pPr>
            <a:r>
              <a:t/>
            </a:r>
            <a:endParaRPr b="1" sz="3200">
              <a:solidFill>
                <a:srgbClr val="0080B7"/>
              </a:solidFill>
            </a:endParaRPr>
          </a:p>
          <a:p>
            <a:pPr indent="-457200" lvl="0" marL="457200" rtl="0" algn="l">
              <a:lnSpc>
                <a:spcPct val="90000"/>
              </a:lnSpc>
              <a:spcBef>
                <a:spcPts val="0"/>
              </a:spcBef>
              <a:spcAft>
                <a:spcPts val="0"/>
              </a:spcAft>
              <a:buClr>
                <a:srgbClr val="000000"/>
              </a:buClr>
              <a:buSzPts val="1000"/>
              <a:buFont typeface="Noto Sans Symbols"/>
              <a:buChar char="⮚"/>
            </a:pPr>
            <a:r>
              <a:rPr b="1" lang="fr-CH" sz="3200">
                <a:solidFill>
                  <a:srgbClr val="0080B7"/>
                </a:solidFill>
              </a:rPr>
              <a:t>Préoccupations en matière de santé (17 réponses)</a:t>
            </a:r>
            <a:endParaRPr b="1" sz="3200">
              <a:solidFill>
                <a:srgbClr val="0080B7"/>
              </a:solidFill>
            </a:endParaRPr>
          </a:p>
          <a:p>
            <a:pPr indent="-457200" lvl="0" marL="457200" rtl="0" algn="l">
              <a:lnSpc>
                <a:spcPct val="90000"/>
              </a:lnSpc>
              <a:spcBef>
                <a:spcPts val="1000"/>
              </a:spcBef>
              <a:spcAft>
                <a:spcPts val="0"/>
              </a:spcAft>
              <a:buClr>
                <a:srgbClr val="000000"/>
              </a:buClr>
              <a:buSzPts val="1000"/>
              <a:buFont typeface="Noto Sans Symbols"/>
              <a:buChar char="⮚"/>
            </a:pPr>
            <a:r>
              <a:rPr b="1" lang="fr-CH" sz="3200">
                <a:solidFill>
                  <a:srgbClr val="0080B7"/>
                </a:solidFill>
              </a:rPr>
              <a:t>Exclusion des élèves frontaliers (14 réponses)</a:t>
            </a:r>
            <a:endParaRPr b="1" sz="3200">
              <a:solidFill>
                <a:srgbClr val="0080B7"/>
              </a:solidFill>
            </a:endParaRPr>
          </a:p>
          <a:p>
            <a:pPr indent="-457200" lvl="0" marL="457200" rtl="0" algn="l">
              <a:lnSpc>
                <a:spcPct val="90000"/>
              </a:lnSpc>
              <a:spcBef>
                <a:spcPts val="1000"/>
              </a:spcBef>
              <a:spcAft>
                <a:spcPts val="0"/>
              </a:spcAft>
              <a:buClr>
                <a:srgbClr val="000000"/>
              </a:buClr>
              <a:buSzPts val="1000"/>
              <a:buFont typeface="Noto Sans Symbols"/>
              <a:buChar char="⮚"/>
            </a:pPr>
            <a:r>
              <a:rPr b="1" lang="fr-CH" sz="3200">
                <a:solidFill>
                  <a:srgbClr val="0080B7"/>
                </a:solidFill>
              </a:rPr>
              <a:t>Restaurants scolaires (14 réponses) </a:t>
            </a:r>
            <a:endParaRPr b="1" sz="3200">
              <a:solidFill>
                <a:srgbClr val="0080B7"/>
              </a:solidFill>
              <a:latin typeface="Arial"/>
              <a:ea typeface="Arial"/>
              <a:cs typeface="Arial"/>
              <a:sym typeface="Arial"/>
            </a:endParaRPr>
          </a:p>
        </p:txBody>
      </p:sp>
      <p:pic>
        <p:nvPicPr>
          <p:cNvPr descr="FAPEO_logo.jpg" id="140" name="Google Shape;140;p4"/>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11"/>
          <p:cNvPicPr preferRelativeResize="0"/>
          <p:nvPr/>
        </p:nvPicPr>
        <p:blipFill rotWithShape="1">
          <a:blip r:embed="rId3">
            <a:alphaModFix/>
          </a:blip>
          <a:srcRect b="25360" l="3497" r="3496" t="23692"/>
          <a:stretch/>
        </p:blipFill>
        <p:spPr>
          <a:xfrm>
            <a:off x="1439617" y="1920089"/>
            <a:ext cx="9168765" cy="3549199"/>
          </a:xfrm>
          <a:prstGeom prst="rect">
            <a:avLst/>
          </a:prstGeom>
          <a:noFill/>
          <a:ln>
            <a:noFill/>
          </a:ln>
        </p:spPr>
      </p:pic>
      <p:sp>
        <p:nvSpPr>
          <p:cNvPr id="753" name="Google Shape;753;p11"/>
          <p:cNvSpPr txBox="1"/>
          <p:nvPr/>
        </p:nvSpPr>
        <p:spPr>
          <a:xfrm>
            <a:off x="3385778" y="1825771"/>
            <a:ext cx="115212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CH" sz="1400" u="none" cap="none" strike="noStrike">
                <a:solidFill>
                  <a:srgbClr val="E36650"/>
                </a:solidFill>
                <a:latin typeface="Calibri"/>
                <a:ea typeface="Calibri"/>
                <a:cs typeface="Calibri"/>
                <a:sym typeface="Calibri"/>
              </a:rPr>
              <a:t>2. Bilan</a:t>
            </a:r>
            <a:endParaRPr b="0" i="0" sz="1400" u="none" cap="none" strike="noStrike">
              <a:solidFill>
                <a:srgbClr val="000000"/>
              </a:solidFill>
              <a:latin typeface="Arial"/>
              <a:ea typeface="Arial"/>
              <a:cs typeface="Arial"/>
              <a:sym typeface="Arial"/>
            </a:endParaRPr>
          </a:p>
        </p:txBody>
      </p:sp>
      <p:sp>
        <p:nvSpPr>
          <p:cNvPr id="754" name="Google Shape;754;p11"/>
          <p:cNvSpPr txBox="1"/>
          <p:nvPr/>
        </p:nvSpPr>
        <p:spPr>
          <a:xfrm>
            <a:off x="2013062" y="1786234"/>
            <a:ext cx="11521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CH" sz="1400" u="none" cap="none" strike="noStrike">
                <a:solidFill>
                  <a:srgbClr val="F4B563"/>
                </a:solidFill>
                <a:latin typeface="Calibri"/>
                <a:ea typeface="Calibri"/>
                <a:cs typeface="Calibri"/>
                <a:sym typeface="Calibri"/>
              </a:rPr>
              <a:t>1. Enquête de mobilité </a:t>
            </a:r>
            <a:endParaRPr b="0" i="0" sz="1400" u="none" cap="none" strike="noStrike">
              <a:solidFill>
                <a:srgbClr val="000000"/>
              </a:solidFill>
              <a:latin typeface="Arial"/>
              <a:ea typeface="Arial"/>
              <a:cs typeface="Arial"/>
              <a:sym typeface="Arial"/>
            </a:endParaRPr>
          </a:p>
        </p:txBody>
      </p:sp>
      <p:sp>
        <p:nvSpPr>
          <p:cNvPr id="755" name="Google Shape;755;p11"/>
          <p:cNvSpPr txBox="1"/>
          <p:nvPr/>
        </p:nvSpPr>
        <p:spPr>
          <a:xfrm>
            <a:off x="4758494" y="1786234"/>
            <a:ext cx="17281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CH" sz="1400" u="none" cap="none" strike="noStrike">
                <a:solidFill>
                  <a:srgbClr val="40B075"/>
                </a:solidFill>
                <a:latin typeface="Calibri"/>
                <a:ea typeface="Calibri"/>
                <a:cs typeface="Calibri"/>
                <a:sym typeface="Calibri"/>
              </a:rPr>
              <a:t>3. Visite et Recommandation</a:t>
            </a:r>
            <a:endParaRPr b="0" i="0" sz="1400" u="none" cap="none" strike="noStrike">
              <a:solidFill>
                <a:srgbClr val="000000"/>
              </a:solidFill>
              <a:latin typeface="Arial"/>
              <a:ea typeface="Arial"/>
              <a:cs typeface="Arial"/>
              <a:sym typeface="Arial"/>
            </a:endParaRPr>
          </a:p>
        </p:txBody>
      </p:sp>
      <p:sp>
        <p:nvSpPr>
          <p:cNvPr id="756" name="Google Shape;756;p11"/>
          <p:cNvSpPr txBox="1"/>
          <p:nvPr/>
        </p:nvSpPr>
        <p:spPr>
          <a:xfrm>
            <a:off x="6707274" y="1750483"/>
            <a:ext cx="17281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CH" sz="1400" u="none" cap="none" strike="noStrike">
                <a:solidFill>
                  <a:srgbClr val="8983B1"/>
                </a:solidFill>
                <a:latin typeface="Calibri"/>
                <a:ea typeface="Calibri"/>
                <a:cs typeface="Calibri"/>
                <a:sym typeface="Calibri"/>
              </a:rPr>
              <a:t>4. Informations et sensibilisation  </a:t>
            </a:r>
            <a:endParaRPr b="0" i="0" sz="1400" u="none" cap="none" strike="noStrike">
              <a:solidFill>
                <a:srgbClr val="000000"/>
              </a:solidFill>
              <a:latin typeface="Arial"/>
              <a:ea typeface="Arial"/>
              <a:cs typeface="Arial"/>
              <a:sym typeface="Arial"/>
            </a:endParaRPr>
          </a:p>
        </p:txBody>
      </p:sp>
      <p:sp>
        <p:nvSpPr>
          <p:cNvPr id="757" name="Google Shape;757;p11"/>
          <p:cNvSpPr txBox="1"/>
          <p:nvPr/>
        </p:nvSpPr>
        <p:spPr>
          <a:xfrm>
            <a:off x="8828252" y="1724873"/>
            <a:ext cx="130648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CH" sz="1400" u="none" cap="none" strike="noStrike">
                <a:solidFill>
                  <a:srgbClr val="00B6DF"/>
                </a:solidFill>
                <a:latin typeface="Calibri"/>
                <a:ea typeface="Calibri"/>
                <a:cs typeface="Calibri"/>
                <a:sym typeface="Calibri"/>
              </a:rPr>
              <a:t>5. Suivi et évaluation</a:t>
            </a:r>
            <a:endParaRPr b="0" i="0" sz="1400" u="none" cap="none" strike="noStrike">
              <a:solidFill>
                <a:srgbClr val="000000"/>
              </a:solidFill>
              <a:latin typeface="Arial"/>
              <a:ea typeface="Arial"/>
              <a:cs typeface="Arial"/>
              <a:sym typeface="Arial"/>
            </a:endParaRPr>
          </a:p>
        </p:txBody>
      </p:sp>
      <p:sp>
        <p:nvSpPr>
          <p:cNvPr id="758" name="Google Shape;758;p11"/>
          <p:cNvSpPr txBox="1"/>
          <p:nvPr/>
        </p:nvSpPr>
        <p:spPr>
          <a:xfrm>
            <a:off x="671384" y="399531"/>
            <a:ext cx="10256107" cy="982266"/>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chemeClr val="dk1"/>
              </a:buClr>
              <a:buSzPct val="100000"/>
              <a:buFont typeface="Calibri"/>
              <a:buNone/>
            </a:pPr>
            <a:r>
              <a:rPr b="1" i="0" lang="fr-CH" sz="4400" u="none" cap="none" strike="noStrike">
                <a:solidFill>
                  <a:srgbClr val="FF0000"/>
                </a:solidFill>
                <a:latin typeface="Calibri"/>
                <a:ea typeface="Calibri"/>
                <a:cs typeface="Calibri"/>
                <a:sym typeface="Calibri"/>
              </a:rPr>
              <a:t>Le plan de mobilité scolaire: 5 étapes</a:t>
            </a:r>
            <a:endParaRPr b="1" i="0" sz="4400" u="none" cap="none" strike="noStrike">
              <a:solidFill>
                <a:srgbClr val="FF0000"/>
              </a:solidFill>
              <a:latin typeface="Calibri"/>
              <a:ea typeface="Calibri"/>
              <a:cs typeface="Calibri"/>
              <a:sym typeface="Calibri"/>
            </a:endParaRPr>
          </a:p>
        </p:txBody>
      </p:sp>
      <p:pic>
        <p:nvPicPr>
          <p:cNvPr descr="Une image contenant véhicule, texte, clipart, bus&#10;&#10;Description générée automatiquement" id="759" name="Google Shape;759;p11"/>
          <p:cNvPicPr preferRelativeResize="0"/>
          <p:nvPr/>
        </p:nvPicPr>
        <p:blipFill rotWithShape="1">
          <a:blip r:embed="rId4">
            <a:alphaModFix/>
          </a:blip>
          <a:srcRect b="0" l="0" r="0" t="0"/>
          <a:stretch/>
        </p:blipFill>
        <p:spPr>
          <a:xfrm>
            <a:off x="9697218" y="0"/>
            <a:ext cx="2494782" cy="982266"/>
          </a:xfrm>
          <a:prstGeom prst="rect">
            <a:avLst/>
          </a:prstGeom>
          <a:noFill/>
          <a:ln>
            <a:noFill/>
          </a:ln>
        </p:spPr>
      </p:pic>
      <p:sp>
        <p:nvSpPr>
          <p:cNvPr descr="Link membre de l'ATE" id="760" name="Google Shape;760;p11"/>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Link membre de l'ATE" id="761" name="Google Shape;761;p11"/>
          <p:cNvSpPr/>
          <p:nvPr/>
        </p:nvSpPr>
        <p:spPr>
          <a:xfrm>
            <a:off x="6095999" y="3428999"/>
            <a:ext cx="1074057" cy="10740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762" name="Google Shape;762;p11"/>
          <p:cNvPicPr preferRelativeResize="0"/>
          <p:nvPr/>
        </p:nvPicPr>
        <p:blipFill rotWithShape="1">
          <a:blip r:embed="rId5">
            <a:alphaModFix/>
          </a:blip>
          <a:srcRect b="0" l="0" r="0" t="0"/>
          <a:stretch/>
        </p:blipFill>
        <p:spPr>
          <a:xfrm>
            <a:off x="8846394" y="5704633"/>
            <a:ext cx="2937023" cy="75383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2"/>
          <p:cNvSpPr/>
          <p:nvPr/>
        </p:nvSpPr>
        <p:spPr>
          <a:xfrm>
            <a:off x="1228725" y="419100"/>
            <a:ext cx="2371725" cy="22098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pic>
        <p:nvPicPr>
          <p:cNvPr descr="Une image contenant diagramme, carte, texte&#10;&#10;Le contenu généré par l’IA peut être incorrect." id="768" name="Google Shape;768;p12"/>
          <p:cNvPicPr preferRelativeResize="0"/>
          <p:nvPr/>
        </p:nvPicPr>
        <p:blipFill rotWithShape="1">
          <a:blip r:embed="rId3">
            <a:alphaModFix/>
          </a:blip>
          <a:srcRect b="6946" l="0" r="0" t="2062"/>
          <a:stretch/>
        </p:blipFill>
        <p:spPr>
          <a:xfrm>
            <a:off x="1228725" y="1168050"/>
            <a:ext cx="9734550" cy="5190709"/>
          </a:xfrm>
          <a:prstGeom prst="rect">
            <a:avLst/>
          </a:prstGeom>
          <a:noFill/>
          <a:ln>
            <a:noFill/>
          </a:ln>
        </p:spPr>
      </p:pic>
      <p:pic>
        <p:nvPicPr>
          <p:cNvPr descr="Une image contenant véhicule, texte, clipart, bus&#10;&#10;Description générée automatiquement" id="769" name="Google Shape;769;p12"/>
          <p:cNvPicPr preferRelativeResize="0"/>
          <p:nvPr/>
        </p:nvPicPr>
        <p:blipFill rotWithShape="1">
          <a:blip r:embed="rId4">
            <a:alphaModFix/>
          </a:blip>
          <a:srcRect b="0" l="0" r="0" t="0"/>
          <a:stretch/>
        </p:blipFill>
        <p:spPr>
          <a:xfrm>
            <a:off x="9697218" y="0"/>
            <a:ext cx="2494782" cy="982266"/>
          </a:xfrm>
          <a:prstGeom prst="rect">
            <a:avLst/>
          </a:prstGeom>
          <a:noFill/>
          <a:ln>
            <a:noFill/>
          </a:ln>
        </p:spPr>
      </p:pic>
      <p:sp>
        <p:nvSpPr>
          <p:cNvPr id="770" name="Google Shape;770;p12"/>
          <p:cNvSpPr txBox="1"/>
          <p:nvPr/>
        </p:nvSpPr>
        <p:spPr>
          <a:xfrm>
            <a:off x="671384" y="399531"/>
            <a:ext cx="10256107" cy="982266"/>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chemeClr val="dk1"/>
              </a:buClr>
              <a:buSzPct val="100000"/>
              <a:buFont typeface="Calibri"/>
              <a:buNone/>
            </a:pPr>
            <a:r>
              <a:rPr b="1" i="0" lang="fr-CH" sz="4400" u="none" cap="none" strike="noStrike">
                <a:solidFill>
                  <a:srgbClr val="FF0000"/>
                </a:solidFill>
                <a:latin typeface="Calibri"/>
                <a:ea typeface="Calibri"/>
                <a:cs typeface="Calibri"/>
                <a:sym typeface="Calibri"/>
              </a:rPr>
              <a:t>Plan de mobilité scolaire réalisé</a:t>
            </a:r>
            <a:endParaRPr b="1" i="0" sz="4400" u="none" cap="none" strike="noStrike">
              <a:solidFill>
                <a:srgbClr val="FF0000"/>
              </a:solidFill>
              <a:latin typeface="Calibri"/>
              <a:ea typeface="Calibri"/>
              <a:cs typeface="Calibri"/>
              <a:sym typeface="Calibri"/>
            </a:endParaRPr>
          </a:p>
        </p:txBody>
      </p:sp>
      <p:pic>
        <p:nvPicPr>
          <p:cNvPr id="771" name="Google Shape;771;p12"/>
          <p:cNvPicPr preferRelativeResize="0"/>
          <p:nvPr/>
        </p:nvPicPr>
        <p:blipFill rotWithShape="1">
          <a:blip r:embed="rId5">
            <a:alphaModFix/>
          </a:blip>
          <a:srcRect b="0" l="0" r="0" t="0"/>
          <a:stretch/>
        </p:blipFill>
        <p:spPr>
          <a:xfrm>
            <a:off x="8846394" y="5704633"/>
            <a:ext cx="2937023" cy="75383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3"/>
          <p:cNvSpPr txBox="1"/>
          <p:nvPr>
            <p:ph idx="1" type="body"/>
          </p:nvPr>
        </p:nvSpPr>
        <p:spPr>
          <a:xfrm>
            <a:off x="168166" y="2214399"/>
            <a:ext cx="6278566" cy="3311414"/>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1800"/>
              <a:buChar char="•"/>
            </a:pPr>
            <a:r>
              <a:rPr lang="fr-CH" sz="3200"/>
              <a:t>Une rue scolaire permet de </a:t>
            </a:r>
            <a:r>
              <a:rPr b="1" lang="fr-CH" sz="3200">
                <a:latin typeface="Noto Sans"/>
                <a:ea typeface="Noto Sans"/>
                <a:cs typeface="Noto Sans"/>
                <a:sym typeface="Noto Sans"/>
              </a:rPr>
              <a:t>fermer temporairement ou durant l’horaire scolaire les rues autour de l'école ou du jardin d'enfants à la circulation motorisée</a:t>
            </a:r>
            <a:r>
              <a:rPr i="1" lang="fr-CH" sz="3200"/>
              <a:t>.</a:t>
            </a:r>
            <a:br>
              <a:rPr i="1" lang="fr-CH" sz="3200"/>
            </a:br>
            <a:br>
              <a:rPr lang="fr-CH" sz="3200"/>
            </a:br>
            <a:endParaRPr sz="3200"/>
          </a:p>
          <a:p>
            <a:pPr indent="-114300" lvl="0" marL="228600" rtl="0" algn="l">
              <a:lnSpc>
                <a:spcPct val="90000"/>
              </a:lnSpc>
              <a:spcBef>
                <a:spcPts val="1000"/>
              </a:spcBef>
              <a:spcAft>
                <a:spcPts val="0"/>
              </a:spcAft>
              <a:buClr>
                <a:schemeClr val="dk1"/>
              </a:buClr>
              <a:buSzPts val="1800"/>
              <a:buNone/>
            </a:pPr>
            <a:r>
              <a:t/>
            </a:r>
            <a:endParaRPr i="1" sz="1800"/>
          </a:p>
          <a:p>
            <a:pPr indent="-76200" lvl="0" marL="228600" rtl="0" algn="l">
              <a:lnSpc>
                <a:spcPct val="90000"/>
              </a:lnSpc>
              <a:spcBef>
                <a:spcPts val="1000"/>
              </a:spcBef>
              <a:spcAft>
                <a:spcPts val="0"/>
              </a:spcAft>
              <a:buClr>
                <a:schemeClr val="dk1"/>
              </a:buClr>
              <a:buSzPts val="2400"/>
              <a:buNone/>
            </a:pPr>
            <a:r>
              <a:t/>
            </a:r>
            <a:endParaRPr sz="2400"/>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778" name="Google Shape;778;p13"/>
          <p:cNvSpPr txBox="1"/>
          <p:nvPr>
            <p:ph type="title"/>
          </p:nvPr>
        </p:nvSpPr>
        <p:spPr>
          <a:xfrm>
            <a:off x="900000" y="540000"/>
            <a:ext cx="10824056" cy="532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300"/>
              <a:buFont typeface="Calibri"/>
              <a:buNone/>
            </a:pPr>
            <a:r>
              <a:rPr b="1" lang="fr-CH" sz="4300">
                <a:solidFill>
                  <a:srgbClr val="FF0000"/>
                </a:solidFill>
              </a:rPr>
              <a:t>La rue scolaire</a:t>
            </a:r>
            <a:endParaRPr b="1" sz="4300">
              <a:solidFill>
                <a:srgbClr val="FF0000"/>
              </a:solidFill>
            </a:endParaRPr>
          </a:p>
        </p:txBody>
      </p:sp>
      <p:pic>
        <p:nvPicPr>
          <p:cNvPr id="779" name="Google Shape;779;p13"/>
          <p:cNvPicPr preferRelativeResize="0"/>
          <p:nvPr/>
        </p:nvPicPr>
        <p:blipFill rotWithShape="1">
          <a:blip r:embed="rId3">
            <a:alphaModFix/>
          </a:blip>
          <a:srcRect b="0" l="791" r="791" t="0"/>
          <a:stretch/>
        </p:blipFill>
        <p:spPr>
          <a:xfrm>
            <a:off x="6877903" y="2064001"/>
            <a:ext cx="5145931" cy="3461812"/>
          </a:xfrm>
          <a:prstGeom prst="rect">
            <a:avLst/>
          </a:prstGeom>
          <a:noFill/>
          <a:ln>
            <a:noFill/>
          </a:ln>
        </p:spPr>
      </p:pic>
      <p:sp>
        <p:nvSpPr>
          <p:cNvPr id="780" name="Google Shape;780;p13"/>
          <p:cNvSpPr txBox="1"/>
          <p:nvPr/>
        </p:nvSpPr>
        <p:spPr>
          <a:xfrm>
            <a:off x="8654150" y="1522266"/>
            <a:ext cx="2585297"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fr-CH" sz="2400" u="none" cap="none" strike="noStrike">
                <a:solidFill>
                  <a:schemeClr val="dk1"/>
                </a:solidFill>
                <a:latin typeface="Calibri"/>
                <a:ea typeface="Calibri"/>
                <a:cs typeface="Calibri"/>
                <a:sym typeface="Calibri"/>
              </a:rPr>
              <a:t>Confignon (GE)</a:t>
            </a:r>
            <a:endParaRPr b="1" i="0" sz="2400" u="none" cap="none" strike="noStrike">
              <a:solidFill>
                <a:srgbClr val="000000"/>
              </a:solidFill>
              <a:latin typeface="Arial"/>
              <a:ea typeface="Arial"/>
              <a:cs typeface="Arial"/>
              <a:sym typeface="Arial"/>
            </a:endParaRPr>
          </a:p>
        </p:txBody>
      </p:sp>
      <p:pic>
        <p:nvPicPr>
          <p:cNvPr descr="Une image contenant véhicule, texte, clipart, bus&#10;&#10;Description générée automatiquement" id="781" name="Google Shape;781;p13"/>
          <p:cNvPicPr preferRelativeResize="0"/>
          <p:nvPr/>
        </p:nvPicPr>
        <p:blipFill rotWithShape="1">
          <a:blip r:embed="rId4">
            <a:alphaModFix/>
          </a:blip>
          <a:srcRect b="0" l="0" r="0" t="0"/>
          <a:stretch/>
        </p:blipFill>
        <p:spPr>
          <a:xfrm>
            <a:off x="9697218" y="0"/>
            <a:ext cx="2494782" cy="982266"/>
          </a:xfrm>
          <a:prstGeom prst="rect">
            <a:avLst/>
          </a:prstGeom>
          <a:noFill/>
          <a:ln>
            <a:noFill/>
          </a:ln>
        </p:spPr>
      </p:pic>
      <p:pic>
        <p:nvPicPr>
          <p:cNvPr id="782" name="Google Shape;782;p13"/>
          <p:cNvPicPr preferRelativeResize="0"/>
          <p:nvPr/>
        </p:nvPicPr>
        <p:blipFill rotWithShape="1">
          <a:blip r:embed="rId5">
            <a:alphaModFix/>
          </a:blip>
          <a:srcRect b="0" l="0" r="0" t="0"/>
          <a:stretch/>
        </p:blipFill>
        <p:spPr>
          <a:xfrm>
            <a:off x="8846394" y="5704633"/>
            <a:ext cx="2937023" cy="75383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4"/>
          <p:cNvSpPr txBox="1"/>
          <p:nvPr>
            <p:ph idx="1" type="body"/>
          </p:nvPr>
        </p:nvSpPr>
        <p:spPr>
          <a:xfrm>
            <a:off x="900000" y="1941162"/>
            <a:ext cx="10396650" cy="427253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8108"/>
              <a:buChar char="•"/>
            </a:pPr>
            <a:r>
              <a:rPr lang="fr-CH"/>
              <a:t>Webinaire le </a:t>
            </a:r>
            <a:r>
              <a:rPr b="1" lang="fr-CH"/>
              <a:t>jeudi 12 février à 16h30</a:t>
            </a:r>
            <a:endParaRPr/>
          </a:p>
          <a:p>
            <a:pPr indent="-228600" lvl="0" marL="228600" rtl="0" algn="l">
              <a:lnSpc>
                <a:spcPct val="90000"/>
              </a:lnSpc>
              <a:spcBef>
                <a:spcPts val="1000"/>
              </a:spcBef>
              <a:spcAft>
                <a:spcPts val="0"/>
              </a:spcAft>
              <a:buClr>
                <a:schemeClr val="dk1"/>
              </a:buClr>
              <a:buSzPct val="108108"/>
              <a:buChar char="•"/>
            </a:pPr>
            <a:r>
              <a:rPr lang="fr-CH"/>
              <a:t>Ce webinaire se divisera en </a:t>
            </a:r>
            <a:r>
              <a:rPr b="1" lang="fr-CH"/>
              <a:t>deux parties</a:t>
            </a:r>
            <a:r>
              <a:rPr lang="fr-CH"/>
              <a:t>.</a:t>
            </a:r>
            <a:br>
              <a:rPr lang="fr-CH"/>
            </a:br>
            <a:r>
              <a:rPr lang="fr-CH"/>
              <a:t> </a:t>
            </a:r>
            <a:endParaRPr/>
          </a:p>
          <a:p>
            <a:pPr indent="-228600" lvl="1" marL="685800" rtl="0" algn="l">
              <a:lnSpc>
                <a:spcPct val="90000"/>
              </a:lnSpc>
              <a:spcBef>
                <a:spcPts val="500"/>
              </a:spcBef>
              <a:spcAft>
                <a:spcPts val="0"/>
              </a:spcAft>
              <a:buClr>
                <a:schemeClr val="dk1"/>
              </a:buClr>
              <a:buSzPct val="108108"/>
              <a:buChar char="•"/>
            </a:pPr>
            <a:r>
              <a:rPr lang="fr-CH"/>
              <a:t>Une première partie décrivant les </a:t>
            </a:r>
            <a:r>
              <a:rPr b="1" lang="fr-CH"/>
              <a:t>principaux résultats </a:t>
            </a:r>
            <a:r>
              <a:rPr lang="fr-CH"/>
              <a:t>et les </a:t>
            </a:r>
            <a:r>
              <a:rPr b="1" lang="fr-CH"/>
              <a:t>tendances générales</a:t>
            </a:r>
            <a:r>
              <a:rPr lang="fr-CH"/>
              <a:t> qui en ressortent par </a:t>
            </a:r>
            <a:r>
              <a:rPr b="1" lang="fr-CH"/>
              <a:t>l’étude statistique</a:t>
            </a:r>
            <a:r>
              <a:rPr lang="fr-CH"/>
              <a:t>.</a:t>
            </a:r>
            <a:br>
              <a:rPr lang="fr-CH"/>
            </a:br>
            <a:r>
              <a:rPr lang="fr-CH"/>
              <a:t> </a:t>
            </a:r>
            <a:endParaRPr/>
          </a:p>
          <a:p>
            <a:pPr indent="-228600" lvl="1" marL="685800" rtl="0" algn="l">
              <a:lnSpc>
                <a:spcPct val="90000"/>
              </a:lnSpc>
              <a:spcBef>
                <a:spcPts val="500"/>
              </a:spcBef>
              <a:spcAft>
                <a:spcPts val="0"/>
              </a:spcAft>
              <a:buClr>
                <a:schemeClr val="dk1"/>
              </a:buClr>
              <a:buSzPct val="108108"/>
              <a:buChar char="•"/>
            </a:pPr>
            <a:r>
              <a:rPr lang="fr-CH"/>
              <a:t>Une deuxième partie qui développe </a:t>
            </a:r>
            <a:r>
              <a:rPr b="1" lang="fr-CH"/>
              <a:t>l’analyse faite sous l’axe de la psychologie du comportement </a:t>
            </a:r>
            <a:r>
              <a:rPr lang="fr-CH"/>
              <a:t>avec Lisa Moussaoui, experte de l’étude. </a:t>
            </a:r>
            <a:endParaRPr/>
          </a:p>
          <a:p>
            <a:pPr indent="-76200" lvl="1" marL="685800" rtl="0" algn="l">
              <a:lnSpc>
                <a:spcPct val="90000"/>
              </a:lnSpc>
              <a:spcBef>
                <a:spcPts val="500"/>
              </a:spcBef>
              <a:spcAft>
                <a:spcPts val="0"/>
              </a:spcAft>
              <a:buClr>
                <a:schemeClr val="dk1"/>
              </a:buClr>
              <a:buSzPct val="108108"/>
              <a:buNone/>
            </a:pPr>
            <a:r>
              <a:t/>
            </a:r>
            <a:endParaRPr/>
          </a:p>
          <a:p>
            <a:pPr indent="-228600" lvl="0" marL="228600" rtl="0" algn="l">
              <a:lnSpc>
                <a:spcPct val="90000"/>
              </a:lnSpc>
              <a:spcBef>
                <a:spcPts val="1000"/>
              </a:spcBef>
              <a:spcAft>
                <a:spcPts val="0"/>
              </a:spcAft>
              <a:buClr>
                <a:schemeClr val="dk1"/>
              </a:buClr>
              <a:buSzPct val="108108"/>
              <a:buChar char="•"/>
            </a:pPr>
            <a:r>
              <a:rPr b="1" lang="fr-CH"/>
              <a:t>Inscriptions : </a:t>
            </a:r>
            <a:r>
              <a:rPr lang="fr-CH" u="sng">
                <a:solidFill>
                  <a:schemeClr val="hlink"/>
                </a:solidFill>
                <a:hlinkClick r:id="rId3"/>
              </a:rPr>
              <a:t>https://www.ate.ch/pointsforts/webinaire-mobilite-scolaire</a:t>
            </a:r>
            <a:r>
              <a:rPr lang="fr-CH"/>
              <a:t> </a:t>
            </a:r>
            <a:endParaRPr/>
          </a:p>
        </p:txBody>
      </p:sp>
      <p:sp>
        <p:nvSpPr>
          <p:cNvPr id="788" name="Google Shape;788;p14"/>
          <p:cNvSpPr txBox="1"/>
          <p:nvPr>
            <p:ph type="title"/>
          </p:nvPr>
        </p:nvSpPr>
        <p:spPr>
          <a:xfrm>
            <a:off x="900000" y="1118671"/>
            <a:ext cx="10800000" cy="532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fr-CH">
                <a:solidFill>
                  <a:srgbClr val="FF0000"/>
                </a:solidFill>
              </a:rPr>
              <a:t>Webinaire</a:t>
            </a:r>
            <a:r>
              <a:rPr lang="fr-CH"/>
              <a:t> </a:t>
            </a:r>
            <a:br>
              <a:rPr lang="fr-CH"/>
            </a:br>
            <a:r>
              <a:rPr b="1" lang="fr-CH" sz="3100"/>
              <a:t>«Mobilité scolaire : Comment améliorer le chemin de l’école ?»</a:t>
            </a:r>
            <a:br>
              <a:rPr b="1" lang="fr-CH"/>
            </a:br>
            <a:endParaRPr/>
          </a:p>
        </p:txBody>
      </p:sp>
      <p:pic>
        <p:nvPicPr>
          <p:cNvPr descr="Une image contenant motif, carré, Rectangle, Graphique&#10;&#10;Description générée automatiquement" id="789" name="Google Shape;789;p14"/>
          <p:cNvPicPr preferRelativeResize="0"/>
          <p:nvPr/>
        </p:nvPicPr>
        <p:blipFill rotWithShape="1">
          <a:blip r:embed="rId4">
            <a:alphaModFix/>
          </a:blip>
          <a:srcRect b="0" l="0" r="0" t="0"/>
          <a:stretch/>
        </p:blipFill>
        <p:spPr>
          <a:xfrm>
            <a:off x="10278762" y="4855821"/>
            <a:ext cx="1767016" cy="1767016"/>
          </a:xfrm>
          <a:prstGeom prst="rect">
            <a:avLst/>
          </a:prstGeom>
          <a:noFill/>
          <a:ln>
            <a:noFill/>
          </a:ln>
        </p:spPr>
      </p:pic>
      <p:pic>
        <p:nvPicPr>
          <p:cNvPr id="790" name="Google Shape;790;p14"/>
          <p:cNvPicPr preferRelativeResize="0"/>
          <p:nvPr/>
        </p:nvPicPr>
        <p:blipFill rotWithShape="1">
          <a:blip r:embed="rId5">
            <a:alphaModFix/>
          </a:blip>
          <a:srcRect b="0" l="0" r="0" t="0"/>
          <a:stretch/>
        </p:blipFill>
        <p:spPr>
          <a:xfrm>
            <a:off x="9108755" y="177171"/>
            <a:ext cx="2937023" cy="7538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5"/>
          <p:cNvSpPr txBox="1"/>
          <p:nvPr>
            <p:ph type="title"/>
          </p:nvPr>
        </p:nvSpPr>
        <p:spPr>
          <a:xfrm>
            <a:off x="172996" y="232172"/>
            <a:ext cx="8835079" cy="9822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AC331"/>
              </a:buClr>
              <a:buSzPts val="4400"/>
              <a:buFont typeface="Arial"/>
              <a:buNone/>
            </a:pPr>
            <a:r>
              <a:rPr b="1" lang="fr-CH">
                <a:solidFill>
                  <a:srgbClr val="0080B7"/>
                </a:solidFill>
              </a:rPr>
              <a:t>Limites et réserves quant au sondage</a:t>
            </a:r>
            <a:endParaRPr b="1">
              <a:solidFill>
                <a:srgbClr val="0080B7"/>
              </a:solidFill>
            </a:endParaRPr>
          </a:p>
        </p:txBody>
      </p:sp>
      <p:sp>
        <p:nvSpPr>
          <p:cNvPr id="147" name="Google Shape;147;p5"/>
          <p:cNvSpPr txBox="1"/>
          <p:nvPr>
            <p:ph idx="1" type="body"/>
          </p:nvPr>
        </p:nvSpPr>
        <p:spPr>
          <a:xfrm>
            <a:off x="343930" y="1770697"/>
            <a:ext cx="11147854" cy="435825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3300"/>
              <a:buChar char="•"/>
            </a:pPr>
            <a:r>
              <a:rPr b="1" lang="fr-CH" sz="3300">
                <a:solidFill>
                  <a:srgbClr val="0080B7"/>
                </a:solidFill>
              </a:rPr>
              <a:t>Faible nombre de réponses </a:t>
            </a:r>
            <a:r>
              <a:rPr lang="fr-CH" sz="3300"/>
              <a:t>en comparaison au nombre de familles ayant reçu le journal </a:t>
            </a:r>
            <a:r>
              <a:rPr i="1" lang="fr-CH" sz="3300">
                <a:solidFill>
                  <a:srgbClr val="0080B7"/>
                </a:solidFill>
              </a:rPr>
              <a:t>(658 sur 65’000 exemplaires imprimés).</a:t>
            </a:r>
            <a:endParaRPr sz="3300"/>
          </a:p>
          <a:p>
            <a:pPr indent="-457200" lvl="1" marL="914369" rtl="0" algn="l">
              <a:lnSpc>
                <a:spcPct val="90000"/>
              </a:lnSpc>
              <a:spcBef>
                <a:spcPts val="0"/>
              </a:spcBef>
              <a:spcAft>
                <a:spcPts val="0"/>
              </a:spcAft>
              <a:buSzPts val="3100"/>
              <a:buFont typeface="Noto Sans Symbols"/>
              <a:buChar char="⮚"/>
            </a:pPr>
            <a:r>
              <a:rPr lang="fr-CH" sz="3100"/>
              <a:t>Impact sur la </a:t>
            </a:r>
            <a:r>
              <a:rPr b="1" lang="fr-CH" sz="3100">
                <a:solidFill>
                  <a:srgbClr val="0080B7"/>
                </a:solidFill>
              </a:rPr>
              <a:t>représentativité</a:t>
            </a:r>
            <a:r>
              <a:rPr lang="fr-CH" sz="3100"/>
              <a:t> des réponses reçues. </a:t>
            </a:r>
            <a:endParaRPr/>
          </a:p>
          <a:p>
            <a:pPr indent="0" lvl="0" marL="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3300"/>
              <a:buChar char="•"/>
            </a:pPr>
            <a:r>
              <a:rPr b="1" lang="fr-CH" sz="3300">
                <a:solidFill>
                  <a:srgbClr val="0080B7"/>
                </a:solidFill>
              </a:rPr>
              <a:t>Pas de contrôle </a:t>
            </a:r>
            <a:r>
              <a:rPr lang="fr-CH" sz="3300"/>
              <a:t>en place pour identifier les personnes ayant répondu. Possibilité que:</a:t>
            </a:r>
            <a:endParaRPr/>
          </a:p>
          <a:p>
            <a:pPr indent="-457200" lvl="1" marL="914369" rtl="0" algn="l">
              <a:lnSpc>
                <a:spcPct val="90000"/>
              </a:lnSpc>
              <a:spcBef>
                <a:spcPts val="1000"/>
              </a:spcBef>
              <a:spcAft>
                <a:spcPts val="0"/>
              </a:spcAft>
              <a:buSzPts val="3100"/>
              <a:buFont typeface="Noto Sans Symbols"/>
              <a:buChar char="⮚"/>
            </a:pPr>
            <a:r>
              <a:rPr lang="fr-CH" sz="3100"/>
              <a:t>des personnes aient voté </a:t>
            </a:r>
            <a:r>
              <a:rPr b="1" lang="fr-CH" sz="3100">
                <a:solidFill>
                  <a:srgbClr val="0080B7"/>
                </a:solidFill>
              </a:rPr>
              <a:t>plusieurs fois</a:t>
            </a:r>
            <a:r>
              <a:rPr lang="fr-CH" sz="3100"/>
              <a:t>.</a:t>
            </a:r>
            <a:endParaRPr/>
          </a:p>
          <a:p>
            <a:pPr indent="-457200" lvl="1" marL="914369" rtl="0" algn="l">
              <a:lnSpc>
                <a:spcPct val="90000"/>
              </a:lnSpc>
              <a:spcBef>
                <a:spcPts val="1000"/>
              </a:spcBef>
              <a:spcAft>
                <a:spcPts val="0"/>
              </a:spcAft>
              <a:buSzPts val="3100"/>
              <a:buFont typeface="Noto Sans Symbols"/>
              <a:buChar char="⮚"/>
            </a:pPr>
            <a:r>
              <a:rPr lang="fr-CH" sz="3100"/>
              <a:t>des personnes ayant répondu ne soient pas parents d’élèves</a:t>
            </a:r>
            <a:endParaRPr sz="1687">
              <a:solidFill>
                <a:srgbClr val="008AC5"/>
              </a:solidFill>
              <a:latin typeface="Arial"/>
              <a:ea typeface="Arial"/>
              <a:cs typeface="Arial"/>
              <a:sym typeface="Arial"/>
            </a:endParaRPr>
          </a:p>
        </p:txBody>
      </p:sp>
      <p:sp>
        <p:nvSpPr>
          <p:cNvPr id="148" name="Google Shape;148;p5"/>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149" name="Google Shape;149;p5"/>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type="title"/>
          </p:nvPr>
        </p:nvSpPr>
        <p:spPr>
          <a:xfrm>
            <a:off x="172997" y="232172"/>
            <a:ext cx="7246542" cy="9822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AC331"/>
              </a:buClr>
              <a:buSzPts val="4400"/>
              <a:buFont typeface="Arial"/>
              <a:buNone/>
            </a:pPr>
            <a:r>
              <a:rPr b="1" lang="fr-CH">
                <a:solidFill>
                  <a:srgbClr val="0080B7"/>
                </a:solidFill>
              </a:rPr>
              <a:t>Prochaines étapes</a:t>
            </a:r>
            <a:endParaRPr b="1">
              <a:solidFill>
                <a:srgbClr val="0080B7"/>
              </a:solidFill>
            </a:endParaRPr>
          </a:p>
        </p:txBody>
      </p:sp>
      <p:sp>
        <p:nvSpPr>
          <p:cNvPr id="156" name="Google Shape;156;p6"/>
          <p:cNvSpPr txBox="1"/>
          <p:nvPr>
            <p:ph idx="1" type="body"/>
          </p:nvPr>
        </p:nvSpPr>
        <p:spPr>
          <a:xfrm>
            <a:off x="343930" y="1770697"/>
            <a:ext cx="11504139" cy="4691887"/>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fr-CH" sz="3800"/>
              <a:t>Préparer une </a:t>
            </a:r>
            <a:r>
              <a:rPr b="1" lang="fr-CH" sz="3800">
                <a:solidFill>
                  <a:srgbClr val="0080B7"/>
                </a:solidFill>
              </a:rPr>
              <a:t>version publique </a:t>
            </a:r>
            <a:r>
              <a:rPr lang="fr-CH" sz="3800"/>
              <a:t>et abrégée des résultats du sondage pour partage avec les APE/CO et nos partenaires.</a:t>
            </a:r>
            <a:br>
              <a:rPr lang="fr-CH" sz="3800"/>
            </a:br>
            <a:br>
              <a:rPr lang="fr-CH" sz="3400"/>
            </a:br>
            <a:endParaRPr/>
          </a:p>
          <a:p>
            <a:pPr indent="-228600" lvl="0" marL="228600" rtl="0" algn="l">
              <a:lnSpc>
                <a:spcPct val="90000"/>
              </a:lnSpc>
              <a:spcBef>
                <a:spcPts val="1000"/>
              </a:spcBef>
              <a:spcAft>
                <a:spcPts val="0"/>
              </a:spcAft>
              <a:buClr>
                <a:schemeClr val="dk1"/>
              </a:buClr>
              <a:buSzPct val="100000"/>
              <a:buChar char="•"/>
            </a:pPr>
            <a:r>
              <a:rPr lang="fr-CH" sz="3800"/>
              <a:t>‘</a:t>
            </a:r>
            <a:r>
              <a:rPr lang="fr-CH" sz="3800">
                <a:solidFill>
                  <a:srgbClr val="0080B7"/>
                </a:solidFill>
              </a:rPr>
              <a:t>’Violences, harcèlement, discriminations et incivilités au sein de l’école</a:t>
            </a:r>
            <a:r>
              <a:rPr lang="fr-CH" sz="3800"/>
              <a:t>’’ :</a:t>
            </a:r>
            <a:br>
              <a:rPr lang="fr-CH" sz="3800"/>
            </a:br>
            <a:endParaRPr/>
          </a:p>
          <a:p>
            <a:pPr indent="-457200" lvl="1" marL="914400" rtl="0" algn="l">
              <a:lnSpc>
                <a:spcPct val="90000"/>
              </a:lnSpc>
              <a:spcBef>
                <a:spcPts val="500"/>
              </a:spcBef>
              <a:spcAft>
                <a:spcPts val="0"/>
              </a:spcAft>
              <a:buClr>
                <a:schemeClr val="dk1"/>
              </a:buClr>
              <a:buSzPct val="100000"/>
              <a:buFont typeface="Noto Sans Symbols"/>
              <a:buChar char="⮚"/>
            </a:pPr>
            <a:r>
              <a:rPr lang="fr-CH" sz="3400"/>
              <a:t>Discuter ensemble de ce thème lors de l’</a:t>
            </a:r>
            <a:r>
              <a:rPr b="1" lang="fr-CH" sz="3400">
                <a:solidFill>
                  <a:srgbClr val="0080B7"/>
                </a:solidFill>
              </a:rPr>
              <a:t>AG</a:t>
            </a:r>
            <a:r>
              <a:rPr lang="fr-CH" sz="3400"/>
              <a:t> afin d’en savoir plus sur les préoccupations des parents en la matière. </a:t>
            </a:r>
            <a:endParaRPr/>
          </a:p>
          <a:p>
            <a:pPr indent="-457200" lvl="1" marL="914400" rtl="0" algn="l">
              <a:lnSpc>
                <a:spcPct val="90000"/>
              </a:lnSpc>
              <a:spcBef>
                <a:spcPts val="500"/>
              </a:spcBef>
              <a:spcAft>
                <a:spcPts val="0"/>
              </a:spcAft>
              <a:buClr>
                <a:schemeClr val="dk1"/>
              </a:buClr>
              <a:buSzPct val="100000"/>
              <a:buFont typeface="Noto Sans Symbols"/>
              <a:buChar char="⮚"/>
            </a:pPr>
            <a:r>
              <a:rPr lang="fr-CH" sz="3400"/>
              <a:t>Demander au DIP si il a des statistiques en la matière et ce qui est fait en termes de prévention et réponse.</a:t>
            </a:r>
            <a:endParaRPr/>
          </a:p>
          <a:p>
            <a:pPr indent="-571500" lvl="1" marL="1028700" rtl="0" algn="l">
              <a:lnSpc>
                <a:spcPct val="90000"/>
              </a:lnSpc>
              <a:spcBef>
                <a:spcPts val="500"/>
              </a:spcBef>
              <a:spcAft>
                <a:spcPts val="0"/>
              </a:spcAft>
              <a:buSzPct val="100000"/>
              <a:buFont typeface="Noto Sans Symbols"/>
              <a:buChar char="⮚"/>
            </a:pPr>
            <a:r>
              <a:rPr lang="fr-CH" sz="3400"/>
              <a:t>Envoyer un </a:t>
            </a:r>
            <a:r>
              <a:rPr b="1" lang="fr-CH" sz="3400">
                <a:solidFill>
                  <a:srgbClr val="0080B7"/>
                </a:solidFill>
              </a:rPr>
              <a:t>questionnaire ciblé aux parents</a:t>
            </a:r>
            <a:r>
              <a:rPr lang="fr-CH" sz="3400"/>
              <a:t>.</a:t>
            </a:r>
            <a:endParaRPr/>
          </a:p>
          <a:p>
            <a:pPr indent="-279400" lvl="0" marL="342900" rtl="0" algn="just">
              <a:lnSpc>
                <a:spcPct val="90000"/>
              </a:lnSpc>
              <a:spcBef>
                <a:spcPts val="1000"/>
              </a:spcBef>
              <a:spcAft>
                <a:spcPts val="0"/>
              </a:spcAft>
              <a:buClr>
                <a:schemeClr val="dk1"/>
              </a:buClr>
              <a:buSzPct val="94842"/>
              <a:buFont typeface="Noto Sans Symbols"/>
              <a:buNone/>
            </a:pPr>
            <a:r>
              <a:t/>
            </a:r>
            <a:endParaRPr sz="1687">
              <a:solidFill>
                <a:srgbClr val="008AC5"/>
              </a:solidFill>
              <a:latin typeface="Arial"/>
              <a:ea typeface="Arial"/>
              <a:cs typeface="Arial"/>
              <a:sym typeface="Arial"/>
            </a:endParaRPr>
          </a:p>
        </p:txBody>
      </p:sp>
      <p:sp>
        <p:nvSpPr>
          <p:cNvPr id="157" name="Google Shape;157;p6"/>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158" name="Google Shape;158;p6"/>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1"/>
          <p:cNvSpPr txBox="1"/>
          <p:nvPr>
            <p:ph type="title"/>
          </p:nvPr>
        </p:nvSpPr>
        <p:spPr>
          <a:xfrm>
            <a:off x="172997" y="232172"/>
            <a:ext cx="7246542" cy="9822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AC331"/>
              </a:buClr>
              <a:buSzPts val="4400"/>
              <a:buFont typeface="Arial"/>
              <a:buNone/>
            </a:pPr>
            <a:r>
              <a:rPr b="1" lang="fr-CH">
                <a:solidFill>
                  <a:srgbClr val="0080B7"/>
                </a:solidFill>
              </a:rPr>
              <a:t>Prochaines étapes (suite)</a:t>
            </a:r>
            <a:endParaRPr b="1">
              <a:solidFill>
                <a:srgbClr val="0080B7"/>
              </a:solidFill>
            </a:endParaRPr>
          </a:p>
        </p:txBody>
      </p:sp>
      <p:sp>
        <p:nvSpPr>
          <p:cNvPr id="165" name="Google Shape;165;p31"/>
          <p:cNvSpPr txBox="1"/>
          <p:nvPr>
            <p:ph idx="1" type="body"/>
          </p:nvPr>
        </p:nvSpPr>
        <p:spPr>
          <a:xfrm>
            <a:off x="343930" y="1770698"/>
            <a:ext cx="11504139" cy="4271756"/>
          </a:xfrm>
          <a:prstGeom prst="rect">
            <a:avLst/>
          </a:prstGeom>
          <a:noFill/>
          <a:ln>
            <a:noFill/>
          </a:ln>
        </p:spPr>
        <p:txBody>
          <a:bodyPr anchorCtr="0" anchor="t" bIns="45700" lIns="91425" spcFirstLastPara="1" rIns="91425" wrap="square" tIns="45700">
            <a:normAutofit/>
          </a:bodyPr>
          <a:lstStyle/>
          <a:p>
            <a:pPr indent="-241300" lvl="0" marL="228600" rtl="0" algn="l">
              <a:lnSpc>
                <a:spcPct val="90000"/>
              </a:lnSpc>
              <a:spcBef>
                <a:spcPts val="1000"/>
              </a:spcBef>
              <a:spcAft>
                <a:spcPts val="0"/>
              </a:spcAft>
              <a:buClr>
                <a:schemeClr val="dk1"/>
              </a:buClr>
              <a:buSzPts val="3800"/>
              <a:buChar char="•"/>
            </a:pPr>
            <a:r>
              <a:rPr lang="fr-CH" sz="3800"/>
              <a:t>Discuter au sein du Comité des </a:t>
            </a:r>
            <a:r>
              <a:rPr b="1" lang="fr-CH" sz="3800">
                <a:solidFill>
                  <a:srgbClr val="0080B7"/>
                </a:solidFill>
              </a:rPr>
              <a:t>actions éventuelles </a:t>
            </a:r>
            <a:r>
              <a:rPr lang="fr-CH" sz="3800"/>
              <a:t>à prendre sur les </a:t>
            </a:r>
            <a:r>
              <a:rPr b="1" lang="fr-CH" sz="3800">
                <a:solidFill>
                  <a:srgbClr val="0080B7"/>
                </a:solidFill>
              </a:rPr>
              <a:t>autres thèmes</a:t>
            </a:r>
            <a:r>
              <a:rPr lang="fr-CH" sz="3800"/>
              <a:t> soulevés dans le sondage et en </a:t>
            </a:r>
            <a:r>
              <a:rPr b="1" lang="fr-CH" sz="3800">
                <a:solidFill>
                  <a:srgbClr val="0080B7"/>
                </a:solidFill>
              </a:rPr>
              <a:t>discuter avec les APE/CO lors des AD</a:t>
            </a:r>
            <a:r>
              <a:rPr lang="fr-CH" sz="3800"/>
              <a:t>.</a:t>
            </a:r>
            <a:br>
              <a:rPr lang="fr-CH" sz="3800"/>
            </a:br>
            <a:r>
              <a:rPr lang="fr-CH" sz="3800"/>
              <a:t> </a:t>
            </a:r>
            <a:endParaRPr/>
          </a:p>
          <a:p>
            <a:pPr indent="-241300" lvl="0" marL="228600" rtl="0" algn="l">
              <a:lnSpc>
                <a:spcPct val="90000"/>
              </a:lnSpc>
              <a:spcBef>
                <a:spcPts val="1000"/>
              </a:spcBef>
              <a:spcAft>
                <a:spcPts val="0"/>
              </a:spcAft>
              <a:buClr>
                <a:schemeClr val="dk1"/>
              </a:buClr>
              <a:buSzPts val="3800"/>
              <a:buChar char="•"/>
            </a:pPr>
            <a:r>
              <a:rPr b="1" lang="fr-CH" sz="3800">
                <a:solidFill>
                  <a:srgbClr val="0080B7"/>
                </a:solidFill>
              </a:rPr>
              <a:t>Organiser des sondages régulièrement</a:t>
            </a:r>
            <a:endParaRPr sz="1687">
              <a:solidFill>
                <a:srgbClr val="008AC5"/>
              </a:solidFill>
              <a:latin typeface="Arial"/>
              <a:ea typeface="Arial"/>
              <a:cs typeface="Arial"/>
              <a:sym typeface="Arial"/>
            </a:endParaRPr>
          </a:p>
        </p:txBody>
      </p:sp>
      <p:sp>
        <p:nvSpPr>
          <p:cNvPr id="166" name="Google Shape;166;p31"/>
          <p:cNvSpPr/>
          <p:nvPr/>
        </p:nvSpPr>
        <p:spPr>
          <a:xfrm>
            <a:off x="7288297" y="2153174"/>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FAPEO_logo.jpg" id="167" name="Google Shape;167;p31"/>
          <p:cNvPicPr preferRelativeResize="0"/>
          <p:nvPr/>
        </p:nvPicPr>
        <p:blipFill rotWithShape="1">
          <a:blip r:embed="rId3">
            <a:alphaModFix/>
          </a:blip>
          <a:srcRect b="0" l="0" r="0" t="0"/>
          <a:stretch/>
        </p:blipFill>
        <p:spPr>
          <a:xfrm>
            <a:off x="10511994" y="232172"/>
            <a:ext cx="1267602" cy="896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2"/>
          <p:cNvSpPr txBox="1"/>
          <p:nvPr>
            <p:ph type="title"/>
          </p:nvPr>
        </p:nvSpPr>
        <p:spPr>
          <a:xfrm>
            <a:off x="1981200" y="290945"/>
            <a:ext cx="8229600" cy="583553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b="0" lang="fr-CH" sz="1800">
                <a:solidFill>
                  <a:srgbClr val="2E75B5"/>
                </a:solidFill>
                <a:latin typeface="Arial"/>
                <a:ea typeface="Arial"/>
                <a:cs typeface="Arial"/>
                <a:sym typeface="Arial"/>
              </a:rPr>
              <a:t>Etat d'avancement du projet </a:t>
            </a:r>
            <a:br>
              <a:rPr b="0"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Développement et renforcement d'un "parcours santé de l'élève" dans les degrés du primaire et du CO</a:t>
            </a:r>
            <a:br>
              <a:rPr lang="fr-CH">
                <a:solidFill>
                  <a:srgbClr val="2E75B5"/>
                </a:solidFill>
                <a:latin typeface="Arial"/>
                <a:ea typeface="Arial"/>
                <a:cs typeface="Arial"/>
                <a:sym typeface="Arial"/>
              </a:rPr>
            </a:br>
            <a:br>
              <a:rPr lang="fr-CH">
                <a:solidFill>
                  <a:srgbClr val="2E75B5"/>
                </a:solidFill>
                <a:latin typeface="Arial"/>
                <a:ea typeface="Arial"/>
                <a:cs typeface="Arial"/>
                <a:sym typeface="Arial"/>
              </a:rPr>
            </a:br>
            <a:r>
              <a:rPr lang="fr-CH">
                <a:solidFill>
                  <a:srgbClr val="2E75B5"/>
                </a:solidFill>
                <a:latin typeface="Arial"/>
                <a:ea typeface="Arial"/>
                <a:cs typeface="Arial"/>
                <a:sym typeface="Arial"/>
              </a:rPr>
              <a:t>Projet FR10A</a:t>
            </a:r>
            <a:br>
              <a:rPr lang="fr-CH">
                <a:solidFill>
                  <a:srgbClr val="2E75B5"/>
                </a:solidFill>
                <a:latin typeface="Arial"/>
                <a:ea typeface="Arial"/>
                <a:cs typeface="Arial"/>
                <a:sym typeface="Arial"/>
              </a:rPr>
            </a:br>
            <a:br>
              <a:rPr b="0" lang="fr-CH">
                <a:solidFill>
                  <a:srgbClr val="2E75B5"/>
                </a:solidFill>
                <a:latin typeface="Arial"/>
                <a:ea typeface="Arial"/>
                <a:cs typeface="Arial"/>
                <a:sym typeface="Arial"/>
              </a:rPr>
            </a:br>
            <a:r>
              <a:rPr b="0" lang="fr-CH" sz="1800">
                <a:solidFill>
                  <a:srgbClr val="2E75B5"/>
                </a:solidFill>
                <a:latin typeface="Arial"/>
                <a:ea typeface="Arial"/>
                <a:cs typeface="Arial"/>
                <a:sym typeface="Arial"/>
              </a:rPr>
              <a:t>Janvier 2026</a:t>
            </a:r>
            <a:br>
              <a:rPr b="0" lang="fr-CH" sz="1800">
                <a:solidFill>
                  <a:srgbClr val="2E75B5"/>
                </a:solidFill>
                <a:latin typeface="Arial"/>
                <a:ea typeface="Arial"/>
                <a:cs typeface="Arial"/>
                <a:sym typeface="Arial"/>
              </a:rPr>
            </a:br>
            <a:br>
              <a:rPr b="0" lang="fr-CH" sz="1800">
                <a:solidFill>
                  <a:srgbClr val="2E75B5"/>
                </a:solidFill>
                <a:latin typeface="Arial"/>
                <a:ea typeface="Arial"/>
                <a:cs typeface="Arial"/>
                <a:sym typeface="Arial"/>
              </a:rPr>
            </a:br>
            <a:r>
              <a:rPr b="0" lang="fr-CH" sz="1800">
                <a:solidFill>
                  <a:srgbClr val="2E75B5"/>
                </a:solidFill>
                <a:latin typeface="Arial"/>
                <a:ea typeface="Arial"/>
                <a:cs typeface="Arial"/>
                <a:sym typeface="Arial"/>
              </a:rPr>
              <a:t>SSEJ-SDS</a:t>
            </a:r>
            <a:endParaRPr b="0" sz="1800">
              <a:solidFill>
                <a:srgbClr val="2E75B5"/>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2026-01-22T08:38:20Z</dcterms:created>
  <dc:creator>Fapeo FAPEO</dc:creator>
</cp:coreProperties>
</file>